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  <p:sldMasterId id="2147483765" r:id="rId4"/>
  </p:sldMasterIdLst>
  <p:notesMasterIdLst>
    <p:notesMasterId r:id="rId33"/>
  </p:notesMasterIdLst>
  <p:sldIdLst>
    <p:sldId id="258" r:id="rId5"/>
    <p:sldId id="261" r:id="rId6"/>
    <p:sldId id="263" r:id="rId7"/>
    <p:sldId id="266" r:id="rId8"/>
    <p:sldId id="267" r:id="rId9"/>
    <p:sldId id="268" r:id="rId10"/>
    <p:sldId id="269" r:id="rId11"/>
    <p:sldId id="271" r:id="rId12"/>
    <p:sldId id="272" r:id="rId13"/>
    <p:sldId id="276" r:id="rId14"/>
    <p:sldId id="277" r:id="rId15"/>
    <p:sldId id="306" r:id="rId16"/>
    <p:sldId id="279" r:id="rId17"/>
    <p:sldId id="283" r:id="rId18"/>
    <p:sldId id="303" r:id="rId19"/>
    <p:sldId id="284" r:id="rId20"/>
    <p:sldId id="305" r:id="rId21"/>
    <p:sldId id="286" r:id="rId22"/>
    <p:sldId id="287" r:id="rId23"/>
    <p:sldId id="299" r:id="rId24"/>
    <p:sldId id="291" r:id="rId25"/>
    <p:sldId id="292" r:id="rId26"/>
    <p:sldId id="293" r:id="rId27"/>
    <p:sldId id="295" r:id="rId28"/>
    <p:sldId id="294" r:id="rId29"/>
    <p:sldId id="304" r:id="rId30"/>
    <p:sldId id="260" r:id="rId31"/>
    <p:sldId id="29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7E8456-3EFB-2F23-F1B3-E40D48B7FD24}" name="KyLeigh Arciniega" initials="KA" userId="08c53693a0dfe31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AF86"/>
    <a:srgbClr val="F1A019"/>
    <a:srgbClr val="339DB3"/>
    <a:srgbClr val="DE771B"/>
    <a:srgbClr val="3E73A5"/>
    <a:srgbClr val="C64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A4B255-2A30-4122-89B8-69E80A73F641}" v="2" dt="2022-01-26T17:53:20.4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16" autoAdjust="0"/>
    <p:restoredTop sz="94660"/>
  </p:normalViewPr>
  <p:slideViewPr>
    <p:cSldViewPr>
      <p:cViewPr>
        <p:scale>
          <a:sx n="75" d="100"/>
          <a:sy n="75" d="100"/>
        </p:scale>
        <p:origin x="24" y="1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40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igh Arciniega" userId="08c53693a0dfe31e" providerId="LiveId" clId="{75A4B255-2A30-4122-89B8-69E80A73F641}"/>
    <pc:docChg chg="undo custSel addSld delSld modSld sldOrd">
      <pc:chgData name="KyLeigh Arciniega" userId="08c53693a0dfe31e" providerId="LiveId" clId="{75A4B255-2A30-4122-89B8-69E80A73F641}" dt="2022-01-26T17:53:20.396" v="4171" actId="20577"/>
      <pc:docMkLst>
        <pc:docMk/>
      </pc:docMkLst>
      <pc:sldChg chg="modSp mod">
        <pc:chgData name="KyLeigh Arciniega" userId="08c53693a0dfe31e" providerId="LiveId" clId="{75A4B255-2A30-4122-89B8-69E80A73F641}" dt="2022-01-26T17:53:20.396" v="4171" actId="20577"/>
        <pc:sldMkLst>
          <pc:docMk/>
          <pc:sldMk cId="653145544" sldId="260"/>
        </pc:sldMkLst>
        <pc:spChg chg="mod">
          <ac:chgData name="KyLeigh Arciniega" userId="08c53693a0dfe31e" providerId="LiveId" clId="{75A4B255-2A30-4122-89B8-69E80A73F641}" dt="2022-01-26T17:53:20.396" v="4171" actId="20577"/>
          <ac:spMkLst>
            <pc:docMk/>
            <pc:sldMk cId="653145544" sldId="260"/>
            <ac:spMk id="5123" creationId="{00000000-0000-0000-0000-000000000000}"/>
          </ac:spMkLst>
        </pc:spChg>
      </pc:sldChg>
      <pc:sldChg chg="del">
        <pc:chgData name="KyLeigh Arciniega" userId="08c53693a0dfe31e" providerId="LiveId" clId="{75A4B255-2A30-4122-89B8-69E80A73F641}" dt="2022-01-26T16:10:06.068" v="233" actId="2696"/>
        <pc:sldMkLst>
          <pc:docMk/>
          <pc:sldMk cId="1026489784" sldId="265"/>
        </pc:sldMkLst>
      </pc:sldChg>
      <pc:sldChg chg="modSp mod addCm delCm">
        <pc:chgData name="KyLeigh Arciniega" userId="08c53693a0dfe31e" providerId="LiveId" clId="{75A4B255-2A30-4122-89B8-69E80A73F641}" dt="2022-01-26T16:23:15.468" v="998" actId="20577"/>
        <pc:sldMkLst>
          <pc:docMk/>
          <pc:sldMk cId="4179996452" sldId="267"/>
        </pc:sldMkLst>
        <pc:spChg chg="mod">
          <ac:chgData name="KyLeigh Arciniega" userId="08c53693a0dfe31e" providerId="LiveId" clId="{75A4B255-2A30-4122-89B8-69E80A73F641}" dt="2022-01-26T16:04:34.385" v="50" actId="20577"/>
          <ac:spMkLst>
            <pc:docMk/>
            <pc:sldMk cId="4179996452" sldId="267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6:23:15.468" v="998" actId="20577"/>
          <ac:spMkLst>
            <pc:docMk/>
            <pc:sldMk cId="4179996452" sldId="267"/>
            <ac:spMk id="19459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6:08:59.181" v="232" actId="20577"/>
        <pc:sldMkLst>
          <pc:docMk/>
          <pc:sldMk cId="1925371387" sldId="268"/>
        </pc:sldMkLst>
        <pc:spChg chg="mod">
          <ac:chgData name="KyLeigh Arciniega" userId="08c53693a0dfe31e" providerId="LiveId" clId="{75A4B255-2A30-4122-89B8-69E80A73F641}" dt="2022-01-26T16:08:59.181" v="232" actId="20577"/>
          <ac:spMkLst>
            <pc:docMk/>
            <pc:sldMk cId="1925371387" sldId="268"/>
            <ac:spMk id="13315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6:16:08.407" v="575" actId="20577"/>
        <pc:sldMkLst>
          <pc:docMk/>
          <pc:sldMk cId="2179672415" sldId="269"/>
        </pc:sldMkLst>
        <pc:spChg chg="mod">
          <ac:chgData name="KyLeigh Arciniega" userId="08c53693a0dfe31e" providerId="LiveId" clId="{75A4B255-2A30-4122-89B8-69E80A73F641}" dt="2022-01-26T16:16:08.407" v="575" actId="20577"/>
          <ac:spMkLst>
            <pc:docMk/>
            <pc:sldMk cId="2179672415" sldId="269"/>
            <ac:spMk id="22531" creationId="{00000000-0000-0000-0000-000000000000}"/>
          </ac:spMkLst>
        </pc:spChg>
      </pc:sldChg>
      <pc:sldChg chg="modSp del mod">
        <pc:chgData name="KyLeigh Arciniega" userId="08c53693a0dfe31e" providerId="LiveId" clId="{75A4B255-2A30-4122-89B8-69E80A73F641}" dt="2022-01-26T16:13:34.254" v="241" actId="2696"/>
        <pc:sldMkLst>
          <pc:docMk/>
          <pc:sldMk cId="1775010257" sldId="270"/>
        </pc:sldMkLst>
        <pc:spChg chg="mod">
          <ac:chgData name="KyLeigh Arciniega" userId="08c53693a0dfe31e" providerId="LiveId" clId="{75A4B255-2A30-4122-89B8-69E80A73F641}" dt="2022-01-26T16:13:27.422" v="240" actId="20577"/>
          <ac:spMkLst>
            <pc:docMk/>
            <pc:sldMk cId="1775010257" sldId="270"/>
            <ac:spMk id="2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6:27:41.920" v="1194" actId="20577"/>
        <pc:sldMkLst>
          <pc:docMk/>
          <pc:sldMk cId="857733098" sldId="271"/>
        </pc:sldMkLst>
        <pc:spChg chg="mod">
          <ac:chgData name="KyLeigh Arciniega" userId="08c53693a0dfe31e" providerId="LiveId" clId="{75A4B255-2A30-4122-89B8-69E80A73F641}" dt="2022-01-26T16:16:18.092" v="578" actId="20577"/>
          <ac:spMkLst>
            <pc:docMk/>
            <pc:sldMk cId="857733098" sldId="271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6:27:41.920" v="1194" actId="20577"/>
          <ac:spMkLst>
            <pc:docMk/>
            <pc:sldMk cId="857733098" sldId="271"/>
            <ac:spMk id="24579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6:28:55.813" v="1307" actId="20577"/>
        <pc:sldMkLst>
          <pc:docMk/>
          <pc:sldMk cId="3089727709" sldId="272"/>
        </pc:sldMkLst>
        <pc:spChg chg="mod">
          <ac:chgData name="KyLeigh Arciniega" userId="08c53693a0dfe31e" providerId="LiveId" clId="{75A4B255-2A30-4122-89B8-69E80A73F641}" dt="2022-01-26T16:28:55.813" v="1307" actId="20577"/>
          <ac:spMkLst>
            <pc:docMk/>
            <pc:sldMk cId="3089727709" sldId="272"/>
            <ac:spMk id="17411" creationId="{00000000-0000-0000-0000-000000000000}"/>
          </ac:spMkLst>
        </pc:spChg>
      </pc:sldChg>
      <pc:sldChg chg="del">
        <pc:chgData name="KyLeigh Arciniega" userId="08c53693a0dfe31e" providerId="LiveId" clId="{75A4B255-2A30-4122-89B8-69E80A73F641}" dt="2022-01-26T16:22:05.977" v="943" actId="2696"/>
        <pc:sldMkLst>
          <pc:docMk/>
          <pc:sldMk cId="1578557925" sldId="273"/>
        </pc:sldMkLst>
      </pc:sldChg>
      <pc:sldChg chg="del">
        <pc:chgData name="KyLeigh Arciniega" userId="08c53693a0dfe31e" providerId="LiveId" clId="{75A4B255-2A30-4122-89B8-69E80A73F641}" dt="2022-01-26T16:29:12.111" v="1308" actId="2696"/>
        <pc:sldMkLst>
          <pc:docMk/>
          <pc:sldMk cId="1884876391" sldId="275"/>
        </pc:sldMkLst>
      </pc:sldChg>
      <pc:sldChg chg="modSp mod">
        <pc:chgData name="KyLeigh Arciniega" userId="08c53693a0dfe31e" providerId="LiveId" clId="{75A4B255-2A30-4122-89B8-69E80A73F641}" dt="2022-01-26T16:29:52.810" v="1315" actId="20577"/>
        <pc:sldMkLst>
          <pc:docMk/>
          <pc:sldMk cId="1080373099" sldId="276"/>
        </pc:sldMkLst>
        <pc:spChg chg="mod">
          <ac:chgData name="KyLeigh Arciniega" userId="08c53693a0dfe31e" providerId="LiveId" clId="{75A4B255-2A30-4122-89B8-69E80A73F641}" dt="2022-01-26T16:29:52.810" v="1315" actId="20577"/>
          <ac:spMkLst>
            <pc:docMk/>
            <pc:sldMk cId="1080373099" sldId="276"/>
            <ac:spMk id="10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6:40:47.765" v="1475" actId="20577"/>
        <pc:sldMkLst>
          <pc:docMk/>
          <pc:sldMk cId="510947176" sldId="277"/>
        </pc:sldMkLst>
        <pc:spChg chg="mod">
          <ac:chgData name="KyLeigh Arciniega" userId="08c53693a0dfe31e" providerId="LiveId" clId="{75A4B255-2A30-4122-89B8-69E80A73F641}" dt="2022-01-26T16:40:47.765" v="1475" actId="20577"/>
          <ac:spMkLst>
            <pc:docMk/>
            <pc:sldMk cId="510947176" sldId="277"/>
            <ac:spMk id="22531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00:57.575" v="2019" actId="20577"/>
        <pc:sldMkLst>
          <pc:docMk/>
          <pc:sldMk cId="3948991910" sldId="279"/>
        </pc:sldMkLst>
        <pc:spChg chg="mod">
          <ac:chgData name="KyLeigh Arciniega" userId="08c53693a0dfe31e" providerId="LiveId" clId="{75A4B255-2A30-4122-89B8-69E80A73F641}" dt="2022-01-26T16:43:35.471" v="1480" actId="207"/>
          <ac:spMkLst>
            <pc:docMk/>
            <pc:sldMk cId="3948991910" sldId="279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00:57.575" v="2019" actId="20577"/>
          <ac:spMkLst>
            <pc:docMk/>
            <pc:sldMk cId="3948991910" sldId="279"/>
            <ac:spMk id="13315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04:19.718" v="2098" actId="20577"/>
        <pc:sldMkLst>
          <pc:docMk/>
          <pc:sldMk cId="577903084" sldId="283"/>
        </pc:sldMkLst>
        <pc:spChg chg="mod">
          <ac:chgData name="KyLeigh Arciniega" userId="08c53693a0dfe31e" providerId="LiveId" clId="{75A4B255-2A30-4122-89B8-69E80A73F641}" dt="2022-01-26T16:43:45.312" v="1481" actId="208"/>
          <ac:spMkLst>
            <pc:docMk/>
            <pc:sldMk cId="577903084" sldId="283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04:19.718" v="2098" actId="20577"/>
          <ac:spMkLst>
            <pc:docMk/>
            <pc:sldMk cId="577903084" sldId="283"/>
            <ac:spMk id="28675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10:03.510" v="2161" actId="20577"/>
        <pc:sldMkLst>
          <pc:docMk/>
          <pc:sldMk cId="3591802836" sldId="284"/>
        </pc:sldMkLst>
        <pc:spChg chg="mod">
          <ac:chgData name="KyLeigh Arciniega" userId="08c53693a0dfe31e" providerId="LiveId" clId="{75A4B255-2A30-4122-89B8-69E80A73F641}" dt="2022-01-26T16:44:09.667" v="1483" actId="208"/>
          <ac:spMkLst>
            <pc:docMk/>
            <pc:sldMk cId="3591802836" sldId="284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10:03.510" v="2161" actId="20577"/>
          <ac:spMkLst>
            <pc:docMk/>
            <pc:sldMk cId="3591802836" sldId="284"/>
            <ac:spMk id="3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29:07.444" v="3305" actId="20577"/>
        <pc:sldMkLst>
          <pc:docMk/>
          <pc:sldMk cId="397720185" sldId="286"/>
        </pc:sldMkLst>
        <pc:spChg chg="mod">
          <ac:chgData name="KyLeigh Arciniega" userId="08c53693a0dfe31e" providerId="LiveId" clId="{75A4B255-2A30-4122-89B8-69E80A73F641}" dt="2022-01-26T17:28:40.481" v="3240" actId="20577"/>
          <ac:spMkLst>
            <pc:docMk/>
            <pc:sldMk cId="397720185" sldId="286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29:07.444" v="3305" actId="20577"/>
          <ac:spMkLst>
            <pc:docMk/>
            <pc:sldMk cId="397720185" sldId="286"/>
            <ac:spMk id="3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30:05.392" v="3388" actId="20577"/>
        <pc:sldMkLst>
          <pc:docMk/>
          <pc:sldMk cId="642116204" sldId="287"/>
        </pc:sldMkLst>
        <pc:spChg chg="mod">
          <ac:chgData name="KyLeigh Arciniega" userId="08c53693a0dfe31e" providerId="LiveId" clId="{75A4B255-2A30-4122-89B8-69E80A73F641}" dt="2022-01-26T17:29:30.111" v="3332" actId="20577"/>
          <ac:spMkLst>
            <pc:docMk/>
            <pc:sldMk cId="642116204" sldId="287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30:05.392" v="3388" actId="20577"/>
          <ac:spMkLst>
            <pc:docMk/>
            <pc:sldMk cId="642116204" sldId="287"/>
            <ac:spMk id="3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31:34.054" v="3464" actId="20577"/>
        <pc:sldMkLst>
          <pc:docMk/>
          <pc:sldMk cId="2989600735" sldId="291"/>
        </pc:sldMkLst>
        <pc:spChg chg="mod">
          <ac:chgData name="KyLeigh Arciniega" userId="08c53693a0dfe31e" providerId="LiveId" clId="{75A4B255-2A30-4122-89B8-69E80A73F641}" dt="2022-01-26T17:31:25.973" v="3461" actId="20577"/>
          <ac:spMkLst>
            <pc:docMk/>
            <pc:sldMk cId="2989600735" sldId="291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31:34.054" v="3464" actId="20577"/>
          <ac:spMkLst>
            <pc:docMk/>
            <pc:sldMk cId="2989600735" sldId="291"/>
            <ac:spMk id="3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34:39.976" v="3543" actId="20577"/>
        <pc:sldMkLst>
          <pc:docMk/>
          <pc:sldMk cId="4204826731" sldId="292"/>
        </pc:sldMkLst>
        <pc:spChg chg="mod">
          <ac:chgData name="KyLeigh Arciniega" userId="08c53693a0dfe31e" providerId="LiveId" clId="{75A4B255-2A30-4122-89B8-69E80A73F641}" dt="2022-01-26T17:32:01.387" v="3497" actId="20577"/>
          <ac:spMkLst>
            <pc:docMk/>
            <pc:sldMk cId="4204826731" sldId="292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34:39.976" v="3543" actId="20577"/>
          <ac:spMkLst>
            <pc:docMk/>
            <pc:sldMk cId="4204826731" sldId="292"/>
            <ac:spMk id="37891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36:47.310" v="3703" actId="20577"/>
        <pc:sldMkLst>
          <pc:docMk/>
          <pc:sldMk cId="2640450069" sldId="293"/>
        </pc:sldMkLst>
        <pc:spChg chg="mod">
          <ac:chgData name="KyLeigh Arciniega" userId="08c53693a0dfe31e" providerId="LiveId" clId="{75A4B255-2A30-4122-89B8-69E80A73F641}" dt="2022-01-26T17:35:47.999" v="3558" actId="20577"/>
          <ac:spMkLst>
            <pc:docMk/>
            <pc:sldMk cId="2640450069" sldId="293"/>
            <ac:spMk id="5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36:47.310" v="3703" actId="20577"/>
          <ac:spMkLst>
            <pc:docMk/>
            <pc:sldMk cId="2640450069" sldId="293"/>
            <ac:spMk id="6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47:24.025" v="4056" actId="20577"/>
        <pc:sldMkLst>
          <pc:docMk/>
          <pc:sldMk cId="4200352189" sldId="294"/>
        </pc:sldMkLst>
        <pc:spChg chg="mod">
          <ac:chgData name="KyLeigh Arciniega" userId="08c53693a0dfe31e" providerId="LiveId" clId="{75A4B255-2A30-4122-89B8-69E80A73F641}" dt="2022-01-26T17:46:03.741" v="3989" actId="20577"/>
          <ac:spMkLst>
            <pc:docMk/>
            <pc:sldMk cId="4200352189" sldId="294"/>
            <ac:spMk id="5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47:24.025" v="4056" actId="20577"/>
          <ac:spMkLst>
            <pc:docMk/>
            <pc:sldMk cId="4200352189" sldId="294"/>
            <ac:spMk id="6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43:28.295" v="3876" actId="20577"/>
        <pc:sldMkLst>
          <pc:docMk/>
          <pc:sldMk cId="1433905934" sldId="295"/>
        </pc:sldMkLst>
        <pc:spChg chg="mod">
          <ac:chgData name="KyLeigh Arciniega" userId="08c53693a0dfe31e" providerId="LiveId" clId="{75A4B255-2A30-4122-89B8-69E80A73F641}" dt="2022-01-26T17:41:52.973" v="3874" actId="313"/>
          <ac:spMkLst>
            <pc:docMk/>
            <pc:sldMk cId="1433905934" sldId="295"/>
            <ac:spMk id="4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43:28.295" v="3876" actId="20577"/>
          <ac:spMkLst>
            <pc:docMk/>
            <pc:sldMk cId="1433905934" sldId="295"/>
            <ac:spMk id="5" creationId="{00000000-0000-0000-0000-000000000000}"/>
          </ac:spMkLst>
        </pc:spChg>
      </pc:sldChg>
      <pc:sldChg chg="del">
        <pc:chgData name="KyLeigh Arciniega" userId="08c53693a0dfe31e" providerId="LiveId" clId="{75A4B255-2A30-4122-89B8-69E80A73F641}" dt="2022-01-26T17:27:59.375" v="3208" actId="2696"/>
        <pc:sldMkLst>
          <pc:docMk/>
          <pc:sldMk cId="3027260812" sldId="297"/>
        </pc:sldMkLst>
      </pc:sldChg>
      <pc:sldChg chg="del">
        <pc:chgData name="KyLeigh Arciniega" userId="08c53693a0dfe31e" providerId="LiveId" clId="{75A4B255-2A30-4122-89B8-69E80A73F641}" dt="2022-01-26T17:28:07.208" v="3209" actId="2696"/>
        <pc:sldMkLst>
          <pc:docMk/>
          <pc:sldMk cId="3446725892" sldId="298"/>
        </pc:sldMkLst>
      </pc:sldChg>
      <pc:sldChg chg="modSp mod">
        <pc:chgData name="KyLeigh Arciniega" userId="08c53693a0dfe31e" providerId="LiveId" clId="{75A4B255-2A30-4122-89B8-69E80A73F641}" dt="2022-01-26T17:30:57.353" v="3440" actId="20577"/>
        <pc:sldMkLst>
          <pc:docMk/>
          <pc:sldMk cId="1576728725" sldId="299"/>
        </pc:sldMkLst>
        <pc:spChg chg="mod">
          <ac:chgData name="KyLeigh Arciniega" userId="08c53693a0dfe31e" providerId="LiveId" clId="{75A4B255-2A30-4122-89B8-69E80A73F641}" dt="2022-01-26T17:30:35.597" v="3411" actId="20577"/>
          <ac:spMkLst>
            <pc:docMk/>
            <pc:sldMk cId="1576728725" sldId="299"/>
            <ac:spMk id="2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30:57.353" v="3440" actId="20577"/>
          <ac:spMkLst>
            <pc:docMk/>
            <pc:sldMk cId="1576728725" sldId="299"/>
            <ac:spMk id="3" creationId="{00000000-0000-0000-0000-000000000000}"/>
          </ac:spMkLst>
        </pc:spChg>
      </pc:sldChg>
      <pc:sldChg chg="del">
        <pc:chgData name="KyLeigh Arciniega" userId="08c53693a0dfe31e" providerId="LiveId" clId="{75A4B255-2A30-4122-89B8-69E80A73F641}" dt="2022-01-26T16:29:19.038" v="1309" actId="2696"/>
        <pc:sldMkLst>
          <pc:docMk/>
          <pc:sldMk cId="603206077" sldId="300"/>
        </pc:sldMkLst>
      </pc:sldChg>
      <pc:sldChg chg="del">
        <pc:chgData name="KyLeigh Arciniega" userId="08c53693a0dfe31e" providerId="LiveId" clId="{75A4B255-2A30-4122-89B8-69E80A73F641}" dt="2022-01-26T16:29:25.182" v="1310" actId="2696"/>
        <pc:sldMkLst>
          <pc:docMk/>
          <pc:sldMk cId="732357290" sldId="301"/>
        </pc:sldMkLst>
      </pc:sldChg>
      <pc:sldChg chg="modSp mod">
        <pc:chgData name="KyLeigh Arciniega" userId="08c53693a0dfe31e" providerId="LiveId" clId="{75A4B255-2A30-4122-89B8-69E80A73F641}" dt="2022-01-26T16:43:58.574" v="1482" actId="208"/>
        <pc:sldMkLst>
          <pc:docMk/>
          <pc:sldMk cId="1392243584" sldId="303"/>
        </pc:sldMkLst>
        <pc:spChg chg="mod">
          <ac:chgData name="KyLeigh Arciniega" userId="08c53693a0dfe31e" providerId="LiveId" clId="{75A4B255-2A30-4122-89B8-69E80A73F641}" dt="2022-01-26T16:43:58.574" v="1482" actId="208"/>
          <ac:spMkLst>
            <pc:docMk/>
            <pc:sldMk cId="1392243584" sldId="303"/>
            <ac:spMk id="2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51:29.551" v="4164" actId="20577"/>
        <pc:sldMkLst>
          <pc:docMk/>
          <pc:sldMk cId="76664433" sldId="304"/>
        </pc:sldMkLst>
        <pc:spChg chg="mod">
          <ac:chgData name="KyLeigh Arciniega" userId="08c53693a0dfe31e" providerId="LiveId" clId="{75A4B255-2A30-4122-89B8-69E80A73F641}" dt="2022-01-26T17:50:33.987" v="4132" actId="20577"/>
          <ac:spMkLst>
            <pc:docMk/>
            <pc:sldMk cId="76664433" sldId="304"/>
            <ac:spMk id="5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7:51:29.551" v="4164" actId="20577"/>
          <ac:spMkLst>
            <pc:docMk/>
            <pc:sldMk cId="76664433" sldId="304"/>
            <ac:spMk id="6" creationId="{00000000-0000-0000-0000-000000000000}"/>
          </ac:spMkLst>
        </pc:spChg>
      </pc:sldChg>
      <pc:sldChg chg="modSp mod">
        <pc:chgData name="KyLeigh Arciniega" userId="08c53693a0dfe31e" providerId="LiveId" clId="{75A4B255-2A30-4122-89B8-69E80A73F641}" dt="2022-01-26T17:21:57.814" v="3207" actId="20577"/>
        <pc:sldMkLst>
          <pc:docMk/>
          <pc:sldMk cId="3921673809" sldId="305"/>
        </pc:sldMkLst>
        <pc:spChg chg="mod">
          <ac:chgData name="KyLeigh Arciniega" userId="08c53693a0dfe31e" providerId="LiveId" clId="{75A4B255-2A30-4122-89B8-69E80A73F641}" dt="2022-01-26T17:21:57.814" v="3207" actId="20577"/>
          <ac:spMkLst>
            <pc:docMk/>
            <pc:sldMk cId="3921673809" sldId="305"/>
            <ac:spMk id="3" creationId="{00000000-0000-0000-0000-000000000000}"/>
          </ac:spMkLst>
        </pc:spChg>
      </pc:sldChg>
      <pc:sldChg chg="modSp new del mod ord">
        <pc:chgData name="KyLeigh Arciniega" userId="08c53693a0dfe31e" providerId="LiveId" clId="{75A4B255-2A30-4122-89B8-69E80A73F641}" dt="2022-01-26T16:49:04.336" v="1544" actId="2696"/>
        <pc:sldMkLst>
          <pc:docMk/>
          <pc:sldMk cId="369858626" sldId="306"/>
        </pc:sldMkLst>
        <pc:spChg chg="mod">
          <ac:chgData name="KyLeigh Arciniega" userId="08c53693a0dfe31e" providerId="LiveId" clId="{75A4B255-2A30-4122-89B8-69E80A73F641}" dt="2022-01-26T16:48:23.833" v="1543" actId="20577"/>
          <ac:spMkLst>
            <pc:docMk/>
            <pc:sldMk cId="369858626" sldId="306"/>
            <ac:spMk id="2" creationId="{9C34F72D-CC68-4216-96CB-8F3C379D47DB}"/>
          </ac:spMkLst>
        </pc:spChg>
      </pc:sldChg>
      <pc:sldChg chg="del">
        <pc:chgData name="KyLeigh Arciniega" userId="08c53693a0dfe31e" providerId="LiveId" clId="{75A4B255-2A30-4122-89B8-69E80A73F641}" dt="2022-01-26T16:29:31.881" v="1311" actId="2696"/>
        <pc:sldMkLst>
          <pc:docMk/>
          <pc:sldMk cId="450928967" sldId="306"/>
        </pc:sldMkLst>
      </pc:sldChg>
      <pc:sldChg chg="modSp add mod">
        <pc:chgData name="KyLeigh Arciniega" userId="08c53693a0dfe31e" providerId="LiveId" clId="{75A4B255-2A30-4122-89B8-69E80A73F641}" dt="2022-01-26T16:58:19.466" v="1924" actId="20577"/>
        <pc:sldMkLst>
          <pc:docMk/>
          <pc:sldMk cId="568105217" sldId="306"/>
        </pc:sldMkLst>
        <pc:spChg chg="mod">
          <ac:chgData name="KyLeigh Arciniega" userId="08c53693a0dfe31e" providerId="LiveId" clId="{75A4B255-2A30-4122-89B8-69E80A73F641}" dt="2022-01-26T16:49:44.060" v="1568" actId="20577"/>
          <ac:spMkLst>
            <pc:docMk/>
            <pc:sldMk cId="568105217" sldId="306"/>
            <ac:spMk id="22530" creationId="{00000000-0000-0000-0000-000000000000}"/>
          </ac:spMkLst>
        </pc:spChg>
        <pc:spChg chg="mod">
          <ac:chgData name="KyLeigh Arciniega" userId="08c53693a0dfe31e" providerId="LiveId" clId="{75A4B255-2A30-4122-89B8-69E80A73F641}" dt="2022-01-26T16:58:19.466" v="1924" actId="20577"/>
          <ac:spMkLst>
            <pc:docMk/>
            <pc:sldMk cId="568105217" sldId="306"/>
            <ac:spMk id="2253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F8674-95CC-499B-BD3E-2A52102C3623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045A8-555E-4D12-ABC6-7DF0415E1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46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APA style was originally developed for psychology, but it is now used in many disciplines, including education, nursing, and social work, among others. 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AED068F-BA38-421B-83F7-9FDF1F31D7D8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42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ACA3BE-6982-408A-A7A7-D82B313E56E3}" type="slidenum">
              <a:rPr lang="en-US" altLang="en-US">
                <a:latin typeface="Calibri" panose="020F0502020204030204" pitchFamily="34" charset="0"/>
              </a:rPr>
              <a:pPr eaLnBrk="1" hangingPunct="1"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3832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3B7984-F014-49D4-93E7-FA4A0E7865CE}" type="slidenum">
              <a:rPr lang="en-US" altLang="en-US">
                <a:latin typeface="Calibri" panose="020F0502020204030204" pitchFamily="34" charset="0"/>
              </a:rPr>
              <a:pPr eaLnBrk="1" hangingPunct="1"/>
              <a:t>22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903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7E608C4-2DC5-4970-9EA3-1C36AC6B6D8B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758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D399458-3872-41B0-94A0-E087AFF7220E}" type="slidenum">
              <a:rPr lang="en-US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67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58841E0-5B28-42FB-A755-B16E8614DB62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659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0DD4D05-AF17-402A-9A5D-5D545F479761}" type="slidenum">
              <a:rPr lang="en-US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122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4FF51AB-758C-47AE-A880-45F0865D3F44}" type="slidenum">
              <a:rPr lang="en-US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202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0D2ADD-35E9-45E3-B5B0-458331F52D5A}" type="slidenum">
              <a:rPr lang="en-US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830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2DE23F4-5263-451D-AC7C-EBACC1086F95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47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ACA3BE-6982-408A-A7A7-D82B313E56E3}" type="slidenum">
              <a:rPr lang="en-US" altLang="en-US">
                <a:latin typeface="Calibri" panose="020F0502020204030204" pitchFamily="34" charset="0"/>
              </a:rPr>
              <a:pPr eaLnBrk="1" hangingPunct="1"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967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FA04C-D7CF-4861-95F0-3F5ACF508755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0269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42F-EA91-460E-9436-9A6C9B1CB0C6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39377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D4350-0632-4F67-B357-AFC21C62564D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807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1A35-803D-44FA-BA88-E6B5FB347587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67028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6CED-B3EE-49D9-9922-CBB48E543356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28214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7B0-CC05-45CB-9D8E-44851499E325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467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777-83B6-4CFA-89A1-52400FB2059F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26543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A2A1-C9A8-42DC-AF5F-29D58FE3A81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4410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8FC28B6-2144-4760-B3DF-18C646FA52B1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5092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4B-F41A-4540-8EEC-C29B4F79802D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064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F989E-5397-49EE-B0F5-E72D9FFD7EC0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6095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pPr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93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ransition>
    <p:fade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style.mla.org/" TargetMode="External"/><Relationship Id="rId2" Type="http://schemas.openxmlformats.org/officeDocument/2006/relationships/hyperlink" Target="https://owl.purdue.edu/owl/research_and_citation/mla_style/mla_formatting_and_style_guide/mla_formatting_and_style_guide.html" TargetMode="Externa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77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752600" cy="1752600"/>
          </a:xfrm>
          <a:prstGeom prst="rect">
            <a:avLst/>
          </a:prstGeom>
          <a:solidFill>
            <a:srgbClr val="6BAF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BAF8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105400"/>
            <a:ext cx="1752600" cy="1752600"/>
          </a:xfrm>
          <a:prstGeom prst="rect">
            <a:avLst/>
          </a:prstGeom>
          <a:solidFill>
            <a:srgbClr val="3E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752600"/>
            <a:ext cx="1752600" cy="3352800"/>
          </a:xfrm>
          <a:prstGeom prst="rect">
            <a:avLst/>
          </a:prstGeom>
          <a:solidFill>
            <a:srgbClr val="339D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52600" y="5105400"/>
            <a:ext cx="7391400" cy="1752600"/>
          </a:xfrm>
          <a:prstGeom prst="rect">
            <a:avLst/>
          </a:prstGeom>
          <a:solidFill>
            <a:srgbClr val="C64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52600" y="0"/>
            <a:ext cx="7391400" cy="1752600"/>
          </a:xfrm>
          <a:prstGeom prst="rect">
            <a:avLst/>
          </a:prstGeom>
          <a:solidFill>
            <a:srgbClr val="F1A0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2"/>
          <p:cNvSpPr>
            <a:spLocks noGrp="1"/>
          </p:cNvSpPr>
          <p:nvPr>
            <p:ph type="ctrTitle"/>
          </p:nvPr>
        </p:nvSpPr>
        <p:spPr>
          <a:xfrm>
            <a:off x="2667000" y="2598420"/>
            <a:ext cx="5562600" cy="1645920"/>
          </a:xfrm>
        </p:spPr>
        <p:txBody>
          <a:bodyPr>
            <a:noAutofit/>
          </a:bodyPr>
          <a:lstStyle/>
          <a:p>
            <a:r>
              <a:rPr lang="en-US" sz="4500" dirty="0"/>
              <a:t>MLA 9</a:t>
            </a:r>
            <a:r>
              <a:rPr lang="en-US" sz="4500" baseline="30000" dirty="0"/>
              <a:t>th</a:t>
            </a:r>
            <a:r>
              <a:rPr lang="en-US" sz="4500" dirty="0"/>
              <a:t> Edition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667000" y="1981200"/>
            <a:ext cx="5562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Department of Language &amp; Literature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67000" y="4442197"/>
            <a:ext cx="5562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Created by APSU Writing Center</a:t>
            </a:r>
          </a:p>
        </p:txBody>
      </p:sp>
    </p:spTree>
    <p:extLst>
      <p:ext uri="{BB962C8B-B14F-4D97-AF65-F5344CB8AC3E}">
        <p14:creationId xmlns:p14="http://schemas.microsoft.com/office/powerpoint/2010/main" val="195265864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606045" y="762000"/>
            <a:ext cx="5937755" cy="1188720"/>
          </a:xfrm>
          <a:solidFill>
            <a:srgbClr val="3E73A5"/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cap="none" dirty="0">
                <a:solidFill>
                  <a:schemeClr val="tx1"/>
                </a:solidFill>
                <a:latin typeface="Book Antiqua" pitchFamily="18" charset="0"/>
              </a:rPr>
              <a:t>Example of an </a:t>
            </a:r>
            <a:r>
              <a:rPr lang="en-US" sz="3600" cap="none" dirty="0" err="1">
                <a:solidFill>
                  <a:schemeClr val="tx1"/>
                </a:solidFill>
                <a:latin typeface="Book Antiqua" pitchFamily="18" charset="0"/>
              </a:rPr>
              <a:t>MLAStyle</a:t>
            </a:r>
            <a:r>
              <a:rPr lang="en-US" sz="3600" cap="none" dirty="0">
                <a:solidFill>
                  <a:schemeClr val="tx1"/>
                </a:solidFill>
                <a:latin typeface="Book Antiqua" pitchFamily="18" charset="0"/>
              </a:rPr>
              <a:t> Paper</a:t>
            </a:r>
            <a:endParaRPr lang="en-US" cap="none" dirty="0">
              <a:solidFill>
                <a:schemeClr val="tx1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5422" y="2438400"/>
            <a:ext cx="7239000" cy="31455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8037309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638300" y="602518"/>
            <a:ext cx="5867400" cy="781050"/>
          </a:xfrm>
          <a:solidFill>
            <a:srgbClr val="C6432F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3600" cap="none" dirty="0">
                <a:solidFill>
                  <a:schemeClr val="tx1"/>
                </a:solidFill>
                <a:latin typeface="Book Antiqua" panose="02040602050305030304" pitchFamily="18" charset="0"/>
              </a:rPr>
              <a:t>Documenting Sources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004152"/>
          </a:xfrm>
        </p:spPr>
        <p:txBody>
          <a:bodyPr/>
          <a:lstStyle/>
          <a:p>
            <a:pPr>
              <a:buClr>
                <a:schemeClr val="accent3"/>
              </a:buClr>
              <a:defRPr/>
            </a:pPr>
            <a:r>
              <a:rPr lang="en-US" altLang="en-US" sz="2000" b="1" dirty="0">
                <a:latin typeface="Book Antiqua" panose="02040602050305030304" pitchFamily="18" charset="0"/>
              </a:rPr>
              <a:t>Citing</a:t>
            </a:r>
            <a:r>
              <a:rPr lang="en-US" altLang="en-US" sz="2000" dirty="0">
                <a:latin typeface="Book Antiqua" panose="02040602050305030304" pitchFamily="18" charset="0"/>
              </a:rPr>
              <a:t>: giving credit to sources of ideas, facts, graphics, tables, etc., that are not one’s own.</a:t>
            </a:r>
          </a:p>
          <a:p>
            <a:pPr>
              <a:buClr>
                <a:schemeClr val="accent3"/>
              </a:buClr>
              <a:defRPr/>
            </a:pPr>
            <a:r>
              <a:rPr lang="en-US" altLang="en-US" sz="2000" b="1" dirty="0">
                <a:latin typeface="Book Antiqua" panose="02040602050305030304" pitchFamily="18" charset="0"/>
              </a:rPr>
              <a:t>Plagiarism</a:t>
            </a:r>
            <a:r>
              <a:rPr lang="en-US" altLang="en-US" sz="2000" dirty="0">
                <a:latin typeface="Book Antiqua" panose="02040602050305030304" pitchFamily="18" charset="0"/>
              </a:rPr>
              <a:t>: failure to cite, even accidently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latin typeface="Book Antiqua" panose="02040602050305030304" pitchFamily="18" charset="0"/>
              </a:rPr>
              <a:t>Using other’s work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latin typeface="Book Antiqua" panose="02040602050305030304" pitchFamily="18" charset="0"/>
              </a:rPr>
              <a:t>Using your previous work</a:t>
            </a:r>
          </a:p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latin typeface="Book Antiqua" panose="02040602050305030304" pitchFamily="18" charset="0"/>
              </a:rPr>
              <a:t>Three types of citations for MLA format: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latin typeface="Book Antiqua" panose="02040602050305030304" pitchFamily="18" charset="0"/>
              </a:rPr>
              <a:t>Citation in Prose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latin typeface="Book Antiqua" panose="02040602050305030304" pitchFamily="18" charset="0"/>
              </a:rPr>
              <a:t>Parenthetical or in-text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latin typeface="Book Antiqua" panose="02040602050305030304" pitchFamily="18" charset="0"/>
              </a:rPr>
              <a:t>Works Cited page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094717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638300" y="602518"/>
            <a:ext cx="5867400" cy="781050"/>
          </a:xfrm>
          <a:solidFill>
            <a:srgbClr val="6BAF86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3600" cap="none" dirty="0">
                <a:solidFill>
                  <a:schemeClr val="tx1"/>
                </a:solidFill>
                <a:latin typeface="Book Antiqua" panose="02040602050305030304" pitchFamily="18" charset="0"/>
              </a:rPr>
              <a:t>Citation in Prose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004152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latin typeface="Book Antiqua" panose="02040602050305030304" pitchFamily="18" charset="0"/>
              </a:rPr>
              <a:t>Citation in prose is citing the author within the body of the paper.</a:t>
            </a:r>
          </a:p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latin typeface="Book Antiqua" panose="02040602050305030304" pitchFamily="18" charset="0"/>
              </a:rPr>
              <a:t>Examples: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latin typeface="Book Antiqua" panose="02040602050305030304" pitchFamily="18" charset="0"/>
              </a:rPr>
              <a:t>Naomi Baron broke new ground on the subject.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latin typeface="Book Antiqua" panose="02040602050305030304" pitchFamily="18" charset="0"/>
              </a:rPr>
              <a:t>According to the article “Bhakti Poets,” female bhakti poets “faced overwhelming challenges through their rejection of societal norms and values.”</a:t>
            </a:r>
          </a:p>
          <a:p>
            <a:pPr marL="228600" lvl="1" indent="0">
              <a:buClr>
                <a:schemeClr val="accent3"/>
              </a:buClr>
              <a:buNone/>
              <a:defRPr/>
            </a:pPr>
            <a:endParaRPr lang="en-US" altLang="en-US" sz="1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10521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5943600" cy="1371600"/>
          </a:xfrm>
          <a:solidFill>
            <a:srgbClr val="3E73A5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cap="none" dirty="0">
                <a:solidFill>
                  <a:schemeClr val="tx1"/>
                </a:solidFill>
                <a:latin typeface="Book Antiqua" pitchFamily="18" charset="0"/>
              </a:rPr>
              <a:t>Parenthetical (In-text)</a:t>
            </a:r>
            <a:br>
              <a:rPr lang="en-US" sz="3600" cap="none" dirty="0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3600" cap="none" dirty="0">
                <a:solidFill>
                  <a:schemeClr val="tx1"/>
                </a:solidFill>
                <a:latin typeface="Book Antiqua" pitchFamily="18" charset="0"/>
              </a:rPr>
              <a:t>Citations 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67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Parenthetical citing is citing sources within the body of the paper.</a:t>
            </a:r>
          </a:p>
          <a:p>
            <a:pPr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MLA requires the author’s/authors’ last name(s) and/or page number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dirty="0">
                <a:latin typeface="Book Antiqua" panose="02040602050305030304" pitchFamily="18" charset="0"/>
              </a:rPr>
              <a:t>If the source is not paginated, only the name/s are required.</a:t>
            </a:r>
          </a:p>
          <a:p>
            <a:pPr marL="228600" lvl="1" indent="0">
              <a:buClr>
                <a:schemeClr val="accent3"/>
              </a:buClr>
              <a:buNone/>
              <a:defRPr/>
            </a:pPr>
            <a:endParaRPr lang="en-US" sz="1000" dirty="0">
              <a:latin typeface="Book Antiqua" panose="0204060205030503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Examples:</a:t>
            </a:r>
          </a:p>
          <a:p>
            <a:pPr lvl="1"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(Baron)</a:t>
            </a:r>
          </a:p>
          <a:p>
            <a:pPr lvl="1"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(“Bhakti Poets”)</a:t>
            </a:r>
          </a:p>
          <a:p>
            <a:pPr lvl="1"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(Baron 194)</a:t>
            </a:r>
          </a:p>
          <a:p>
            <a:pPr marL="0" indent="-27432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4899191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6045" y="596648"/>
            <a:ext cx="5937755" cy="1188720"/>
          </a:xfrm>
          <a:solidFill>
            <a:srgbClr val="F1A019"/>
          </a:solidFill>
          <a:ln>
            <a:solidFill>
              <a:srgbClr val="DE771B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Parenthetical Citations</a:t>
            </a:r>
            <a:endParaRPr lang="en-US" sz="3200" cap="none" dirty="0">
              <a:solidFill>
                <a:schemeClr val="tx1"/>
              </a:solidFill>
            </a:endParaRPr>
          </a:p>
        </p:txBody>
      </p:sp>
      <p:sp>
        <p:nvSpPr>
          <p:cNvPr id="28675" name="Text Placeholder 2"/>
          <p:cNvSpPr>
            <a:spLocks noGrp="1"/>
          </p:cNvSpPr>
          <p:nvPr>
            <p:ph idx="1"/>
          </p:nvPr>
        </p:nvSpPr>
        <p:spPr>
          <a:xfrm>
            <a:off x="533400" y="2057401"/>
            <a:ext cx="7924799" cy="3809999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altLang="en-US" sz="2000" b="1" dirty="0">
                <a:solidFill>
                  <a:schemeClr val="tx1"/>
                </a:solidFill>
                <a:latin typeface="Book Antiqua" panose="02040602050305030304" pitchFamily="18" charset="0"/>
              </a:rPr>
              <a:t>One author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(Baron 194)</a:t>
            </a:r>
          </a:p>
          <a:p>
            <a:pPr>
              <a:buClr>
                <a:schemeClr val="accent3"/>
              </a:buClr>
              <a:defRPr/>
            </a:pPr>
            <a:r>
              <a:rPr lang="en-US" altLang="en-US" sz="2000" b="1" dirty="0">
                <a:solidFill>
                  <a:schemeClr val="tx1"/>
                </a:solidFill>
                <a:latin typeface="Book Antiqua" panose="02040602050305030304" pitchFamily="18" charset="0"/>
              </a:rPr>
              <a:t>Two authors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Lemery</a:t>
            </a: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and Auerbach 4-5)</a:t>
            </a:r>
          </a:p>
          <a:p>
            <a:pPr>
              <a:buClr>
                <a:schemeClr val="accent3"/>
              </a:buClr>
              <a:defRPr/>
            </a:pPr>
            <a:r>
              <a:rPr lang="en-US" altLang="en-US" sz="2000" b="1" dirty="0">
                <a:solidFill>
                  <a:schemeClr val="tx1"/>
                </a:solidFill>
                <a:latin typeface="Book Antiqua" panose="02040602050305030304" pitchFamily="18" charset="0"/>
              </a:rPr>
              <a:t>Three or more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(Nickerson et al. 135)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“et al.” is used for every use of the citation.</a:t>
            </a:r>
          </a:p>
          <a:p>
            <a:pPr lvl="1">
              <a:buClr>
                <a:schemeClr val="accent3"/>
              </a:buClr>
              <a:defRPr/>
            </a:pPr>
            <a:endParaRPr lang="en-US" altLang="en-US" sz="22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 eaLnBrk="1" hangingPunct="1"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 marL="73025" eaLnBrk="1" hangingPunct="1"/>
            <a:endParaRPr lang="en-US" altLang="en-US" dirty="0">
              <a:solidFill>
                <a:schemeClr val="tx1"/>
              </a:solidFill>
            </a:endParaRPr>
          </a:p>
          <a:p>
            <a:pPr marL="73025" eaLnBrk="1" hangingPunct="1"/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90308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6045" y="596648"/>
            <a:ext cx="5937755" cy="1188720"/>
          </a:xfrm>
          <a:solidFill>
            <a:srgbClr val="339DB3"/>
          </a:solidFill>
          <a:ln>
            <a:solidFill>
              <a:srgbClr val="339DB3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Parenthetical Citations</a:t>
            </a:r>
            <a:endParaRPr lang="en-US" sz="3200" cap="none" dirty="0">
              <a:solidFill>
                <a:schemeClr val="tx1"/>
              </a:solidFill>
            </a:endParaRPr>
          </a:p>
        </p:txBody>
      </p:sp>
      <p:sp>
        <p:nvSpPr>
          <p:cNvPr id="28675" name="Text Placeholder 2"/>
          <p:cNvSpPr>
            <a:spLocks noGrp="1"/>
          </p:cNvSpPr>
          <p:nvPr>
            <p:ph idx="1"/>
          </p:nvPr>
        </p:nvSpPr>
        <p:spPr>
          <a:xfrm>
            <a:off x="533400" y="2057401"/>
            <a:ext cx="7924799" cy="3809999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If no author is identified, use the first few words of the title in place of the author. </a:t>
            </a:r>
          </a:p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If no date is provided, use "</a:t>
            </a:r>
            <a:r>
              <a:rPr lang="en-US" alt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n.d.</a:t>
            </a: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" in place of the date.</a:t>
            </a:r>
          </a:p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Example: </a:t>
            </a:r>
            <a:endParaRPr lang="en-US" altLang="en-US" sz="2000" dirty="0">
              <a:latin typeface="Book Antiqua" panose="02040602050305030304" pitchFamily="18" charset="0"/>
            </a:endParaRP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Changes in Americans' views of gender status differences have been documented </a:t>
            </a:r>
            <a:r>
              <a:rPr lang="en-US" sz="1800" b="1" dirty="0">
                <a:solidFill>
                  <a:schemeClr val="tx1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(“Gender and Society,” </a:t>
            </a:r>
            <a:r>
              <a:rPr lang="en-US" sz="1800" b="1" dirty="0" err="1">
                <a:solidFill>
                  <a:schemeClr val="tx1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n.d.</a:t>
            </a:r>
            <a:r>
              <a:rPr lang="en-US" sz="1800" b="1" dirty="0">
                <a:solidFill>
                  <a:schemeClr val="tx1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).</a:t>
            </a:r>
            <a:endParaRPr lang="en-US" sz="1800" dirty="0">
              <a:solidFill>
                <a:schemeClr val="tx1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en-US" altLang="en-US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 eaLnBrk="1" hangingPunct="1"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 marL="73025" eaLnBrk="1" hangingPunct="1"/>
            <a:endParaRPr lang="en-US" altLang="en-US" dirty="0">
              <a:solidFill>
                <a:schemeClr val="tx1"/>
              </a:solidFill>
            </a:endParaRPr>
          </a:p>
          <a:p>
            <a:pPr marL="73025" eaLnBrk="1" hangingPunct="1"/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24358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312" y="609600"/>
            <a:ext cx="5937755" cy="1188720"/>
          </a:xfrm>
          <a:solidFill>
            <a:srgbClr val="DE771B"/>
          </a:solidFill>
          <a:ln>
            <a:solidFill>
              <a:srgbClr val="F1A019"/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Parenthetical Citations</a:t>
            </a:r>
            <a:endParaRPr lang="en-US" sz="3200" cap="none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7437981" cy="3886200"/>
          </a:xfrm>
        </p:spPr>
        <p:txBody>
          <a:bodyPr>
            <a:no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dirty="0">
                <a:latin typeface="Book Antiqua" panose="02040602050305030304" pitchFamily="18" charset="0"/>
              </a:rPr>
              <a:t>Parenthetical citations in MLA 9</a:t>
            </a:r>
            <a:r>
              <a:rPr lang="en-US" baseline="30000" dirty="0">
                <a:latin typeface="Book Antiqua" panose="02040602050305030304" pitchFamily="18" charset="0"/>
              </a:rPr>
              <a:t>th</a:t>
            </a:r>
            <a:r>
              <a:rPr lang="en-US" dirty="0">
                <a:latin typeface="Book Antiqua" panose="02040602050305030304" pitchFamily="18" charset="0"/>
              </a:rPr>
              <a:t> ed. are to be in the following format: (Last name page number)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dirty="0">
                <a:latin typeface="Book Antiqua" panose="02040602050305030304" pitchFamily="18" charset="0"/>
              </a:rPr>
              <a:t>Zombies eat brains (Smith 87).</a:t>
            </a:r>
            <a:br>
              <a:rPr lang="en-US" dirty="0">
                <a:latin typeface="Book Antiqua" panose="02040602050305030304" pitchFamily="18" charset="0"/>
              </a:rPr>
            </a:br>
            <a:br>
              <a:rPr lang="en-US" dirty="0">
                <a:latin typeface="Book Antiqua" panose="02040602050305030304" pitchFamily="18" charset="0"/>
              </a:rPr>
            </a:br>
            <a:r>
              <a:rPr lang="en-US" dirty="0">
                <a:latin typeface="Book Antiqua" panose="02040602050305030304" pitchFamily="18" charset="0"/>
              </a:rPr>
              <a:t>Or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dirty="0">
                <a:latin typeface="Book Antiqua" panose="02040602050305030304" pitchFamily="18" charset="0"/>
              </a:rPr>
              <a:t>According to Smith, zombies eat brains (87).</a:t>
            </a:r>
          </a:p>
          <a:p>
            <a:pPr>
              <a:buClr>
                <a:schemeClr val="accent3"/>
              </a:buClr>
              <a:defRPr/>
            </a:pPr>
            <a:endParaRPr lang="en-US" dirty="0">
              <a:latin typeface="Book Antiqua" panose="02040602050305030304" pitchFamily="18" charset="0"/>
            </a:endParaRPr>
          </a:p>
          <a:p>
            <a:pPr>
              <a:buClr>
                <a:schemeClr val="accent3"/>
              </a:buClr>
              <a:defRPr/>
            </a:pPr>
            <a:r>
              <a:rPr lang="en-US" dirty="0">
                <a:latin typeface="Book Antiqua" panose="02040602050305030304" pitchFamily="18" charset="0"/>
              </a:rPr>
              <a:t>What appears within the sentence does not appear in the parenthetical citation.</a:t>
            </a:r>
          </a:p>
          <a:p>
            <a:pPr marL="640080" lvl="1" indent="-246888">
              <a:buFont typeface="Wingdings" pitchFamily="2" charset="2"/>
              <a:buChar char="Ø"/>
              <a:defRPr/>
            </a:pPr>
            <a:endParaRPr lang="en-US" dirty="0">
              <a:latin typeface="Book Antiqua" panose="02040602050305030304" pitchFamily="18" charset="0"/>
            </a:endParaRPr>
          </a:p>
          <a:p>
            <a:pPr>
              <a:defRPr/>
            </a:pP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>
              <a:defRPr/>
            </a:pPr>
            <a:endParaRPr lang="en-US" dirty="0">
              <a:latin typeface="Book Antiqua" panose="02040602050305030304" pitchFamily="18" charset="0"/>
            </a:endParaRPr>
          </a:p>
          <a:p>
            <a:pPr marL="0" indent="0">
              <a:buNone/>
              <a:defRPr/>
            </a:pPr>
            <a:endParaRPr lang="en-US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802836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312" y="609600"/>
            <a:ext cx="5937755" cy="1188720"/>
          </a:xfrm>
          <a:solidFill>
            <a:srgbClr val="3E73A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Parenthetical Citations</a:t>
            </a:r>
            <a:endParaRPr lang="en-US" sz="3200" cap="none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7437981" cy="3886200"/>
          </a:xfrm>
        </p:spPr>
        <p:txBody>
          <a:bodyPr>
            <a:no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Use “and” if the authors’ names are in the sentence.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latin typeface="Book Antiqua" panose="02040602050305030304" pitchFamily="18" charset="0"/>
              </a:rPr>
              <a:t>Others, like Jay </a:t>
            </a:r>
            <a:r>
              <a:rPr lang="en-US" altLang="en-US" sz="1800" dirty="0" err="1">
                <a:latin typeface="Book Antiqua" panose="02040602050305030304" pitchFamily="18" charset="0"/>
              </a:rPr>
              <a:t>Lemery</a:t>
            </a:r>
            <a:r>
              <a:rPr lang="en-US" altLang="en-US" sz="1800" dirty="0">
                <a:latin typeface="Book Antiqua" panose="02040602050305030304" pitchFamily="18" charset="0"/>
              </a:rPr>
              <a:t> and Paul Auerbach, note that doctors have not yet adequately explained the effects climate change will have on human health (4-5).</a:t>
            </a:r>
          </a:p>
          <a:p>
            <a:pPr>
              <a:buClr>
                <a:schemeClr val="accent3"/>
              </a:buClr>
              <a:defRPr/>
            </a:pP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Use the ampersand (&amp;) if their names are in the parenthetical citation.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latin typeface="Book Antiqua" panose="02040602050305030304" pitchFamily="18" charset="0"/>
              </a:rPr>
              <a:t>Others note that doctors have not yet adequately explained the effects climate change will have on human health (</a:t>
            </a:r>
            <a:r>
              <a:rPr lang="en-US" altLang="en-US" sz="1800" dirty="0" err="1">
                <a:latin typeface="Book Antiqua" panose="02040602050305030304" pitchFamily="18" charset="0"/>
              </a:rPr>
              <a:t>Lemery</a:t>
            </a:r>
            <a:r>
              <a:rPr lang="en-US" altLang="en-US" sz="1800" dirty="0">
                <a:latin typeface="Book Antiqua" panose="02040602050305030304" pitchFamily="18" charset="0"/>
              </a:rPr>
              <a:t> &amp; Auerbach 4-5).</a:t>
            </a:r>
          </a:p>
          <a:p>
            <a:pPr marL="640080" lvl="1" indent="-246888">
              <a:buFont typeface="Wingdings" pitchFamily="2" charset="2"/>
              <a:buChar char="Ø"/>
              <a:defRPr/>
            </a:pPr>
            <a:endParaRPr lang="en-US" sz="21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640080" lvl="1" indent="-246888">
              <a:buFont typeface="Wingdings" pitchFamily="2" charset="2"/>
              <a:buChar char="Ø"/>
              <a:defRPr/>
            </a:pPr>
            <a:endParaRPr lang="en-US" dirty="0">
              <a:latin typeface="Book Antiqua" panose="02040602050305030304" pitchFamily="18" charset="0"/>
            </a:endParaRPr>
          </a:p>
          <a:p>
            <a:pPr>
              <a:defRPr/>
            </a:pP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>
              <a:defRPr/>
            </a:pPr>
            <a:endParaRPr lang="en-US" dirty="0">
              <a:latin typeface="Book Antiqua" panose="02040602050305030304" pitchFamily="18" charset="0"/>
            </a:endParaRPr>
          </a:p>
          <a:p>
            <a:pPr marL="0" indent="0">
              <a:buNone/>
              <a:defRPr/>
            </a:pPr>
            <a:endParaRPr lang="en-US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67380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122" y="533400"/>
            <a:ext cx="5937755" cy="1188720"/>
          </a:xfrm>
          <a:solidFill>
            <a:srgbClr val="F1A019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Works Cited Page</a:t>
            </a:r>
            <a:endParaRPr lang="en-US" sz="3200" cap="none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962400"/>
          </a:xfrm>
          <a:noFill/>
        </p:spPr>
        <p:txBody>
          <a:bodyPr>
            <a:normAutofit/>
          </a:bodyPr>
          <a:lstStyle/>
          <a:p>
            <a:pPr marL="0" indent="0"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endParaRPr lang="en-US" b="1" dirty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Cited sources in the body of paper need to be listed on the Works Cited page.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endParaRPr lang="en-US" sz="2000" dirty="0">
              <a:latin typeface="Book Antiqua" panose="02040602050305030304" pitchFamily="18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The Works Cited page: 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a bibliographical list of all sources used in the body of the paper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goes on a separate page of its own, even if there is space left after the closing paragraph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numbered as part of the entire paper as the last page of the document</a:t>
            </a:r>
          </a:p>
        </p:txBody>
      </p:sp>
    </p:spTree>
    <p:extLst>
      <p:ext uri="{BB962C8B-B14F-4D97-AF65-F5344CB8AC3E}">
        <p14:creationId xmlns:p14="http://schemas.microsoft.com/office/powerpoint/2010/main" val="397720185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457200"/>
            <a:ext cx="6172200" cy="1143000"/>
          </a:xfrm>
          <a:solidFill>
            <a:srgbClr val="339DB3"/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Formatting the Works Cited Page</a:t>
            </a:r>
            <a:endParaRPr lang="en-US" sz="32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2819400"/>
          </a:xfrm>
          <a:noFill/>
        </p:spPr>
        <p:txBody>
          <a:bodyPr>
            <a:normAutofit fontScale="77500" lnSpcReduction="20000"/>
          </a:bodyPr>
          <a:lstStyle/>
          <a:p>
            <a:pPr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Maintain page numbers, margins, and spacing.</a:t>
            </a:r>
          </a:p>
          <a:p>
            <a:pPr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Label and center the top of paper with the heading: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Works Cited (multiple sources) 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Work Cited  (for one source)</a:t>
            </a:r>
          </a:p>
          <a:p>
            <a:pPr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Alphabetize sources by the first element in the entry.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There is a button in Microsoft Word for this function (the “Sort” tool) in the Paragraph settings above the Paint Can tool.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In the dialogue box, choose sort by “Paragraphs” and set the type to “Text.”</a:t>
            </a:r>
          </a:p>
          <a:p>
            <a:pPr lvl="3"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“Text” only sorts by letters, so sources that begin with punctuation have to be moved manually.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11620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6045" y="457200"/>
            <a:ext cx="5937755" cy="1391412"/>
          </a:xfrm>
          <a:solidFill>
            <a:srgbClr val="6BAF86"/>
          </a:solidFill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The modern Language association of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america</a:t>
            </a:r>
            <a:endParaRPr sz="32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4953000" cy="3758828"/>
          </a:xfrm>
        </p:spPr>
        <p:txBody>
          <a:bodyPr>
            <a:no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Used in many disciplines</a:t>
            </a:r>
          </a:p>
          <a:p>
            <a:pPr lvl="2"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English Studies – Language and Literature</a:t>
            </a:r>
          </a:p>
          <a:p>
            <a:pPr lvl="2"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Foreign Languages and Literature</a:t>
            </a:r>
          </a:p>
          <a:p>
            <a:pPr lvl="2"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Literary Criticism</a:t>
            </a:r>
          </a:p>
          <a:p>
            <a:pPr lvl="2"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Comparative Literature</a:t>
            </a:r>
          </a:p>
          <a:p>
            <a:pPr lvl="2"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Cultural Studies</a:t>
            </a:r>
            <a:br>
              <a:rPr lang="en-US" sz="1800" dirty="0">
                <a:latin typeface="Book Antiqua" panose="02040602050305030304" pitchFamily="18" charset="0"/>
              </a:rPr>
            </a:br>
            <a:endParaRPr lang="en-US" sz="1800" dirty="0"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Latest updated edition is the 9</a:t>
            </a:r>
            <a:r>
              <a:rPr lang="en-US" sz="2000" baseline="30000" dirty="0">
                <a:latin typeface="Book Antiqua" panose="02040602050305030304" pitchFamily="18" charset="0"/>
              </a:rPr>
              <a:t>th</a:t>
            </a:r>
            <a:r>
              <a:rPr lang="en-US" sz="2000" dirty="0">
                <a:latin typeface="Book Antiqua" panose="02040602050305030304" pitchFamily="18" charset="0"/>
              </a:rPr>
              <a:t> edition, dated 2021</a:t>
            </a:r>
          </a:p>
        </p:txBody>
      </p:sp>
    </p:spTree>
    <p:extLst>
      <p:ext uri="{BB962C8B-B14F-4D97-AF65-F5344CB8AC3E}">
        <p14:creationId xmlns:p14="http://schemas.microsoft.com/office/powerpoint/2010/main" val="142294683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457200"/>
            <a:ext cx="6172200" cy="1143000"/>
          </a:xfrm>
          <a:solidFill>
            <a:srgbClr val="DE771B"/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Formatting the Works Cited Page</a:t>
            </a:r>
            <a:endParaRPr lang="en-US" sz="32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810000"/>
          </a:xfrm>
          <a:noFill/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Use hanging indents for each entry.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First line of each entry is flush left against margin. 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Second and subsequent lines are indented one-half inch, a.k.a. hanging indent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To do this, highlight your sources, right-click, choose “Paragraph…,” go to “Indentation,” find “Special,” and set it to “Hanging.”</a:t>
            </a:r>
            <a:endParaRPr lang="en-US" sz="18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2872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922" y="533400"/>
            <a:ext cx="5937755" cy="1188720"/>
          </a:xfrm>
          <a:solidFill>
            <a:srgbClr val="3E73A5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Works Cited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419600"/>
          </a:xfrm>
          <a:noFill/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>
                <a:latin typeface="Book Antiqua" panose="02040602050305030304" pitchFamily="18" charset="0"/>
              </a:rPr>
              <a:t>If listing by the author’s name</a:t>
            </a:r>
          </a:p>
          <a:p>
            <a:pPr marL="502920" lvl="1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800" dirty="0">
                <a:latin typeface="Book Antiqua" panose="02040602050305030304" pitchFamily="18" charset="0"/>
              </a:rPr>
              <a:t>author’s name is inverted (last name, first initial, middle initial)</a:t>
            </a:r>
          </a:p>
          <a:p>
            <a:pPr marL="502920" lvl="1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800" dirty="0">
                <a:latin typeface="Book Antiqua" panose="02040602050305030304" pitchFamily="18" charset="0"/>
              </a:rPr>
              <a:t>Example:  Berry, T. J.</a:t>
            </a:r>
            <a:endParaRPr lang="en-US" sz="2000" dirty="0">
              <a:latin typeface="Book Antiqua" panose="02040602050305030304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>
                <a:latin typeface="Book Antiqua" panose="02040602050305030304" pitchFamily="18" charset="0"/>
              </a:rPr>
              <a:t>If a work has more than one author</a:t>
            </a:r>
          </a:p>
          <a:p>
            <a:pPr marL="502920" lvl="1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800" dirty="0">
                <a:latin typeface="Book Antiqua" panose="02040602050305030304" pitchFamily="18" charset="0"/>
              </a:rPr>
              <a:t>Invert all the authors’ names.</a:t>
            </a:r>
          </a:p>
          <a:p>
            <a:pPr marL="502920" lvl="1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800" dirty="0">
                <a:latin typeface="Book Antiqua" panose="02040602050305030304" pitchFamily="18" charset="0"/>
              </a:rPr>
              <a:t>Follow with a comma; insert the &amp; before name of last author.</a:t>
            </a:r>
          </a:p>
          <a:p>
            <a:pPr marL="502920" lvl="1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800" dirty="0">
                <a:latin typeface="Book Antiqua" panose="02040602050305030304" pitchFamily="18" charset="0"/>
              </a:rPr>
              <a:t>Example:  Berry, T. J., Format, O. K., &amp; Modern, M.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600735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6045" y="533400"/>
            <a:ext cx="5937755" cy="1188720"/>
          </a:xfrm>
          <a:solidFill>
            <a:srgbClr val="C6432F"/>
          </a:solidFill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Basic Structure For Citing Works</a:t>
            </a:r>
          </a:p>
        </p:txBody>
      </p:sp>
      <p:sp>
        <p:nvSpPr>
          <p:cNvPr id="37891" name="Text Placeholder 2"/>
          <p:cNvSpPr>
            <a:spLocks noGrp="1"/>
          </p:cNvSpPr>
          <p:nvPr>
            <p:ph idx="1"/>
          </p:nvPr>
        </p:nvSpPr>
        <p:spPr>
          <a:xfrm>
            <a:off x="685800" y="2057401"/>
            <a:ext cx="7619999" cy="3682628"/>
          </a:xfrm>
          <a:noFill/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Formatting depends on the type of source.</a:t>
            </a:r>
            <a:endParaRPr lang="en-US" sz="2000" dirty="0">
              <a:latin typeface="Book Antiqua" panose="02040602050305030304" pitchFamily="18" charset="0"/>
            </a:endParaRPr>
          </a:p>
          <a:p>
            <a:pPr>
              <a:buClr>
                <a:schemeClr val="accent3"/>
              </a:buClr>
              <a:defRPr/>
            </a:pPr>
            <a:r>
              <a:rPr lang="en-US" alt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All basic formats begin with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author’s last name and first initials 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title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publisher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publication date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alt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4204826731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122" y="678180"/>
            <a:ext cx="5937755" cy="1188720"/>
          </a:xfrm>
          <a:solidFill>
            <a:srgbClr val="6BAF86"/>
          </a:solidFill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cap="none" dirty="0">
                <a:solidFill>
                  <a:schemeClr val="tx1"/>
                </a:solidFill>
                <a:latin typeface="Book Antiqua" pitchFamily="18" charset="0"/>
              </a:rPr>
              <a:t>Citing: Book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267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eaLnBrk="1" hangingPunct="1"/>
            <a:endParaRPr lang="en-US" alt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 eaLnBrk="1" hangingPunct="1">
              <a:buNone/>
            </a:pPr>
            <a:endParaRPr lang="en-US" alt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 eaLnBrk="1" hangingPunct="1">
              <a:buNone/>
            </a:pPr>
            <a:endParaRPr lang="en-US" altLang="en-US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sz="24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sz="24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b="1" dirty="0">
              <a:solidFill>
                <a:schemeClr val="tx1"/>
              </a:solidFill>
            </a:endParaRPr>
          </a:p>
          <a:p>
            <a:pPr eaLnBrk="1" hangingPunct="1"/>
            <a:endParaRPr lang="en-US" alt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3657600"/>
            <a:ext cx="71628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                                                                                    		Last Name 4</a:t>
            </a:r>
          </a:p>
          <a:p>
            <a:pPr algn="ctr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Work Cited</a:t>
            </a: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Mantel, Hilary. </a:t>
            </a:r>
            <a:r>
              <a:rPr lang="en-US" sz="1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Wolf Hall</a:t>
            </a: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Picador, 2010.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2438400"/>
            <a:ext cx="71628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200000"/>
              </a:lnSpc>
              <a:defRPr/>
            </a:pP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Author’s last name, first and middle initial. </a:t>
            </a:r>
            <a:r>
              <a:rPr lang="en-US" sz="1600" i="1" dirty="0">
                <a:solidFill>
                  <a:schemeClr val="tx1"/>
                </a:solidFill>
                <a:latin typeface="Book Antiqua" pitchFamily="18" charset="0"/>
              </a:rPr>
              <a:t>Title of book. 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Publisher’s name, year</a:t>
            </a:r>
          </a:p>
        </p:txBody>
      </p:sp>
    </p:spTree>
    <p:extLst>
      <p:ext uri="{BB962C8B-B14F-4D97-AF65-F5344CB8AC3E}">
        <p14:creationId xmlns:p14="http://schemas.microsoft.com/office/powerpoint/2010/main" val="2640450069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6044" y="627856"/>
            <a:ext cx="5937755" cy="1188720"/>
          </a:xfrm>
          <a:solidFill>
            <a:srgbClr val="F1A019"/>
          </a:solidFill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Citing: Website</a:t>
            </a:r>
            <a:endParaRPr lang="en-US" sz="3200" cap="none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0069" y="3599928"/>
            <a:ext cx="6743700" cy="26459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                                                                                         </a:t>
            </a: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Last Name 4</a:t>
            </a: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Work Cited                                </a:t>
            </a:r>
          </a:p>
          <a:p>
            <a:pPr indent="-45720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Deresiewicz, William. “The Death of the Artist—and the Birth of the Creative Entrepreneur.” </a:t>
            </a:r>
            <a:r>
              <a:rPr lang="en-US" sz="1200" b="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Atlantic</a:t>
            </a:r>
            <a:r>
              <a:rPr lang="en-US" sz="12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28 Dec. 2014, theatlantic.com/magazine/archive/2015/01/ the-death-of-the-artist-and-the-birth-of-thecreative-entrepreneur/383497/.</a:t>
            </a:r>
          </a:p>
          <a:p>
            <a:pPr indent="-45720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40069" y="2255880"/>
            <a:ext cx="6743700" cy="1173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234784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Author’s last name, first name. “Article title.”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Website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Date Published, URL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Author’s last name, first name. “Article title.”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Website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Retrieved Date from URL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retrieved from date is only needed when there is no published date for ALL electronic sources.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905934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122" y="554736"/>
            <a:ext cx="5937755" cy="1188720"/>
          </a:xfrm>
          <a:solidFill>
            <a:srgbClr val="339DB3"/>
          </a:solidFill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Citing:</a:t>
            </a:r>
            <a:r>
              <a:rPr sz="3200" cap="none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Journal Article Accessed Online</a:t>
            </a:r>
            <a:endParaRPr lang="en-US" sz="3200" cap="none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85800" y="1743456"/>
            <a:ext cx="7772400" cy="4428744"/>
          </a:xfrm>
        </p:spPr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800" dirty="0">
              <a:solidFill>
                <a:schemeClr val="tx1"/>
              </a:solidFill>
              <a:latin typeface="Book Antiqua" pitchFamily="18" charset="0"/>
            </a:endParaRPr>
          </a:p>
          <a:p>
            <a:pPr marL="73025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800" dirty="0">
              <a:solidFill>
                <a:schemeClr val="tx1"/>
              </a:solidFill>
              <a:latin typeface="Book Antiqua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sz="2400" dirty="0">
              <a:solidFill>
                <a:schemeClr val="tx1"/>
              </a:solidFill>
              <a:latin typeface="Book Antiqua" pitchFamily="18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1038" y="3300984"/>
            <a:ext cx="7420376" cy="3124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6112" y="1996440"/>
            <a:ext cx="7420376" cy="10515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300" dirty="0">
                <a:solidFill>
                  <a:schemeClr val="tx1"/>
                </a:solidFill>
                <a:latin typeface="Book Antiqua" pitchFamily="18" charset="0"/>
              </a:rPr>
              <a:t>Author(s) last name, first and middle initials. “Title of article.” </a:t>
            </a:r>
            <a:r>
              <a:rPr lang="en-US" sz="1300" i="1" dirty="0">
                <a:solidFill>
                  <a:schemeClr val="tx1"/>
                </a:solidFill>
                <a:latin typeface="Book Antiqua" pitchFamily="18" charset="0"/>
              </a:rPr>
              <a:t>Name of Journal</a:t>
            </a:r>
            <a:r>
              <a:rPr lang="en-US" sz="1300" dirty="0">
                <a:solidFill>
                  <a:schemeClr val="tx1"/>
                </a:solidFill>
                <a:latin typeface="Book Antiqua" pitchFamily="18" charset="0"/>
              </a:rPr>
              <a:t>, 	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300" dirty="0">
                <a:solidFill>
                  <a:schemeClr val="tx1"/>
                </a:solidFill>
                <a:latin typeface="Book Antiqua" pitchFamily="18" charset="0"/>
              </a:rPr>
              <a:t>	vol. , no. ,  date published</a:t>
            </a:r>
            <a:r>
              <a:rPr lang="en-US" sz="1400" dirty="0">
                <a:solidFill>
                  <a:schemeClr val="tx1"/>
                </a:solidFill>
                <a:latin typeface="Book Antiqua" pitchFamily="18" charset="0"/>
              </a:rPr>
              <a:t>. doi link or (Retrieved from date)</a:t>
            </a:r>
            <a:r>
              <a:rPr lang="en-US" sz="1400" b="1" dirty="0">
                <a:solidFill>
                  <a:schemeClr val="tx1"/>
                </a:solidFill>
                <a:latin typeface="Book Antiqua" pitchFamily="18" charset="0"/>
              </a:rPr>
              <a:t>URL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3657600"/>
            <a:ext cx="723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        Last name 4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Cited</a:t>
            </a:r>
          </a:p>
          <a:p>
            <a:pPr algn="ctr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2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Goldman, Anne. “Questions of Transport: Reading Primo Levi Reading Dante.” </a:t>
            </a:r>
            <a:r>
              <a:rPr lang="en-US" sz="1200" b="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Georgia Review</a:t>
            </a:r>
            <a:r>
              <a:rPr lang="en-US" sz="12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vol. 64, no. 	1, spring 2010, pp. 69-88. </a:t>
            </a:r>
            <a:r>
              <a:rPr lang="en-US" sz="1200" b="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JSTOR</a:t>
            </a:r>
            <a:r>
              <a:rPr lang="en-US" sz="12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www.jstor.org/stable/41403188.</a:t>
            </a:r>
          </a:p>
          <a:p>
            <a:b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352189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122" y="678180"/>
            <a:ext cx="5937755" cy="1188720"/>
          </a:xfrm>
          <a:solidFill>
            <a:srgbClr val="DE771B"/>
          </a:solidFill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Citing: eBook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267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eaLnBrk="1" hangingPunct="1"/>
            <a:endParaRPr lang="en-US" alt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 eaLnBrk="1" hangingPunct="1">
              <a:buNone/>
            </a:pPr>
            <a:endParaRPr lang="en-US" alt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 eaLnBrk="1" hangingPunct="1">
              <a:buNone/>
            </a:pPr>
            <a:endParaRPr lang="en-US" altLang="en-US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sz="24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sz="24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b="1" dirty="0">
              <a:solidFill>
                <a:schemeClr val="tx1"/>
              </a:solidFill>
            </a:endParaRPr>
          </a:p>
          <a:p>
            <a:pPr eaLnBrk="1" hangingPunct="1"/>
            <a:endParaRPr lang="en-US" alt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85345" y="4104290"/>
            <a:ext cx="72390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						Last Name 4</a:t>
            </a:r>
          </a:p>
          <a:p>
            <a:pPr algn="ctr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Work Cited</a:t>
            </a: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Silva, Paul J. </a:t>
            </a:r>
            <a:r>
              <a:rPr lang="en-US" sz="12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Lot: A Practical Guide to Productive Academic Writing. </a:t>
            </a:r>
            <a:r>
              <a:rPr lang="en-US" sz="1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E-book, American Psychological Association, 2007.</a:t>
            </a:r>
            <a:endParaRPr lang="en-US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2438400"/>
            <a:ext cx="71628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200000"/>
              </a:lnSpc>
              <a:defRPr/>
            </a:pP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Author’s last name, first and middle initial. </a:t>
            </a:r>
            <a:r>
              <a:rPr lang="en-US" sz="1600" i="1" dirty="0">
                <a:solidFill>
                  <a:schemeClr val="tx1"/>
                </a:solidFill>
                <a:latin typeface="Book Antiqua" pitchFamily="18" charset="0"/>
              </a:rPr>
              <a:t>Title of book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. E-book, publisher 	, published year.</a:t>
            </a:r>
            <a:endParaRPr lang="en-US" sz="16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64433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33400"/>
            <a:ext cx="5937755" cy="1188720"/>
          </a:xfrm>
          <a:solidFill>
            <a:srgbClr val="3E73A5"/>
          </a:solidFill>
        </p:spPr>
        <p:txBody>
          <a:bodyPr>
            <a:normAutofit/>
          </a:bodyPr>
          <a:lstStyle/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Student Resources</a:t>
            </a:r>
            <a:endParaRPr lang="en-US" sz="3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914400" y="2057401"/>
            <a:ext cx="7467599" cy="3682628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</a:pPr>
            <a:r>
              <a:rPr lang="en-US" altLang="en-US" sz="2000" dirty="0">
                <a:latin typeface="Book Antiqua" panose="02040602050305030304" pitchFamily="18" charset="0"/>
              </a:rPr>
              <a:t>For more APA resources, visit the Writing Center’s website:</a:t>
            </a:r>
          </a:p>
          <a:p>
            <a:pPr lvl="1">
              <a:buClr>
                <a:schemeClr val="accent3"/>
              </a:buClr>
            </a:pPr>
            <a:r>
              <a:rPr lang="en-US" altLang="en-US" sz="1800" dirty="0">
                <a:latin typeface="Book Antiqua" panose="02040602050305030304" pitchFamily="18" charset="0"/>
              </a:rPr>
              <a:t>Google “APSU Writing Resources.”</a:t>
            </a:r>
          </a:p>
          <a:p>
            <a:pPr>
              <a:buClr>
                <a:schemeClr val="accent3"/>
              </a:buClr>
            </a:pPr>
            <a:r>
              <a:rPr lang="en-US" altLang="en-US" sz="2000" dirty="0">
                <a:latin typeface="Book Antiqua" panose="02040602050305030304" pitchFamily="18" charset="0"/>
              </a:rPr>
              <a:t>Check out the many resources available to you online!</a:t>
            </a:r>
          </a:p>
          <a:p>
            <a:pPr lvl="1">
              <a:buClr>
                <a:schemeClr val="accent3"/>
              </a:buClr>
            </a:pPr>
            <a:r>
              <a:rPr lang="en-US" altLang="en-US" sz="1800" dirty="0">
                <a:latin typeface="Book Antiqua" panose="02040602050305030304" pitchFamily="18" charset="0"/>
                <a:hlinkClick r:id="rId2"/>
              </a:rPr>
              <a:t>https://owl.purdue.edu/owl/research_and_citation/mla_style/mla_formatting_and_style_guide/mla_formatting_and_style_guide.html</a:t>
            </a:r>
            <a:endParaRPr lang="en-US" altLang="en-US" sz="1800" dirty="0">
              <a:latin typeface="Book Antiqua" panose="02040602050305030304" pitchFamily="18" charset="0"/>
            </a:endParaRPr>
          </a:p>
          <a:p>
            <a:pPr lvl="1">
              <a:buClr>
                <a:schemeClr val="accent3"/>
              </a:buClr>
            </a:pPr>
            <a:r>
              <a:rPr lang="en-US" altLang="en-US" sz="1800" dirty="0">
                <a:latin typeface="Book Antiqua" panose="02040602050305030304" pitchFamily="18" charset="0"/>
                <a:hlinkClick r:id="rId3"/>
              </a:rPr>
              <a:t>https://style.mla.org/</a:t>
            </a:r>
            <a:endParaRPr lang="en-US" altLang="en-US" sz="1800" dirty="0">
              <a:latin typeface="Book Antiqua" panose="02040602050305030304" pitchFamily="18" charset="0"/>
            </a:endParaRPr>
          </a:p>
          <a:p>
            <a:pPr lvl="1">
              <a:buClr>
                <a:schemeClr val="accent3"/>
              </a:buClr>
            </a:pPr>
            <a:endParaRPr lang="en-US" altLang="en-US" sz="1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145544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Book Antiqua" panose="02040602050305030304" pitchFamily="18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56492272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6045" y="609600"/>
            <a:ext cx="5937755" cy="1188720"/>
          </a:xfrm>
          <a:solidFill>
            <a:srgbClr val="F1A019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General Formatting Guidelines</a:t>
            </a:r>
          </a:p>
        </p:txBody>
      </p:sp>
      <p:sp>
        <p:nvSpPr>
          <p:cNvPr id="7171" name="Content Placeholder 4"/>
          <p:cNvSpPr>
            <a:spLocks noGrp="1"/>
          </p:cNvSpPr>
          <p:nvPr>
            <p:ph idx="1"/>
          </p:nvPr>
        </p:nvSpPr>
        <p:spPr>
          <a:xfrm>
            <a:off x="841122" y="1905000"/>
            <a:ext cx="7467599" cy="4800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Margins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latin typeface="Book Antiqua" panose="02040602050305030304" pitchFamily="18" charset="0"/>
              </a:rPr>
              <a:t>All margins: </a:t>
            </a:r>
            <a:r>
              <a:rPr lang="en-US" sz="1800" dirty="0">
                <a:solidFill>
                  <a:srgbClr val="C00000"/>
                </a:solidFill>
                <a:latin typeface="Book Antiqua" panose="02040602050305030304" pitchFamily="18" charset="0"/>
              </a:rPr>
              <a:t>1-inch</a:t>
            </a:r>
          </a:p>
          <a:p>
            <a:pPr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Paragraph Settings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rgbClr val="C00000"/>
                </a:solidFill>
                <a:latin typeface="Book Antiqua" panose="02040602050305030304" pitchFamily="18" charset="0"/>
              </a:rPr>
              <a:t>Left-Aligned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Indent paragraphs </a:t>
            </a:r>
            <a:r>
              <a:rPr lang="en-US" sz="1800" dirty="0">
                <a:solidFill>
                  <a:srgbClr val="C00000"/>
                </a:solidFill>
                <a:latin typeface="Book Antiqua" panose="02040602050305030304" pitchFamily="18" charset="0"/>
              </a:rPr>
              <a:t>½ inch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rgbClr val="C00000"/>
                </a:solidFill>
                <a:latin typeface="Book Antiqua" panose="02040602050305030304" pitchFamily="18" charset="0"/>
              </a:rPr>
              <a:t>Double space 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throughout the entire paper.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Set default settings in Microsoft Word to 0 and check the box “Don’t add space between paragraphs of the same style.”</a:t>
            </a:r>
          </a:p>
          <a:p>
            <a:pPr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Font Type and Size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Easy readable type face </a:t>
            </a:r>
            <a:r>
              <a:rPr lang="en-US" sz="1800" dirty="0">
                <a:solidFill>
                  <a:srgbClr val="C6432F"/>
                </a:solidFill>
                <a:latin typeface="Book Antiqua" panose="02040602050305030304" pitchFamily="18" charset="0"/>
              </a:rPr>
              <a:t>Times New Roman 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is one example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Size should be between </a:t>
            </a:r>
            <a:r>
              <a:rPr lang="en-US" sz="1800" dirty="0">
                <a:solidFill>
                  <a:srgbClr val="C6432F"/>
                </a:solidFill>
                <a:latin typeface="Book Antiqua" panose="02040602050305030304" pitchFamily="18" charset="0"/>
              </a:rPr>
              <a:t>11 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&amp; </a:t>
            </a:r>
            <a:r>
              <a:rPr lang="en-US" sz="1800" dirty="0">
                <a:solidFill>
                  <a:srgbClr val="C6432F"/>
                </a:solidFill>
                <a:latin typeface="Book Antiqua" panose="02040602050305030304" pitchFamily="18" charset="0"/>
              </a:rPr>
              <a:t>13</a:t>
            </a:r>
            <a:endParaRPr lang="en-US" sz="18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Use</a:t>
            </a:r>
            <a:r>
              <a:rPr lang="en-US" sz="1800" dirty="0">
                <a:solidFill>
                  <a:srgbClr val="C00000"/>
                </a:solidFill>
                <a:latin typeface="Book Antiqua" panose="02040602050305030304" pitchFamily="18" charset="0"/>
              </a:rPr>
              <a:t> one space 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after the end of each sentence.</a:t>
            </a:r>
          </a:p>
        </p:txBody>
      </p:sp>
    </p:spTree>
    <p:extLst>
      <p:ext uri="{BB962C8B-B14F-4D97-AF65-F5344CB8AC3E}">
        <p14:creationId xmlns:p14="http://schemas.microsoft.com/office/powerpoint/2010/main" val="55118942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6045" y="533400"/>
            <a:ext cx="5937755" cy="1188720"/>
          </a:xfrm>
          <a:solidFill>
            <a:srgbClr val="DE771B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Title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38200" y="1981201"/>
            <a:ext cx="7467599" cy="375882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solidFill>
                  <a:srgbClr val="C6432F"/>
                </a:solidFill>
                <a:latin typeface="Book Antiqua" panose="02040602050305030304" pitchFamily="18" charset="0"/>
              </a:rPr>
              <a:t>1-inch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from the top left of first page &amp; flush with the left margin</a:t>
            </a:r>
            <a:endParaRPr lang="en-US" sz="2000" dirty="0">
              <a:solidFill>
                <a:srgbClr val="C6432F"/>
              </a:solidFill>
              <a:latin typeface="Book Antiqua" panose="02040602050305030304" pitchFamily="18" charset="0"/>
            </a:endParaRP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rgbClr val="C6432F"/>
                </a:solidFill>
                <a:latin typeface="Book Antiqua" panose="02040602050305030304" pitchFamily="18" charset="0"/>
              </a:rPr>
              <a:t>Type name, instructor’s name, course number, and the date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On separate double-spaced lines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800" dirty="0">
                <a:solidFill>
                  <a:srgbClr val="C6432F"/>
                </a:solidFill>
                <a:latin typeface="Book Antiqua" panose="02040602050305030304" pitchFamily="18" charset="0"/>
              </a:rPr>
              <a:t>Center 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the title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Do not italicize or underline the title</a:t>
            </a:r>
            <a:endParaRPr lang="en-US" sz="1800" dirty="0">
              <a:solidFill>
                <a:srgbClr val="C6432F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3709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122" y="304800"/>
            <a:ext cx="5937755" cy="1341120"/>
          </a:xfrm>
          <a:solidFill>
            <a:srgbClr val="C6432F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Running Head and Page Numbers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>
                <a:latin typeface="Book Antiqua" panose="02040602050305030304" pitchFamily="18" charset="0"/>
              </a:rPr>
              <a:t>Last name and page number at the </a:t>
            </a:r>
            <a:r>
              <a:rPr lang="en-US" sz="2000" dirty="0">
                <a:solidFill>
                  <a:srgbClr val="C6432F"/>
                </a:solidFill>
                <a:latin typeface="Book Antiqua" panose="02040602050305030304" pitchFamily="18" charset="0"/>
              </a:rPr>
              <a:t>top right-hand </a:t>
            </a:r>
            <a:r>
              <a:rPr lang="en-US" sz="2000" dirty="0">
                <a:latin typeface="Book Antiqua" panose="02040602050305030304" pitchFamily="18" charset="0"/>
              </a:rPr>
              <a:t>corner of the page</a:t>
            </a:r>
          </a:p>
          <a:p>
            <a:pPr marL="502920" lvl="1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800" dirty="0">
                <a:latin typeface="Book Antiqua" panose="02040602050305030304" pitchFamily="18" charset="0"/>
              </a:rPr>
              <a:t>Number all pages consecutively throughout the paper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endParaRPr lang="en-US" sz="24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99645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222" y="457200"/>
            <a:ext cx="5937755" cy="1417320"/>
          </a:xfrm>
          <a:solidFill>
            <a:srgbClr val="F1A019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Example of Running Head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391400" cy="31242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endParaRPr lang="en-US" altLang="en-US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Last Name 1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537138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122" y="685800"/>
            <a:ext cx="5937755" cy="1188720"/>
          </a:xfrm>
          <a:solidFill>
            <a:srgbClr val="3E73A5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The Title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543800" cy="4267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Book Antiqua" panose="02040602050305030304" pitchFamily="18" charset="0"/>
              </a:rPr>
              <a:t>On a new double-spaced line, center the title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dirty="0">
                <a:latin typeface="Book Antiqua" panose="02040602050305030304" pitchFamily="18" charset="0"/>
              </a:rPr>
              <a:t>Do not italicize or underline the title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dirty="0">
                <a:latin typeface="Book Antiqua" panose="02040602050305030304" pitchFamily="18" charset="0"/>
              </a:rPr>
              <a:t>Put it in quotation marks or boldface or type it in all capital letters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dirty="0">
                <a:latin typeface="Book Antiqua" panose="02040602050305030304" pitchFamily="18" charset="0"/>
              </a:rPr>
              <a:t>Do not use a period after your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67241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123" y="762000"/>
            <a:ext cx="5937755" cy="1188720"/>
          </a:xfrm>
          <a:solidFill>
            <a:srgbClr val="DE771B"/>
          </a:solidFill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Title Example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066801" y="2638045"/>
            <a:ext cx="7010400" cy="310198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3025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3025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		Last Name 1</a:t>
            </a:r>
          </a:p>
          <a:p>
            <a:pPr marL="500063" indent="-65563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Your name</a:t>
            </a:r>
          </a:p>
          <a:p>
            <a:pPr marL="500063" indent="-65563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Instructor’s Name</a:t>
            </a:r>
          </a:p>
          <a:p>
            <a:pPr marL="500063" indent="-65563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Course Name</a:t>
            </a:r>
          </a:p>
          <a:p>
            <a:pPr marL="500063" indent="-65563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Date (Day Month Year)</a:t>
            </a:r>
          </a:p>
          <a:p>
            <a:pPr marL="500063" indent="-655638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Title of Your Paper</a:t>
            </a:r>
          </a:p>
        </p:txBody>
      </p:sp>
    </p:spTree>
    <p:extLst>
      <p:ext uri="{BB962C8B-B14F-4D97-AF65-F5344CB8AC3E}">
        <p14:creationId xmlns:p14="http://schemas.microsoft.com/office/powerpoint/2010/main" val="85773309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762000"/>
            <a:ext cx="5937755" cy="1188720"/>
          </a:xfrm>
          <a:solidFill>
            <a:srgbClr val="3E73A5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none" dirty="0">
                <a:solidFill>
                  <a:schemeClr val="tx1"/>
                </a:solidFill>
                <a:latin typeface="Book Antiqua" pitchFamily="18" charset="0"/>
              </a:rPr>
              <a:t>The Body Of The Paper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229600" cy="3276600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altLang="en-US" sz="2100" dirty="0">
                <a:latin typeface="Book Antiqua" panose="02040602050305030304" pitchFamily="18" charset="0"/>
              </a:rPr>
              <a:t>The body of the paper should be on the same page as the title</a:t>
            </a:r>
          </a:p>
          <a:p>
            <a:pPr>
              <a:buClr>
                <a:schemeClr val="accent3"/>
              </a:buClr>
              <a:defRPr/>
            </a:pPr>
            <a:r>
              <a:rPr lang="en-US" altLang="en-US" sz="2100" dirty="0">
                <a:latin typeface="Book Antiqua" panose="02040602050305030304" pitchFamily="18" charset="0"/>
              </a:rPr>
              <a:t>After the title start a new line and use the TAB key to indent ½ inch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1900" dirty="0">
                <a:latin typeface="Book Antiqua" panose="02040602050305030304" pitchFamily="18" charset="0"/>
              </a:rPr>
              <a:t>Do this for every new paragraph</a:t>
            </a:r>
          </a:p>
          <a:p>
            <a:pPr eaLnBrk="1" hangingPunct="1"/>
            <a:endParaRPr lang="en-US" altLang="en-US" sz="2100" dirty="0">
              <a:latin typeface="Book Antiqua" panose="0204060205030503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100" dirty="0">
              <a:latin typeface="Book Antiqua" panose="0204060205030503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100" dirty="0">
              <a:latin typeface="Book Antiqua" panose="0204060205030503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800" dirty="0"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972770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ight Background Segoe 4-3 template-template_April-17-2007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7E35BF7-BA12-4FCD-B665-9595BABCDE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(Soft blue texture design)</Template>
  <TotalTime>1301</TotalTime>
  <Words>1545</Words>
  <Application>Microsoft Office PowerPoint</Application>
  <PresentationFormat>On-screen Show (4:3)</PresentationFormat>
  <Paragraphs>218</Paragraphs>
  <Slides>28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Arial</vt:lpstr>
      <vt:lpstr>Book Antiqua</vt:lpstr>
      <vt:lpstr>Calibri</vt:lpstr>
      <vt:lpstr>Courier New</vt:lpstr>
      <vt:lpstr>Gill Sans MT</vt:lpstr>
      <vt:lpstr>Times New Roman</vt:lpstr>
      <vt:lpstr>Wingdings</vt:lpstr>
      <vt:lpstr>Wingdings 2</vt:lpstr>
      <vt:lpstr>Light Background Segoe 4-3 template-template_April-17-2007</vt:lpstr>
      <vt:lpstr>White with Courier font for code slides</vt:lpstr>
      <vt:lpstr>Parcel</vt:lpstr>
      <vt:lpstr>MLA 9th Edition</vt:lpstr>
      <vt:lpstr>The modern Language association of america</vt:lpstr>
      <vt:lpstr>General Formatting Guidelines</vt:lpstr>
      <vt:lpstr>Title</vt:lpstr>
      <vt:lpstr>Running Head and Page Numbers</vt:lpstr>
      <vt:lpstr>Example of Running Head</vt:lpstr>
      <vt:lpstr>The Title</vt:lpstr>
      <vt:lpstr>Title Example</vt:lpstr>
      <vt:lpstr>The Body Of The Paper</vt:lpstr>
      <vt:lpstr>Example of an MLAStyle Paper</vt:lpstr>
      <vt:lpstr>Documenting Sources</vt:lpstr>
      <vt:lpstr>Citation in Prose</vt:lpstr>
      <vt:lpstr>Parenthetical (In-text) Citations </vt:lpstr>
      <vt:lpstr>Parenthetical Citations</vt:lpstr>
      <vt:lpstr>Parenthetical Citations</vt:lpstr>
      <vt:lpstr>Parenthetical Citations</vt:lpstr>
      <vt:lpstr>Parenthetical Citations</vt:lpstr>
      <vt:lpstr>Works Cited Page</vt:lpstr>
      <vt:lpstr>Formatting the Works Cited Page</vt:lpstr>
      <vt:lpstr>Formatting the Works Cited Page</vt:lpstr>
      <vt:lpstr>Works Cited Page</vt:lpstr>
      <vt:lpstr>Basic Structure For Citing Works</vt:lpstr>
      <vt:lpstr>Citing: Book</vt:lpstr>
      <vt:lpstr>Citing: Website</vt:lpstr>
      <vt:lpstr>Citing: Journal Article Accessed Online</vt:lpstr>
      <vt:lpstr>Citing: eBook</vt:lpstr>
      <vt:lpstr>Student Resources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ShawnLTP</dc:creator>
  <cp:keywords/>
  <cp:lastModifiedBy>KyLeigh Arciniega</cp:lastModifiedBy>
  <cp:revision>120</cp:revision>
  <dcterms:created xsi:type="dcterms:W3CDTF">2016-08-29T15:11:26Z</dcterms:created>
  <dcterms:modified xsi:type="dcterms:W3CDTF">2022-01-26T17:53:30Z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TC102867749990</vt:lpwstr>
  </property>
</Properties>
</file>