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 id="2147483765" r:id="rId4"/>
  </p:sldMasterIdLst>
  <p:notesMasterIdLst>
    <p:notesMasterId r:id="rId41"/>
  </p:notesMasterIdLst>
  <p:sldIdLst>
    <p:sldId id="258" r:id="rId5"/>
    <p:sldId id="261" r:id="rId6"/>
    <p:sldId id="263" r:id="rId7"/>
    <p:sldId id="266" r:id="rId8"/>
    <p:sldId id="267" r:id="rId9"/>
    <p:sldId id="268" r:id="rId10"/>
    <p:sldId id="265" r:id="rId11"/>
    <p:sldId id="270" r:id="rId12"/>
    <p:sldId id="269" r:id="rId13"/>
    <p:sldId id="271" r:id="rId14"/>
    <p:sldId id="272" r:id="rId15"/>
    <p:sldId id="273" r:id="rId16"/>
    <p:sldId id="275" r:id="rId17"/>
    <p:sldId id="300" r:id="rId18"/>
    <p:sldId id="301" r:id="rId19"/>
    <p:sldId id="306" r:id="rId20"/>
    <p:sldId id="276" r:id="rId21"/>
    <p:sldId id="277" r:id="rId22"/>
    <p:sldId id="279" r:id="rId23"/>
    <p:sldId id="283" r:id="rId24"/>
    <p:sldId id="303" r:id="rId25"/>
    <p:sldId id="284" r:id="rId26"/>
    <p:sldId id="305" r:id="rId27"/>
    <p:sldId id="297" r:id="rId28"/>
    <p:sldId id="298" r:id="rId29"/>
    <p:sldId id="286" r:id="rId30"/>
    <p:sldId id="287" r:id="rId31"/>
    <p:sldId id="299" r:id="rId32"/>
    <p:sldId id="291" r:id="rId33"/>
    <p:sldId id="292" r:id="rId34"/>
    <p:sldId id="293" r:id="rId35"/>
    <p:sldId id="295" r:id="rId36"/>
    <p:sldId id="294" r:id="rId37"/>
    <p:sldId id="304" r:id="rId38"/>
    <p:sldId id="260" r:id="rId39"/>
    <p:sldId id="29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AF86"/>
    <a:srgbClr val="C6432F"/>
    <a:srgbClr val="3E73A5"/>
    <a:srgbClr val="DE771B"/>
    <a:srgbClr val="339DB3"/>
    <a:srgbClr val="F1A0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084" autoAdjust="0"/>
    <p:restoredTop sz="94660"/>
  </p:normalViewPr>
  <p:slideViewPr>
    <p:cSldViewPr>
      <p:cViewPr varScale="1">
        <p:scale>
          <a:sx n="127" d="100"/>
          <a:sy n="127" d="100"/>
        </p:scale>
        <p:origin x="48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1.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2.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4F8674-95CC-499B-BD3E-2A52102C3623}" type="datetimeFigureOut">
              <a:rPr lang="en-US" smtClean="0"/>
              <a:t>8/28/20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8045A8-555E-4D12-ABC6-7DF0415E150F}" type="slidenum">
              <a:rPr lang="en-US" smtClean="0"/>
              <a:t>‹#›</a:t>
            </a:fld>
            <a:endParaRPr lang="en-US"/>
          </a:p>
        </p:txBody>
      </p:sp>
    </p:spTree>
    <p:extLst>
      <p:ext uri="{BB962C8B-B14F-4D97-AF65-F5344CB8AC3E}">
        <p14:creationId xmlns:p14="http://schemas.microsoft.com/office/powerpoint/2010/main" val="2586646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APA style was originally developed for psychology, but it is now used in many disciplines, including education, nursing, and social work, among others. </a:t>
            </a:r>
          </a:p>
        </p:txBody>
      </p:sp>
      <p:sp>
        <p:nvSpPr>
          <p:cNvPr id="4710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AED068F-BA38-421B-83F7-9FDF1F31D7D8}"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p14="http://schemas.microsoft.com/office/powerpoint/2010/main" val="217542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2DE23F4-5263-451D-AC7C-EBACC1086F95}"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3407447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E49FACE-31F9-41AD-9A1F-60BAA163E310}"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1257740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621501-E09B-4C80-8992-8547468C095A}"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18759035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621501-E09B-4C80-8992-8547468C095A}"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692087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621501-E09B-4C80-8992-8547468C095A}"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349054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621501-E09B-4C80-8992-8547468C095A}"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p14="http://schemas.microsoft.com/office/powerpoint/2010/main" val="568153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ACA3BE-6982-408A-A7A7-D82B313E56E3}" type="slidenum">
              <a:rPr lang="en-US" altLang="en-US">
                <a:latin typeface="Calibri" panose="020F0502020204030204" pitchFamily="34" charset="0"/>
              </a:rPr>
              <a:pPr eaLnBrk="1" hangingPunct="1"/>
              <a:t>20</a:t>
            </a:fld>
            <a:endParaRPr lang="en-US" altLang="en-US">
              <a:latin typeface="Calibri" panose="020F0502020204030204" pitchFamily="34" charset="0"/>
            </a:endParaRPr>
          </a:p>
        </p:txBody>
      </p:sp>
    </p:spTree>
    <p:extLst>
      <p:ext uri="{BB962C8B-B14F-4D97-AF65-F5344CB8AC3E}">
        <p14:creationId xmlns:p14="http://schemas.microsoft.com/office/powerpoint/2010/main" val="1268967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ACA3BE-6982-408A-A7A7-D82B313E56E3}" type="slidenum">
              <a:rPr lang="en-US" altLang="en-US">
                <a:latin typeface="Calibri" panose="020F0502020204030204" pitchFamily="34" charset="0"/>
              </a:rPr>
              <a:pPr eaLnBrk="1" hangingPunct="1"/>
              <a:t>21</a:t>
            </a:fld>
            <a:endParaRPr lang="en-US" altLang="en-US">
              <a:latin typeface="Calibri" panose="020F0502020204030204" pitchFamily="34" charset="0"/>
            </a:endParaRPr>
          </a:p>
        </p:txBody>
      </p:sp>
    </p:spTree>
    <p:extLst>
      <p:ext uri="{BB962C8B-B14F-4D97-AF65-F5344CB8AC3E}">
        <p14:creationId xmlns:p14="http://schemas.microsoft.com/office/powerpoint/2010/main" val="2320383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3B7984-F014-49D4-93E7-FA4A0E7865CE}" type="slidenum">
              <a:rPr lang="en-US" altLang="en-US">
                <a:latin typeface="Calibri" panose="020F0502020204030204" pitchFamily="34" charset="0"/>
              </a:rPr>
              <a:pPr eaLnBrk="1" hangingPunct="1"/>
              <a:t>30</a:t>
            </a:fld>
            <a:endParaRPr lang="en-US" altLang="en-US">
              <a:latin typeface="Calibri" panose="020F0502020204030204" pitchFamily="34" charset="0"/>
            </a:endParaRPr>
          </a:p>
        </p:txBody>
      </p:sp>
    </p:spTree>
    <p:extLst>
      <p:ext uri="{BB962C8B-B14F-4D97-AF65-F5344CB8AC3E}">
        <p14:creationId xmlns:p14="http://schemas.microsoft.com/office/powerpoint/2010/main" val="3058903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E608C4-2DC5-4970-9EA3-1C36AC6B6D8B}"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219758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D399458-3872-41B0-94A0-E087AFF7220E}"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val="1836467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58841E0-5B28-42FB-A755-B16E8614DB62}"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val="1411659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DD4D05-AF17-402A-9A5D-5D545F479761}"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val="2862122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F32894D-5B99-41DC-921E-5F7E0A2A1194}"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1921266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AD5644-162A-4037-BD50-9F22DC8EC591}"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1406361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FF51AB-758C-47AE-A880-45F0865D3F44}"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1194202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10D2ADD-35E9-45E3-B5B0-458331F52D5A}"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813830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44FA04C-D7CF-4861-95F0-3F5ACF508755}" type="datetimeFigureOut">
              <a:rPr lang="en-US" smtClean="0"/>
              <a:t>8/28/20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78026930"/>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6BC42F-EA91-460E-9436-9A6C9B1CB0C6}" type="datetimeFigureOut">
              <a:rPr lang="en-US" smtClean="0"/>
              <a:t>8/28/20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939377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823D4350-0632-4F67-B357-AFC21C62564D}" type="datetimeFigureOut">
              <a:rPr lang="en-US" smtClean="0"/>
              <a:t>8/28/20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89807881"/>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7F31A35-803D-44FA-BA88-E6B5FB347587}" type="datetimeFigureOut">
              <a:rPr lang="en-US" smtClean="0"/>
              <a:t>8/28/20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70670282"/>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14956CED-B3EE-49D9-9922-CBB48E543356}" type="datetimeFigureOut">
              <a:rPr lang="en-US" smtClean="0"/>
              <a:t>8/28/20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64228214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9237B0-CC05-45CB-9D8E-44851499E325}" type="datetimeFigureOut">
              <a:rPr lang="en-US" smtClean="0"/>
              <a:t>8/28/20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753467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41777-83B6-4CFA-89A1-52400FB2059F}" type="datetimeFigureOut">
              <a:rPr lang="en-US" smtClean="0"/>
              <a:t>8/28/20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73265439"/>
      </p:ext>
    </p:extLst>
  </p:cSld>
  <p:clrMapOvr>
    <a:masterClrMapping/>
  </p:clrMapOvr>
  <p:transition>
    <p:fade/>
  </p:transition>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6F6AA2A1-C9A8-42DC-AF5F-29D58FE3A81E}" type="datetimeFigureOut">
              <a:rPr lang="en-US" smtClean="0"/>
              <a:t>8/28/20</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65441001"/>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8FC28B6-2144-4760-B3DF-18C646FA52B1}" type="datetimeFigureOut">
              <a:rPr lang="en-US" smtClean="0"/>
              <a:t>8/28/20</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635092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45B24B-F41A-4540-8EEC-C29B4F79802D}" type="datetimeFigureOut">
              <a:rPr lang="en-US" smtClean="0"/>
              <a:t>8/28/20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442064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F989E-5397-49EE-B0F5-E72D9FFD7EC0}" type="datetimeFigureOut">
              <a:rPr lang="en-US" smtClean="0"/>
              <a:t>8/28/20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1860959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dirty="0"/>
              <a:pPr/>
              <a:t>8/28/20</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1357931094"/>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fade/>
  </p:transition>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E771B"/>
        </a:solidFill>
        <a:effectLst/>
      </p:bgPr>
    </p:bg>
    <p:spTree>
      <p:nvGrpSpPr>
        <p:cNvPr id="1" name=""/>
        <p:cNvGrpSpPr/>
        <p:nvPr/>
      </p:nvGrpSpPr>
      <p:grpSpPr>
        <a:xfrm>
          <a:off x="0" y="0"/>
          <a:ext cx="0" cy="0"/>
          <a:chOff x="0" y="0"/>
          <a:chExt cx="0" cy="0"/>
        </a:xfrm>
      </p:grpSpPr>
      <p:sp>
        <p:nvSpPr>
          <p:cNvPr id="2" name="Rectangle 1"/>
          <p:cNvSpPr/>
          <p:nvPr/>
        </p:nvSpPr>
        <p:spPr>
          <a:xfrm>
            <a:off x="0" y="0"/>
            <a:ext cx="1752600" cy="1752600"/>
          </a:xfrm>
          <a:prstGeom prst="rect">
            <a:avLst/>
          </a:prstGeom>
          <a:solidFill>
            <a:srgbClr val="6BA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BAF86"/>
              </a:solidFill>
            </a:endParaRPr>
          </a:p>
        </p:txBody>
      </p:sp>
      <p:sp>
        <p:nvSpPr>
          <p:cNvPr id="5" name="Rectangle 4"/>
          <p:cNvSpPr/>
          <p:nvPr/>
        </p:nvSpPr>
        <p:spPr>
          <a:xfrm>
            <a:off x="0" y="5105400"/>
            <a:ext cx="1752600" cy="1752600"/>
          </a:xfrm>
          <a:prstGeom prst="rect">
            <a:avLst/>
          </a:prstGeom>
          <a:solidFill>
            <a:srgbClr val="3E73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1752600"/>
            <a:ext cx="1752600" cy="3352800"/>
          </a:xfrm>
          <a:prstGeom prst="rect">
            <a:avLst/>
          </a:prstGeom>
          <a:solidFill>
            <a:srgbClr val="339D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752600" y="5105400"/>
            <a:ext cx="7391400" cy="1752600"/>
          </a:xfrm>
          <a:prstGeom prst="rect">
            <a:avLst/>
          </a:prstGeom>
          <a:solidFill>
            <a:srgbClr val="C643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52600" y="0"/>
            <a:ext cx="7391400" cy="1752600"/>
          </a:xfrm>
          <a:prstGeom prst="rect">
            <a:avLst/>
          </a:prstGeom>
          <a:solidFill>
            <a:srgbClr val="F1A0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2"/>
          <p:cNvSpPr>
            <a:spLocks noGrp="1"/>
          </p:cNvSpPr>
          <p:nvPr>
            <p:ph type="ctrTitle"/>
          </p:nvPr>
        </p:nvSpPr>
        <p:spPr>
          <a:xfrm>
            <a:off x="2667000" y="2598420"/>
            <a:ext cx="5562600" cy="1645920"/>
          </a:xfrm>
        </p:spPr>
        <p:txBody>
          <a:bodyPr>
            <a:noAutofit/>
          </a:bodyPr>
          <a:lstStyle/>
          <a:p>
            <a:r>
              <a:rPr lang="en-US" sz="4500" dirty="0"/>
              <a:t>APA 7</a:t>
            </a:r>
            <a:r>
              <a:rPr lang="en-US" sz="4500" baseline="30000" dirty="0"/>
              <a:t>th</a:t>
            </a:r>
            <a:r>
              <a:rPr lang="en-US" sz="4500" dirty="0"/>
              <a:t> Edition</a:t>
            </a:r>
          </a:p>
        </p:txBody>
      </p:sp>
      <p:sp>
        <p:nvSpPr>
          <p:cNvPr id="13" name="Rectangle 12"/>
          <p:cNvSpPr/>
          <p:nvPr/>
        </p:nvSpPr>
        <p:spPr>
          <a:xfrm>
            <a:off x="2667000" y="1981200"/>
            <a:ext cx="5562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Department of Language &amp; Literature</a:t>
            </a:r>
          </a:p>
        </p:txBody>
      </p:sp>
      <p:sp>
        <p:nvSpPr>
          <p:cNvPr id="14" name="Rectangle 13"/>
          <p:cNvSpPr/>
          <p:nvPr/>
        </p:nvSpPr>
        <p:spPr>
          <a:xfrm>
            <a:off x="2667000" y="4442197"/>
            <a:ext cx="5562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Created by APSU Writing Center</a:t>
            </a:r>
          </a:p>
        </p:txBody>
      </p:sp>
    </p:spTree>
    <p:extLst>
      <p:ext uri="{BB962C8B-B14F-4D97-AF65-F5344CB8AC3E}">
        <p14:creationId xmlns:p14="http://schemas.microsoft.com/office/powerpoint/2010/main" val="195265864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3" y="762000"/>
            <a:ext cx="5937755" cy="1188720"/>
          </a:xfrm>
          <a:solidFill>
            <a:srgbClr val="DE771B"/>
          </a:solidFill>
          <a:ln>
            <a:miter lim="800000"/>
            <a:headEnd/>
            <a:tailEnd/>
          </a:ln>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Title Page Example</a:t>
            </a:r>
          </a:p>
        </p:txBody>
      </p:sp>
      <p:sp>
        <p:nvSpPr>
          <p:cNvPr id="24579" name="Content Placeholder 2"/>
          <p:cNvSpPr>
            <a:spLocks noGrp="1"/>
          </p:cNvSpPr>
          <p:nvPr>
            <p:ph idx="1"/>
          </p:nvPr>
        </p:nvSpPr>
        <p:spPr>
          <a:xfrm>
            <a:off x="1066801" y="2638045"/>
            <a:ext cx="7010400" cy="3101983"/>
          </a:xfrm>
        </p:spPr>
        <p:style>
          <a:lnRef idx="2">
            <a:schemeClr val="dk1"/>
          </a:lnRef>
          <a:fillRef idx="1">
            <a:schemeClr val="lt1"/>
          </a:fillRef>
          <a:effectRef idx="0">
            <a:schemeClr val="dk1"/>
          </a:effectRef>
          <a:fontRef idx="minor">
            <a:schemeClr val="dk1"/>
          </a:fontRef>
        </p:style>
        <p:txBody>
          <a:bodyPr>
            <a:normAutofit/>
          </a:bodyPr>
          <a:lstStyle/>
          <a:p>
            <a:pPr marL="73025" eaLnBrk="1" fontAlgn="auto" hangingPunct="1">
              <a:spcAft>
                <a:spcPts val="0"/>
              </a:spcAft>
              <a:buClr>
                <a:schemeClr val="accent3"/>
              </a:buClr>
              <a:buFont typeface="Wingdings 2"/>
              <a:buNone/>
              <a:defRPr/>
            </a:pPr>
            <a:endParaRPr lang="en-US" sz="1200" dirty="0">
              <a:solidFill>
                <a:schemeClr val="bg1"/>
              </a:solidFill>
              <a:latin typeface="Times New Roman" pitchFamily="18" charset="0"/>
              <a:cs typeface="Times New Roman" pitchFamily="18" charset="0"/>
            </a:endParaRPr>
          </a:p>
          <a:p>
            <a:pPr marL="73025" eaLnBrk="1" fontAlgn="auto" hangingPunct="1">
              <a:spcAft>
                <a:spcPts val="0"/>
              </a:spcAft>
              <a:buClr>
                <a:schemeClr val="accent3"/>
              </a:buClr>
              <a:buFont typeface="Wingdings 2"/>
              <a:buNone/>
              <a:defRPr/>
            </a:pPr>
            <a:endParaRPr lang="en-US" sz="1200" dirty="0">
              <a:solidFill>
                <a:schemeClr val="bg1"/>
              </a:solidFill>
              <a:latin typeface="Times New Roman" pitchFamily="18" charset="0"/>
              <a:cs typeface="Times New Roman" pitchFamily="18" charset="0"/>
            </a:endParaRPr>
          </a:p>
          <a:p>
            <a:pPr marL="73025" eaLnBrk="1" fontAlgn="auto" hangingPunct="1">
              <a:spcAft>
                <a:spcPts val="0"/>
              </a:spcAft>
              <a:buClr>
                <a:schemeClr val="accent3"/>
              </a:buClr>
              <a:buFont typeface="Wingdings 2"/>
              <a:buNone/>
              <a:defRPr/>
            </a:pPr>
            <a:r>
              <a:rPr lang="en-US" sz="1200" dirty="0">
                <a:solidFill>
                  <a:schemeClr val="bg1"/>
                </a:solidFill>
                <a:latin typeface="Times New Roman" pitchFamily="18" charset="0"/>
                <a:cs typeface="Times New Roman" pitchFamily="18" charset="0"/>
              </a:rPr>
              <a:t>                 </a:t>
            </a:r>
            <a:r>
              <a:rPr lang="en-US" sz="1200" dirty="0">
                <a:solidFill>
                  <a:schemeClr val="tx1"/>
                </a:solidFill>
                <a:latin typeface="Times New Roman" pitchFamily="18" charset="0"/>
                <a:cs typeface="Times New Roman" pitchFamily="18" charset="0"/>
              </a:rPr>
              <a:t>Running head:  APA STYLE OF FORMATTING PAPERS                                                1</a:t>
            </a:r>
          </a:p>
          <a:p>
            <a:pPr marL="73025" algn="ctr" eaLnBrk="1" fontAlgn="auto" hangingPunct="1">
              <a:spcAft>
                <a:spcPts val="0"/>
              </a:spcAft>
              <a:buClr>
                <a:schemeClr val="accent3"/>
              </a:buClr>
              <a:buFont typeface="Wingdings 2"/>
              <a:buNone/>
              <a:defRPr/>
            </a:pPr>
            <a:endParaRPr lang="en-US" sz="1200" dirty="0">
              <a:solidFill>
                <a:schemeClr val="bg1"/>
              </a:solidFill>
              <a:latin typeface="Times New Roman" pitchFamily="18" charset="0"/>
              <a:cs typeface="Times New Roman" pitchFamily="18" charset="0"/>
            </a:endParaRPr>
          </a:p>
          <a:p>
            <a:pPr marL="73025" algn="ctr" eaLnBrk="1" fontAlgn="auto" hangingPunct="1">
              <a:spcAft>
                <a:spcPts val="0"/>
              </a:spcAft>
              <a:buClr>
                <a:schemeClr val="accent3"/>
              </a:buClr>
              <a:buFont typeface="Wingdings 2"/>
              <a:buNone/>
              <a:defRPr/>
            </a:pPr>
            <a:endParaRPr lang="en-US" sz="1200" dirty="0">
              <a:solidFill>
                <a:schemeClr val="bg1"/>
              </a:solidFill>
              <a:latin typeface="Times New Roman" pitchFamily="18" charset="0"/>
              <a:cs typeface="Times New Roman" pitchFamily="18" charset="0"/>
            </a:endParaRPr>
          </a:p>
          <a:p>
            <a:pPr marL="73025" algn="ctr" eaLnBrk="1" fontAlgn="auto" hangingPunct="1">
              <a:spcAft>
                <a:spcPts val="0"/>
              </a:spcAft>
              <a:buClr>
                <a:schemeClr val="accent3"/>
              </a:buClr>
              <a:buFont typeface="Wingdings 2"/>
              <a:buNone/>
              <a:defRPr/>
            </a:pPr>
            <a:endParaRPr lang="en-US" sz="1200" dirty="0">
              <a:solidFill>
                <a:schemeClr val="bg1"/>
              </a:solidFill>
              <a:latin typeface="Times New Roman" pitchFamily="18" charset="0"/>
              <a:cs typeface="Times New Roman" pitchFamily="18" charset="0"/>
            </a:endParaRPr>
          </a:p>
          <a:p>
            <a:pPr algn="ctr" eaLnBrk="1" fontAlgn="auto" hangingPunct="1">
              <a:spcBef>
                <a:spcPts val="0"/>
              </a:spcBef>
              <a:spcAft>
                <a:spcPts val="0"/>
              </a:spcAft>
              <a:buClr>
                <a:schemeClr val="accent3"/>
              </a:buClr>
              <a:buFont typeface="Wingdings 2"/>
              <a:buNone/>
              <a:defRPr/>
            </a:pPr>
            <a:r>
              <a:rPr lang="en-US" sz="1200" dirty="0">
                <a:solidFill>
                  <a:schemeClr val="tx1"/>
                </a:solidFill>
                <a:latin typeface="Times New Roman" pitchFamily="18" charset="0"/>
                <a:cs typeface="Times New Roman" pitchFamily="18" charset="0"/>
              </a:rPr>
              <a:t>APA Style of Formatting Papers</a:t>
            </a:r>
          </a:p>
          <a:p>
            <a:pPr algn="ctr" eaLnBrk="1" fontAlgn="auto" hangingPunct="1">
              <a:spcBef>
                <a:spcPts val="0"/>
              </a:spcBef>
              <a:spcAft>
                <a:spcPts val="0"/>
              </a:spcAft>
              <a:buClr>
                <a:schemeClr val="accent3"/>
              </a:buClr>
              <a:buFont typeface="Wingdings 2"/>
              <a:buNone/>
              <a:defRPr/>
            </a:pPr>
            <a:endParaRPr lang="en-US" sz="1200" dirty="0">
              <a:solidFill>
                <a:schemeClr val="tx1"/>
              </a:solidFill>
              <a:latin typeface="Times New Roman" pitchFamily="18" charset="0"/>
              <a:cs typeface="Times New Roman" pitchFamily="18" charset="0"/>
            </a:endParaRPr>
          </a:p>
          <a:p>
            <a:pPr algn="ctr" eaLnBrk="1" fontAlgn="auto" hangingPunct="1">
              <a:spcBef>
                <a:spcPts val="0"/>
              </a:spcBef>
              <a:spcAft>
                <a:spcPts val="0"/>
              </a:spcAft>
              <a:buClr>
                <a:schemeClr val="accent3"/>
              </a:buClr>
              <a:buFont typeface="Wingdings 2"/>
              <a:buNone/>
              <a:defRPr/>
            </a:pPr>
            <a:r>
              <a:rPr lang="en-US" sz="1200" dirty="0">
                <a:solidFill>
                  <a:schemeClr val="tx1"/>
                </a:solidFill>
                <a:latin typeface="Times New Roman" pitchFamily="18" charset="0"/>
                <a:cs typeface="Times New Roman" pitchFamily="18" charset="0"/>
              </a:rPr>
              <a:t>Tiberius P. Herman</a:t>
            </a:r>
          </a:p>
          <a:p>
            <a:pPr algn="ctr" eaLnBrk="1" fontAlgn="auto" hangingPunct="1">
              <a:spcBef>
                <a:spcPts val="0"/>
              </a:spcBef>
              <a:spcAft>
                <a:spcPts val="0"/>
              </a:spcAft>
              <a:buClr>
                <a:schemeClr val="accent3"/>
              </a:buClr>
              <a:buFont typeface="Wingdings 2"/>
              <a:buNone/>
              <a:defRPr/>
            </a:pPr>
            <a:endParaRPr lang="en-US" sz="1200" dirty="0">
              <a:solidFill>
                <a:schemeClr val="tx1"/>
              </a:solidFill>
              <a:latin typeface="Times New Roman" pitchFamily="18" charset="0"/>
              <a:cs typeface="Times New Roman" pitchFamily="18" charset="0"/>
            </a:endParaRPr>
          </a:p>
          <a:p>
            <a:pPr algn="ctr" eaLnBrk="1" fontAlgn="auto" hangingPunct="1">
              <a:spcBef>
                <a:spcPts val="0"/>
              </a:spcBef>
              <a:spcAft>
                <a:spcPts val="0"/>
              </a:spcAft>
              <a:buClr>
                <a:schemeClr val="accent3"/>
              </a:buClr>
              <a:buFont typeface="Wingdings 2"/>
              <a:buNone/>
              <a:defRPr/>
            </a:pPr>
            <a:r>
              <a:rPr lang="en-US" sz="1200" dirty="0">
                <a:solidFill>
                  <a:schemeClr val="tx1"/>
                </a:solidFill>
                <a:latin typeface="Times New Roman" pitchFamily="18" charset="0"/>
                <a:cs typeface="Times New Roman" pitchFamily="18" charset="0"/>
              </a:rPr>
              <a:t>Austin </a:t>
            </a:r>
            <a:r>
              <a:rPr lang="en-US" sz="1200" dirty="0" err="1">
                <a:solidFill>
                  <a:schemeClr val="tx1"/>
                </a:solidFill>
                <a:latin typeface="Times New Roman" pitchFamily="18" charset="0"/>
                <a:cs typeface="Times New Roman" pitchFamily="18" charset="0"/>
              </a:rPr>
              <a:t>Peay</a:t>
            </a:r>
            <a:r>
              <a:rPr lang="en-US" sz="1200" dirty="0">
                <a:solidFill>
                  <a:schemeClr val="tx1"/>
                </a:solidFill>
                <a:latin typeface="Times New Roman" pitchFamily="18" charset="0"/>
                <a:cs typeface="Times New Roman" pitchFamily="18" charset="0"/>
              </a:rPr>
              <a:t> State University</a:t>
            </a:r>
          </a:p>
        </p:txBody>
      </p:sp>
    </p:spTree>
    <p:extLst>
      <p:ext uri="{BB962C8B-B14F-4D97-AF65-F5344CB8AC3E}">
        <p14:creationId xmlns:p14="http://schemas.microsoft.com/office/powerpoint/2010/main" val="85773309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0"/>
            <a:ext cx="5937755" cy="1188720"/>
          </a:xfrm>
          <a:solidFill>
            <a:srgbClr val="3E73A5"/>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The Body Of The Paper</a:t>
            </a:r>
          </a:p>
        </p:txBody>
      </p:sp>
      <p:sp>
        <p:nvSpPr>
          <p:cNvPr id="17411" name="Content Placeholder 2"/>
          <p:cNvSpPr>
            <a:spLocks noGrp="1"/>
          </p:cNvSpPr>
          <p:nvPr>
            <p:ph idx="1"/>
          </p:nvPr>
        </p:nvSpPr>
        <p:spPr>
          <a:xfrm>
            <a:off x="381000" y="2286000"/>
            <a:ext cx="8229600" cy="3276600"/>
          </a:xfrm>
        </p:spPr>
        <p:txBody>
          <a:bodyPr>
            <a:normAutofit/>
          </a:bodyPr>
          <a:lstStyle/>
          <a:p>
            <a:pPr>
              <a:buClr>
                <a:schemeClr val="accent3"/>
              </a:buClr>
              <a:defRPr/>
            </a:pPr>
            <a:r>
              <a:rPr lang="en-US" altLang="en-US" sz="2100" dirty="0">
                <a:latin typeface="Book Antiqua" panose="02040602050305030304" pitchFamily="18" charset="0"/>
              </a:rPr>
              <a:t>The header after page one should no longer contain “Running head:”.</a:t>
            </a:r>
          </a:p>
          <a:p>
            <a:pPr>
              <a:buClr>
                <a:schemeClr val="accent3"/>
              </a:buClr>
              <a:defRPr/>
            </a:pPr>
            <a:r>
              <a:rPr lang="en-US" altLang="en-US" sz="2100" dirty="0">
                <a:latin typeface="Book Antiqua" panose="02040602050305030304" pitchFamily="18" charset="0"/>
              </a:rPr>
              <a:t>After inserting the header in Word, select the option “Different First Page.”</a:t>
            </a:r>
          </a:p>
          <a:p>
            <a:pPr>
              <a:buClr>
                <a:schemeClr val="accent3"/>
              </a:buClr>
              <a:defRPr/>
            </a:pPr>
            <a:r>
              <a:rPr lang="en-US" altLang="en-US" sz="2100" dirty="0">
                <a:latin typeface="Book Antiqua" panose="02040602050305030304" pitchFamily="18" charset="0"/>
              </a:rPr>
              <a:t>For your first page of content, the running head should have the title in all capital letters, and the page number will begin with 2. You will have to type this into the second page header.</a:t>
            </a:r>
          </a:p>
          <a:p>
            <a:pPr marL="274320" indent="-274320">
              <a:buClr>
                <a:schemeClr val="accent3"/>
              </a:buClr>
              <a:buFont typeface="Wingdings 2"/>
              <a:buChar char=""/>
              <a:defRPr/>
            </a:pPr>
            <a:endParaRPr lang="en-US" altLang="en-US" sz="2100" dirty="0">
              <a:latin typeface="Book Antiqua" panose="02040602050305030304" pitchFamily="18" charset="0"/>
            </a:endParaRPr>
          </a:p>
          <a:p>
            <a:pPr marL="274320" indent="-274320">
              <a:buClr>
                <a:schemeClr val="accent3"/>
              </a:buClr>
              <a:buFont typeface="Wingdings 2"/>
              <a:buChar char=""/>
              <a:defRPr/>
            </a:pPr>
            <a:endParaRPr lang="en-US" sz="2100" dirty="0">
              <a:latin typeface="Book Antiqua" panose="02040602050305030304" pitchFamily="18" charset="0"/>
            </a:endParaRPr>
          </a:p>
          <a:p>
            <a:pPr eaLnBrk="1" hangingPunct="1"/>
            <a:endParaRPr lang="en-US" altLang="en-US" sz="2100" dirty="0">
              <a:latin typeface="Book Antiqua" panose="02040602050305030304" pitchFamily="18" charset="0"/>
            </a:endParaRPr>
          </a:p>
          <a:p>
            <a:pPr eaLnBrk="1" hangingPunct="1">
              <a:buFont typeface="Wingdings 2" panose="05020102010507070707" pitchFamily="18" charset="2"/>
              <a:buNone/>
            </a:pPr>
            <a:endParaRPr lang="en-US" altLang="en-US" sz="2100" dirty="0">
              <a:latin typeface="Book Antiqua" panose="02040602050305030304" pitchFamily="18" charset="0"/>
            </a:endParaRPr>
          </a:p>
          <a:p>
            <a:pPr eaLnBrk="1" hangingPunct="1">
              <a:buFont typeface="Wingdings 2" panose="05020102010507070707" pitchFamily="18" charset="2"/>
              <a:buNone/>
            </a:pPr>
            <a:endParaRPr lang="en-US" altLang="en-US" sz="2100" dirty="0">
              <a:latin typeface="Book Antiqua" panose="02040602050305030304" pitchFamily="18" charset="0"/>
            </a:endParaRPr>
          </a:p>
          <a:p>
            <a:pPr eaLnBrk="1" hangingPunct="1">
              <a:buFont typeface="Wingdings 2" panose="05020102010507070707" pitchFamily="18" charset="2"/>
              <a:buNone/>
            </a:pPr>
            <a:endParaRPr lang="en-US" altLang="en-US" sz="800" dirty="0">
              <a:cs typeface="Times New Roman" panose="02020603050405020304" pitchFamily="18" charset="0"/>
            </a:endParaRPr>
          </a:p>
          <a:p>
            <a:pPr eaLnBrk="1" hangingPunct="1">
              <a:buFont typeface="Wingdings 2" panose="05020102010507070707" pitchFamily="18" charset="2"/>
              <a:buNone/>
            </a:pPr>
            <a:endParaRPr lang="en-US" altLang="en-US" sz="2400" dirty="0">
              <a:latin typeface="Times New Roman" panose="02020603050405020304" pitchFamily="18" charset="0"/>
              <a:cs typeface="Times New Roman" panose="02020603050405020304" pitchFamily="18" charset="0"/>
            </a:endParaRPr>
          </a:p>
          <a:p>
            <a:pPr eaLnBrk="1" hangingPunct="1"/>
            <a:endParaRPr lang="en-US" altLang="en-US" dirty="0"/>
          </a:p>
        </p:txBody>
      </p:sp>
    </p:spTree>
    <p:extLst>
      <p:ext uri="{BB962C8B-B14F-4D97-AF65-F5344CB8AC3E}">
        <p14:creationId xmlns:p14="http://schemas.microsoft.com/office/powerpoint/2010/main" val="308972770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a:solidFill>
            <a:srgbClr val="C6432F"/>
          </a:solidFill>
        </p:spPr>
        <p:txBody>
          <a:bodyPr>
            <a:noAutofit/>
          </a:bodyPr>
          <a:lstStyle/>
          <a:p>
            <a:pPr algn="ctr" eaLnBrk="1" fontAlgn="auto" hangingPunct="1">
              <a:spcAft>
                <a:spcPts val="0"/>
              </a:spcAft>
              <a:defRPr/>
            </a:pPr>
            <a:r>
              <a:rPr lang="en-US" sz="3200" cap="none" dirty="0">
                <a:solidFill>
                  <a:schemeClr val="tx1"/>
                </a:solidFill>
                <a:latin typeface="Book Antiqua" pitchFamily="18" charset="0"/>
              </a:rPr>
              <a:t>Example Header For Page 2 </a:t>
            </a:r>
            <a:br>
              <a:rPr lang="en-US" sz="3200" cap="none" dirty="0">
                <a:solidFill>
                  <a:schemeClr val="tx1"/>
                </a:solidFill>
                <a:latin typeface="Book Antiqua" pitchFamily="18" charset="0"/>
              </a:rPr>
            </a:br>
            <a:r>
              <a:rPr lang="en-US" sz="3200" cap="none" dirty="0">
                <a:solidFill>
                  <a:schemeClr val="tx1"/>
                </a:solidFill>
                <a:latin typeface="Book Antiqua" pitchFamily="18" charset="0"/>
              </a:rPr>
              <a:t>and Forward</a:t>
            </a:r>
          </a:p>
        </p:txBody>
      </p:sp>
      <p:sp>
        <p:nvSpPr>
          <p:cNvPr id="18435" name="Content Placeholder 2"/>
          <p:cNvSpPr>
            <a:spLocks noGrp="1"/>
          </p:cNvSpPr>
          <p:nvPr>
            <p:ph idx="1"/>
          </p:nvPr>
        </p:nvSpPr>
        <p:spPr>
          <a:xfrm>
            <a:off x="685800" y="2209800"/>
            <a:ext cx="7772400" cy="3733800"/>
          </a:xfrm>
        </p:spPr>
        <p:style>
          <a:lnRef idx="2">
            <a:schemeClr val="dk1"/>
          </a:lnRef>
          <a:fillRef idx="1">
            <a:schemeClr val="lt1"/>
          </a:fillRef>
          <a:effectRef idx="0">
            <a:schemeClr val="dk1"/>
          </a:effectRef>
          <a:fontRef idx="minor">
            <a:schemeClr val="dk1"/>
          </a:fontRef>
        </p:style>
        <p:txBody>
          <a:bodyPr/>
          <a:lstStyle/>
          <a:p>
            <a:pPr eaLnBrk="1" hangingPunct="1"/>
            <a:endParaRPr lang="en-US" altLang="en-US" sz="1200" dirty="0">
              <a:latin typeface="Times New Roman" panose="02020603050405020304" pitchFamily="18" charset="0"/>
              <a:cs typeface="Times New Roman" panose="02020603050405020304" pitchFamily="18" charset="0"/>
            </a:endParaRPr>
          </a:p>
          <a:p>
            <a:pPr eaLnBrk="1" hangingPunct="1">
              <a:buFont typeface="Wingdings 2" panose="05020102010507070707" pitchFamily="18" charset="2"/>
              <a:buNone/>
            </a:pPr>
            <a:endParaRPr lang="en-US" altLang="en-US" sz="1200" dirty="0">
              <a:latin typeface="Times New Roman" panose="02020603050405020304" pitchFamily="18" charset="0"/>
              <a:cs typeface="Times New Roman" panose="02020603050405020304" pitchFamily="18" charset="0"/>
            </a:endParaRPr>
          </a:p>
          <a:p>
            <a:pPr eaLnBrk="1" hangingPunct="1">
              <a:buFont typeface="Wingdings 2" panose="05020102010507070707" pitchFamily="18" charset="2"/>
              <a:buNone/>
            </a:pPr>
            <a:r>
              <a:rPr lang="en-US" altLang="en-US" sz="1200" dirty="0">
                <a:latin typeface="Times New Roman" panose="02020603050405020304" pitchFamily="18" charset="0"/>
                <a:cs typeface="Times New Roman" panose="02020603050405020304" pitchFamily="18" charset="0"/>
              </a:rPr>
              <a:t>                     APA STYLE OF FORMATTING PAPERS                                                                                   2</a:t>
            </a:r>
          </a:p>
          <a:p>
            <a:pPr eaLnBrk="1" hangingPunct="1">
              <a:buFont typeface="Wingdings 2" panose="05020102010507070707" pitchFamily="18" charset="2"/>
              <a:buNone/>
            </a:pPr>
            <a:endParaRPr lang="en-US" altLang="en-US" dirty="0"/>
          </a:p>
        </p:txBody>
      </p:sp>
    </p:spTree>
    <p:extLst>
      <p:ext uri="{BB962C8B-B14F-4D97-AF65-F5344CB8AC3E}">
        <p14:creationId xmlns:p14="http://schemas.microsoft.com/office/powerpoint/2010/main" val="157855792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85800"/>
            <a:ext cx="5937755" cy="1188720"/>
          </a:xfrm>
          <a:solidFill>
            <a:srgbClr val="6BAF86"/>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The Body</a:t>
            </a:r>
          </a:p>
        </p:txBody>
      </p:sp>
      <p:sp>
        <p:nvSpPr>
          <p:cNvPr id="34819" name="Content Placeholder 2"/>
          <p:cNvSpPr>
            <a:spLocks noGrp="1"/>
          </p:cNvSpPr>
          <p:nvPr>
            <p:ph idx="1"/>
          </p:nvPr>
        </p:nvSpPr>
        <p:spPr>
          <a:xfrm>
            <a:off x="914400" y="2286001"/>
            <a:ext cx="7315199" cy="3454028"/>
          </a:xfrm>
        </p:spPr>
        <p:txBody>
          <a:bodyPr>
            <a:noAutofit/>
          </a:bodyPr>
          <a:lstStyle/>
          <a:p>
            <a:pPr eaLnBrk="1" fontAlgn="auto" hangingPunct="1">
              <a:spcAft>
                <a:spcPts val="0"/>
              </a:spcAft>
              <a:buClr>
                <a:schemeClr val="accent3"/>
              </a:buClr>
              <a:defRPr/>
            </a:pPr>
            <a:r>
              <a:rPr lang="en-US" sz="2000" dirty="0">
                <a:latin typeface="Book Antiqua" panose="02040602050305030304" pitchFamily="18" charset="0"/>
              </a:rPr>
              <a:t>Title </a:t>
            </a:r>
          </a:p>
          <a:p>
            <a:pPr lvl="1">
              <a:buClr>
                <a:schemeClr val="accent3"/>
              </a:buClr>
              <a:defRPr/>
            </a:pPr>
            <a:r>
              <a:rPr lang="en-US" sz="1800" dirty="0">
                <a:latin typeface="Book Antiqua" panose="02040602050305030304" pitchFamily="18" charset="0"/>
              </a:rPr>
              <a:t>Center the paper’s full title (in uppercase and lowercase letters) on the first line below the running head on </a:t>
            </a:r>
            <a:r>
              <a:rPr lang="en-US" sz="1800" b="1" dirty="0">
                <a:solidFill>
                  <a:srgbClr val="C00000"/>
                </a:solidFill>
                <a:latin typeface="Book Antiqua" panose="02040602050305030304" pitchFamily="18" charset="0"/>
              </a:rPr>
              <a:t>page 2 only</a:t>
            </a:r>
            <a:r>
              <a:rPr lang="en-US" sz="1800" dirty="0">
                <a:latin typeface="Book Antiqua" panose="02040602050305030304" pitchFamily="18" charset="0"/>
              </a:rPr>
              <a:t>. </a:t>
            </a:r>
          </a:p>
          <a:p>
            <a:pPr>
              <a:lnSpc>
                <a:spcPct val="150000"/>
              </a:lnSpc>
              <a:spcBef>
                <a:spcPct val="0"/>
              </a:spcBef>
              <a:buClr>
                <a:schemeClr val="accent3"/>
              </a:buClr>
              <a:defRPr/>
            </a:pPr>
            <a:r>
              <a:rPr lang="en-US" sz="2000" dirty="0">
                <a:latin typeface="Book Antiqua" panose="02040602050305030304" pitchFamily="18" charset="0"/>
              </a:rPr>
              <a:t>Pagination</a:t>
            </a:r>
          </a:p>
          <a:p>
            <a:pPr lvl="1">
              <a:lnSpc>
                <a:spcPct val="150000"/>
              </a:lnSpc>
              <a:spcBef>
                <a:spcPct val="0"/>
              </a:spcBef>
              <a:buClr>
                <a:schemeClr val="accent3"/>
              </a:buClr>
              <a:defRPr/>
            </a:pPr>
            <a:r>
              <a:rPr lang="en-US" sz="1800" dirty="0">
                <a:latin typeface="Book Antiqua" panose="02040602050305030304" pitchFamily="18" charset="0"/>
              </a:rPr>
              <a:t>Body of the paper begins on a new page (page 2). </a:t>
            </a:r>
          </a:p>
          <a:p>
            <a:pPr lvl="1">
              <a:lnSpc>
                <a:spcPct val="150000"/>
              </a:lnSpc>
              <a:spcBef>
                <a:spcPct val="0"/>
              </a:spcBef>
              <a:buClr>
                <a:schemeClr val="accent3"/>
              </a:buClr>
              <a:defRPr/>
            </a:pPr>
            <a:r>
              <a:rPr lang="en-US" sz="1800" dirty="0">
                <a:latin typeface="Book Antiqua" panose="02040602050305030304" pitchFamily="18" charset="0"/>
              </a:rPr>
              <a:t>Maintain the running head on subsequent pages.</a:t>
            </a:r>
          </a:p>
        </p:txBody>
      </p:sp>
    </p:spTree>
    <p:extLst>
      <p:ext uri="{BB962C8B-B14F-4D97-AF65-F5344CB8AC3E}">
        <p14:creationId xmlns:p14="http://schemas.microsoft.com/office/powerpoint/2010/main" val="188487639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85800"/>
            <a:ext cx="5937755" cy="1188720"/>
          </a:xfrm>
          <a:solidFill>
            <a:srgbClr val="F1A019"/>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The Abstract</a:t>
            </a:r>
          </a:p>
        </p:txBody>
      </p:sp>
      <p:sp>
        <p:nvSpPr>
          <p:cNvPr id="34819" name="Content Placeholder 2"/>
          <p:cNvSpPr>
            <a:spLocks noGrp="1"/>
          </p:cNvSpPr>
          <p:nvPr>
            <p:ph idx="1"/>
          </p:nvPr>
        </p:nvSpPr>
        <p:spPr>
          <a:xfrm>
            <a:off x="914400" y="2286001"/>
            <a:ext cx="7315199" cy="3454028"/>
          </a:xfrm>
        </p:spPr>
        <p:txBody>
          <a:bodyPr>
            <a:noAutofit/>
          </a:bodyPr>
          <a:lstStyle/>
          <a:p>
            <a:pPr eaLnBrk="1" fontAlgn="auto" hangingPunct="1">
              <a:spcAft>
                <a:spcPts val="0"/>
              </a:spcAft>
              <a:buClr>
                <a:schemeClr val="accent3"/>
              </a:buClr>
              <a:defRPr/>
            </a:pPr>
            <a:r>
              <a:rPr lang="en-US" sz="2000" dirty="0">
                <a:latin typeface="Book Antiqua" panose="02040602050305030304" pitchFamily="18" charset="0"/>
              </a:rPr>
              <a:t>An abstract is a summary of the essay/research.</a:t>
            </a:r>
          </a:p>
          <a:p>
            <a:pPr lvl="1">
              <a:buClr>
                <a:schemeClr val="accent3"/>
              </a:buClr>
              <a:defRPr/>
            </a:pPr>
            <a:r>
              <a:rPr lang="en-US" sz="1800" dirty="0">
                <a:latin typeface="Book Antiqua" panose="02040602050305030304" pitchFamily="18" charset="0"/>
              </a:rPr>
              <a:t>Should include a brief description of the problem being investigated, the methods used, the results, and their implications.</a:t>
            </a:r>
          </a:p>
          <a:p>
            <a:pPr lvl="1">
              <a:buClr>
                <a:schemeClr val="accent3"/>
              </a:buClr>
              <a:defRPr/>
            </a:pPr>
            <a:r>
              <a:rPr lang="en-US" sz="1800" dirty="0">
                <a:latin typeface="Book Antiqua" panose="02040602050305030304" pitchFamily="18" charset="0"/>
              </a:rPr>
              <a:t>Includes keywords which identify the content covered and discussed.</a:t>
            </a:r>
          </a:p>
          <a:p>
            <a:pPr lvl="2">
              <a:buClr>
                <a:schemeClr val="accent3"/>
              </a:buClr>
              <a:defRPr/>
            </a:pPr>
            <a:r>
              <a:rPr lang="en-US" sz="1800" dirty="0">
                <a:latin typeface="Book Antiqua" panose="02040602050305030304" pitchFamily="18" charset="0"/>
              </a:rPr>
              <a:t>Function like hashtags</a:t>
            </a:r>
          </a:p>
        </p:txBody>
      </p:sp>
    </p:spTree>
    <p:extLst>
      <p:ext uri="{BB962C8B-B14F-4D97-AF65-F5344CB8AC3E}">
        <p14:creationId xmlns:p14="http://schemas.microsoft.com/office/powerpoint/2010/main" val="60320607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85800"/>
            <a:ext cx="5937755" cy="1188720"/>
          </a:xfrm>
          <a:solidFill>
            <a:srgbClr val="339DB3"/>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Abstract Format</a:t>
            </a:r>
          </a:p>
        </p:txBody>
      </p:sp>
      <p:sp>
        <p:nvSpPr>
          <p:cNvPr id="34819" name="Content Placeholder 2"/>
          <p:cNvSpPr>
            <a:spLocks noGrp="1"/>
          </p:cNvSpPr>
          <p:nvPr>
            <p:ph idx="1"/>
          </p:nvPr>
        </p:nvSpPr>
        <p:spPr>
          <a:xfrm>
            <a:off x="914400" y="2286001"/>
            <a:ext cx="7315199" cy="3454028"/>
          </a:xfrm>
        </p:spPr>
        <p:txBody>
          <a:bodyPr>
            <a:noAutofit/>
          </a:bodyPr>
          <a:lstStyle/>
          <a:p>
            <a:pPr lvl="1">
              <a:buClr>
                <a:schemeClr val="accent3"/>
              </a:buClr>
              <a:defRPr/>
            </a:pPr>
            <a:r>
              <a:rPr lang="en-US" sz="1800" dirty="0">
                <a:latin typeface="Book Antiqua" panose="02040602050305030304" pitchFamily="18" charset="0"/>
              </a:rPr>
              <a:t>Only appears on the second page.</a:t>
            </a:r>
          </a:p>
          <a:p>
            <a:pPr lvl="1">
              <a:buClr>
                <a:schemeClr val="accent3"/>
              </a:buClr>
              <a:defRPr/>
            </a:pPr>
            <a:r>
              <a:rPr lang="en-US" sz="1800" dirty="0">
                <a:latin typeface="Book Antiqua" panose="02040602050305030304" pitchFamily="18" charset="0"/>
              </a:rPr>
              <a:t>Center the word “</a:t>
            </a:r>
            <a:r>
              <a:rPr lang="en-US" sz="1800" dirty="0">
                <a:solidFill>
                  <a:srgbClr val="C00000"/>
                </a:solidFill>
                <a:latin typeface="Book Antiqua" panose="02040602050305030304" pitchFamily="18" charset="0"/>
              </a:rPr>
              <a:t>Abstract</a:t>
            </a:r>
            <a:r>
              <a:rPr lang="en-US" sz="1800" dirty="0">
                <a:latin typeface="Book Antiqua" panose="02040602050305030304" pitchFamily="18" charset="0"/>
              </a:rPr>
              <a:t>” at the top of the page.</a:t>
            </a:r>
          </a:p>
          <a:p>
            <a:pPr lvl="1">
              <a:buClr>
                <a:schemeClr val="accent3"/>
              </a:buClr>
              <a:defRPr/>
            </a:pPr>
            <a:r>
              <a:rPr lang="en-US" sz="1800" dirty="0">
                <a:latin typeface="Book Antiqua" panose="02040602050305030304" pitchFamily="18" charset="0"/>
              </a:rPr>
              <a:t>One paragraph</a:t>
            </a:r>
          </a:p>
          <a:p>
            <a:pPr lvl="1">
              <a:buClr>
                <a:schemeClr val="accent3"/>
              </a:buClr>
              <a:defRPr/>
            </a:pPr>
            <a:r>
              <a:rPr lang="en-US" sz="1800" dirty="0">
                <a:latin typeface="Book Antiqua" panose="02040602050305030304" pitchFamily="18" charset="0"/>
              </a:rPr>
              <a:t>No indent needed</a:t>
            </a:r>
          </a:p>
          <a:p>
            <a:pPr lvl="1">
              <a:buClr>
                <a:schemeClr val="accent3"/>
              </a:buClr>
              <a:defRPr/>
            </a:pPr>
            <a:r>
              <a:rPr lang="en-US" sz="1800" dirty="0">
                <a:latin typeface="Book Antiqua" panose="02040602050305030304" pitchFamily="18" charset="0"/>
              </a:rPr>
              <a:t>Must be 150-250 words</a:t>
            </a:r>
          </a:p>
          <a:p>
            <a:pPr lvl="1">
              <a:buClr>
                <a:schemeClr val="accent3"/>
              </a:buClr>
              <a:defRPr/>
            </a:pPr>
            <a:r>
              <a:rPr lang="en-US" sz="1800" dirty="0">
                <a:latin typeface="Book Antiqua" panose="02040602050305030304" pitchFamily="18" charset="0"/>
              </a:rPr>
              <a:t>Ends with keywords (optional)</a:t>
            </a:r>
          </a:p>
          <a:p>
            <a:pPr marL="0" indent="0" eaLnBrk="1" fontAlgn="auto" hangingPunct="1">
              <a:spcAft>
                <a:spcPts val="0"/>
              </a:spcAft>
              <a:buClr>
                <a:schemeClr val="accent3"/>
              </a:buClr>
              <a:buNone/>
              <a:defRPr/>
            </a:pPr>
            <a:endParaRPr lang="en-US" sz="1800" dirty="0">
              <a:latin typeface="Book Antiqua" panose="02040602050305030304" pitchFamily="18" charset="0"/>
            </a:endParaRPr>
          </a:p>
        </p:txBody>
      </p:sp>
    </p:spTree>
    <p:extLst>
      <p:ext uri="{BB962C8B-B14F-4D97-AF65-F5344CB8AC3E}">
        <p14:creationId xmlns:p14="http://schemas.microsoft.com/office/powerpoint/2010/main" val="73235729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85800"/>
            <a:ext cx="5937755" cy="1188720"/>
          </a:xfrm>
          <a:solidFill>
            <a:srgbClr val="DE771B"/>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Abstract Example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06044" y="2493815"/>
            <a:ext cx="5937755" cy="3390906"/>
          </a:xfrm>
        </p:spPr>
      </p:pic>
    </p:spTree>
    <p:extLst>
      <p:ext uri="{BB962C8B-B14F-4D97-AF65-F5344CB8AC3E}">
        <p14:creationId xmlns:p14="http://schemas.microsoft.com/office/powerpoint/2010/main" val="45092896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606045" y="762000"/>
            <a:ext cx="5937755" cy="1188720"/>
          </a:xfrm>
          <a:solidFill>
            <a:srgbClr val="3E73A5"/>
          </a:solidFill>
        </p:spPr>
        <p:txBody>
          <a:bodyPr>
            <a:normAutofit fontScale="90000"/>
          </a:bodyPr>
          <a:lstStyle/>
          <a:p>
            <a:pPr algn="ctr" eaLnBrk="1" fontAlgn="auto" hangingPunct="1">
              <a:spcAft>
                <a:spcPts val="0"/>
              </a:spcAft>
              <a:defRPr/>
            </a:pPr>
            <a:r>
              <a:rPr lang="en-US" sz="3600" cap="none" dirty="0">
                <a:solidFill>
                  <a:schemeClr val="tx1"/>
                </a:solidFill>
                <a:latin typeface="Book Antiqua" pitchFamily="18" charset="0"/>
              </a:rPr>
              <a:t>Example of an APA Style Paper</a:t>
            </a:r>
            <a:endParaRPr lang="en-US" cap="none" dirty="0">
              <a:solidFill>
                <a:schemeClr val="tx1"/>
              </a:solidFill>
            </a:endParaRPr>
          </a:p>
        </p:txBody>
      </p:sp>
      <p:pic>
        <p:nvPicPr>
          <p:cNvPr id="3" name="Content Placeholder 2"/>
          <p:cNvPicPr>
            <a:picLocks noGrp="1" noChangeAspect="1"/>
          </p:cNvPicPr>
          <p:nvPr>
            <p:ph idx="1"/>
          </p:nvPr>
        </p:nvPicPr>
        <p:blipFill>
          <a:blip r:embed="rId2"/>
          <a:stretch>
            <a:fillRect/>
          </a:stretch>
        </p:blipFill>
        <p:spPr>
          <a:xfrm>
            <a:off x="955422" y="2438400"/>
            <a:ext cx="7239000" cy="314557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08037309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638300" y="602518"/>
            <a:ext cx="5867400" cy="781050"/>
          </a:xfrm>
          <a:solidFill>
            <a:srgbClr val="C6432F"/>
          </a:solidFill>
        </p:spPr>
        <p:txBody>
          <a:bodyPr>
            <a:normAutofit fontScale="90000"/>
          </a:bodyPr>
          <a:lstStyle/>
          <a:p>
            <a:pPr algn="ctr" eaLnBrk="1" hangingPunct="1"/>
            <a:r>
              <a:rPr lang="en-US" altLang="en-US" sz="3600" cap="none" dirty="0">
                <a:solidFill>
                  <a:schemeClr val="tx1"/>
                </a:solidFill>
                <a:latin typeface="Book Antiqua" panose="02040602050305030304" pitchFamily="18" charset="0"/>
              </a:rPr>
              <a:t>Documenting Sources</a:t>
            </a:r>
          </a:p>
        </p:txBody>
      </p:sp>
      <p:sp>
        <p:nvSpPr>
          <p:cNvPr id="22531" name="Content Placeholder 2"/>
          <p:cNvSpPr>
            <a:spLocks noGrp="1"/>
          </p:cNvSpPr>
          <p:nvPr>
            <p:ph idx="1"/>
          </p:nvPr>
        </p:nvSpPr>
        <p:spPr>
          <a:xfrm>
            <a:off x="685800" y="1600200"/>
            <a:ext cx="7772400" cy="4004152"/>
          </a:xfrm>
        </p:spPr>
        <p:txBody>
          <a:bodyPr/>
          <a:lstStyle/>
          <a:p>
            <a:pPr>
              <a:buClr>
                <a:schemeClr val="accent3"/>
              </a:buClr>
              <a:defRPr/>
            </a:pPr>
            <a:r>
              <a:rPr lang="en-US" altLang="en-US" sz="2000" b="1" dirty="0">
                <a:latin typeface="Book Antiqua" panose="02040602050305030304" pitchFamily="18" charset="0"/>
              </a:rPr>
              <a:t>Citing</a:t>
            </a:r>
            <a:r>
              <a:rPr lang="en-US" altLang="en-US" sz="2000" dirty="0">
                <a:latin typeface="Book Antiqua" panose="02040602050305030304" pitchFamily="18" charset="0"/>
              </a:rPr>
              <a:t>: giving credit to sources of ideas, facts, graphics, tables, etc., that are not one’s own.</a:t>
            </a:r>
          </a:p>
          <a:p>
            <a:pPr>
              <a:buClr>
                <a:schemeClr val="accent3"/>
              </a:buClr>
              <a:defRPr/>
            </a:pPr>
            <a:r>
              <a:rPr lang="en-US" altLang="en-US" sz="2000" b="1" dirty="0">
                <a:latin typeface="Book Antiqua" panose="02040602050305030304" pitchFamily="18" charset="0"/>
              </a:rPr>
              <a:t>Plagiarism</a:t>
            </a:r>
            <a:r>
              <a:rPr lang="en-US" altLang="en-US" sz="2000" dirty="0">
                <a:latin typeface="Book Antiqua" panose="02040602050305030304" pitchFamily="18" charset="0"/>
              </a:rPr>
              <a:t>: failure to cite, even accidently</a:t>
            </a:r>
          </a:p>
          <a:p>
            <a:pPr lvl="1">
              <a:buClr>
                <a:schemeClr val="accent3"/>
              </a:buClr>
              <a:defRPr/>
            </a:pPr>
            <a:r>
              <a:rPr lang="en-US" altLang="en-US" sz="1800" dirty="0">
                <a:latin typeface="Book Antiqua" panose="02040602050305030304" pitchFamily="18" charset="0"/>
              </a:rPr>
              <a:t>Using other’s work</a:t>
            </a:r>
          </a:p>
          <a:p>
            <a:pPr lvl="1">
              <a:buClr>
                <a:schemeClr val="accent3"/>
              </a:buClr>
              <a:defRPr/>
            </a:pPr>
            <a:r>
              <a:rPr lang="en-US" altLang="en-US" sz="1800" dirty="0">
                <a:latin typeface="Book Antiqua" panose="02040602050305030304" pitchFamily="18" charset="0"/>
              </a:rPr>
              <a:t>Using your previous work</a:t>
            </a:r>
          </a:p>
          <a:p>
            <a:pPr>
              <a:buClr>
                <a:schemeClr val="accent3"/>
              </a:buClr>
              <a:defRPr/>
            </a:pPr>
            <a:r>
              <a:rPr lang="en-US" altLang="en-US" sz="2000" dirty="0">
                <a:latin typeface="Book Antiqua" panose="02040602050305030304" pitchFamily="18" charset="0"/>
              </a:rPr>
              <a:t>Two types of citations for APA format:</a:t>
            </a:r>
          </a:p>
          <a:p>
            <a:pPr lvl="1">
              <a:buClr>
                <a:schemeClr val="accent3"/>
              </a:buClr>
              <a:defRPr/>
            </a:pPr>
            <a:r>
              <a:rPr lang="en-US" altLang="en-US" sz="1800" dirty="0">
                <a:latin typeface="Book Antiqua" panose="02040602050305030304" pitchFamily="18" charset="0"/>
              </a:rPr>
              <a:t>Parenthetical or in-text</a:t>
            </a:r>
          </a:p>
          <a:p>
            <a:pPr lvl="1">
              <a:buClr>
                <a:schemeClr val="accent3"/>
              </a:buClr>
              <a:defRPr/>
            </a:pPr>
            <a:r>
              <a:rPr lang="en-US" altLang="en-US" sz="1800" dirty="0">
                <a:latin typeface="Book Antiqua" panose="02040602050305030304" pitchFamily="18" charset="0"/>
              </a:rPr>
              <a:t>References page</a:t>
            </a:r>
          </a:p>
          <a:p>
            <a:pPr eaLnBrk="1" hangingPunct="1">
              <a:buFont typeface="Wingdings 2" panose="05020102010507070707" pitchFamily="18" charset="2"/>
              <a:buNone/>
            </a:pPr>
            <a:endParaRPr lang="en-US" altLang="en-US" dirty="0"/>
          </a:p>
          <a:p>
            <a:pPr eaLnBrk="1" hangingPunct="1">
              <a:buFont typeface="Wingdings 2" panose="05020102010507070707" pitchFamily="18" charset="2"/>
              <a:buNone/>
            </a:pPr>
            <a:endParaRPr lang="en-US" altLang="en-US" dirty="0"/>
          </a:p>
          <a:p>
            <a:pPr eaLnBrk="1" hangingPunct="1">
              <a:buFont typeface="Wingdings 2" panose="05020102010507070707" pitchFamily="18" charset="2"/>
              <a:buNone/>
            </a:pPr>
            <a:endParaRPr lang="en-US" altLang="en-US" dirty="0"/>
          </a:p>
        </p:txBody>
      </p:sp>
    </p:spTree>
    <p:extLst>
      <p:ext uri="{BB962C8B-B14F-4D97-AF65-F5344CB8AC3E}">
        <p14:creationId xmlns:p14="http://schemas.microsoft.com/office/powerpoint/2010/main" val="510947176"/>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5943600" cy="1371600"/>
          </a:xfrm>
          <a:solidFill>
            <a:srgbClr val="6BAF86"/>
          </a:solidFill>
        </p:spPr>
        <p:txBody>
          <a:bodyPr>
            <a:normAutofit/>
          </a:bodyPr>
          <a:lstStyle/>
          <a:p>
            <a:pPr>
              <a:defRPr/>
            </a:pPr>
            <a:r>
              <a:rPr lang="en-US" sz="3600" cap="none" dirty="0">
                <a:solidFill>
                  <a:schemeClr val="tx1"/>
                </a:solidFill>
                <a:latin typeface="Book Antiqua" pitchFamily="18" charset="0"/>
              </a:rPr>
              <a:t>Parenthetical (In-text)</a:t>
            </a:r>
            <a:br>
              <a:rPr lang="en-US" sz="3600" cap="none" dirty="0">
                <a:solidFill>
                  <a:schemeClr val="tx1"/>
                </a:solidFill>
                <a:latin typeface="Book Antiqua" pitchFamily="18" charset="0"/>
              </a:rPr>
            </a:br>
            <a:r>
              <a:rPr lang="en-US" sz="3600" cap="none" dirty="0">
                <a:solidFill>
                  <a:schemeClr val="tx1"/>
                </a:solidFill>
                <a:latin typeface="Book Antiqua" pitchFamily="18" charset="0"/>
              </a:rPr>
              <a:t>Citations </a:t>
            </a:r>
          </a:p>
        </p:txBody>
      </p:sp>
      <p:sp>
        <p:nvSpPr>
          <p:cNvPr id="13315" name="Content Placeholder 2"/>
          <p:cNvSpPr>
            <a:spLocks noGrp="1"/>
          </p:cNvSpPr>
          <p:nvPr>
            <p:ph idx="1"/>
          </p:nvPr>
        </p:nvSpPr>
        <p:spPr>
          <a:xfrm>
            <a:off x="457200" y="1905000"/>
            <a:ext cx="8229600" cy="4267200"/>
          </a:xfrm>
        </p:spPr>
        <p:txBody>
          <a:bodyPr>
            <a:normAutofit/>
          </a:bodyPr>
          <a:lstStyle/>
          <a:p>
            <a:pPr>
              <a:lnSpc>
                <a:spcPct val="100000"/>
              </a:lnSpc>
              <a:buClr>
                <a:schemeClr val="accent3"/>
              </a:buClr>
              <a:defRPr/>
            </a:pPr>
            <a:r>
              <a:rPr lang="en-US" sz="2000" dirty="0">
                <a:latin typeface="Book Antiqua" panose="02040602050305030304" pitchFamily="18" charset="0"/>
              </a:rPr>
              <a:t>Parenthetical citing is citing sources within the body of the paper.</a:t>
            </a:r>
          </a:p>
          <a:p>
            <a:pPr>
              <a:buClr>
                <a:schemeClr val="accent3"/>
              </a:buClr>
              <a:defRPr/>
            </a:pPr>
            <a:r>
              <a:rPr lang="en-US" sz="2000" dirty="0">
                <a:latin typeface="Book Antiqua" panose="02040602050305030304" pitchFamily="18" charset="0"/>
              </a:rPr>
              <a:t>APA requires the author’s/authors’ last name(s), year of publication, and the page number.</a:t>
            </a:r>
          </a:p>
          <a:p>
            <a:pPr lvl="1">
              <a:buClr>
                <a:schemeClr val="accent3"/>
              </a:buClr>
              <a:defRPr/>
            </a:pPr>
            <a:r>
              <a:rPr lang="en-US" sz="1800" dirty="0">
                <a:latin typeface="Book Antiqua" panose="02040602050305030304" pitchFamily="18" charset="0"/>
              </a:rPr>
              <a:t>If the source is not paginated, only the name/s and the year of publication are required.</a:t>
            </a:r>
          </a:p>
          <a:p>
            <a:pPr marL="228600" lvl="1" indent="0">
              <a:buClr>
                <a:schemeClr val="accent3"/>
              </a:buClr>
              <a:buNone/>
              <a:defRPr/>
            </a:pPr>
            <a:endParaRPr lang="en-US" sz="1000" dirty="0">
              <a:latin typeface="Book Antiqua" panose="02040602050305030304" pitchFamily="18" charset="0"/>
            </a:endParaRPr>
          </a:p>
          <a:p>
            <a:pPr>
              <a:lnSpc>
                <a:spcPct val="100000"/>
              </a:lnSpc>
              <a:spcBef>
                <a:spcPts val="0"/>
              </a:spcBef>
              <a:buClr>
                <a:schemeClr val="accent3"/>
              </a:buClr>
              <a:defRPr/>
            </a:pPr>
            <a:r>
              <a:rPr lang="en-US" sz="2000" dirty="0">
                <a:latin typeface="Book Antiqua" panose="02040602050305030304" pitchFamily="18" charset="0"/>
              </a:rPr>
              <a:t>Examples</a:t>
            </a:r>
          </a:p>
          <a:p>
            <a:pPr lvl="1">
              <a:spcBef>
                <a:spcPts val="0"/>
              </a:spcBef>
              <a:buClr>
                <a:schemeClr val="accent3"/>
              </a:buClr>
              <a:defRPr/>
            </a:pPr>
            <a:r>
              <a:rPr lang="en-US" sz="1800" dirty="0">
                <a:latin typeface="Book Antiqua" panose="02040602050305030304" pitchFamily="18" charset="0"/>
              </a:rPr>
              <a:t>(Adams, 1979, p. 42)</a:t>
            </a:r>
          </a:p>
          <a:p>
            <a:pPr lvl="1">
              <a:spcBef>
                <a:spcPts val="0"/>
              </a:spcBef>
              <a:buClr>
                <a:schemeClr val="accent3"/>
              </a:buClr>
              <a:defRPr/>
            </a:pPr>
            <a:r>
              <a:rPr lang="en-US" sz="1800" dirty="0">
                <a:latin typeface="Book Antiqua" panose="02040602050305030304" pitchFamily="18" charset="0"/>
              </a:rPr>
              <a:t>(Prefect, 2004)</a:t>
            </a:r>
          </a:p>
          <a:p>
            <a:pPr lvl="1">
              <a:spcBef>
                <a:spcPts val="0"/>
              </a:spcBef>
              <a:buClr>
                <a:schemeClr val="accent3"/>
              </a:buClr>
              <a:defRPr/>
            </a:pPr>
            <a:r>
              <a:rPr lang="en-US" sz="1800" dirty="0">
                <a:latin typeface="Book Antiqua" panose="02040602050305030304" pitchFamily="18" charset="0"/>
              </a:rPr>
              <a:t>Adams (1979) presented the answer to “life, the universe, and everything” (p. 42).</a:t>
            </a:r>
          </a:p>
          <a:p>
            <a:pPr marL="640080" lvl="1" indent="-246888">
              <a:buFont typeface="Wingdings" pitchFamily="2" charset="2"/>
              <a:buChar char="Ø"/>
              <a:defRPr/>
            </a:pPr>
            <a:endParaRPr lang="en-US" sz="2000" dirty="0">
              <a:latin typeface="Book Antiqua" panose="02040602050305030304" pitchFamily="18" charset="0"/>
            </a:endParaRPr>
          </a:p>
          <a:p>
            <a:pPr marL="0" indent="-274320" eaLnBrk="1" fontAlgn="auto" hangingPunct="1">
              <a:spcBef>
                <a:spcPts val="0"/>
              </a:spcBef>
              <a:spcAft>
                <a:spcPts val="0"/>
              </a:spcAft>
              <a:buClr>
                <a:schemeClr val="accent3"/>
              </a:buClr>
              <a:buFont typeface="Wingdings 2" panose="05020102010507070707" pitchFamily="18" charset="2"/>
              <a:buNone/>
              <a:defRPr/>
            </a:pPr>
            <a:endParaRPr lang="en-US" sz="1400" dirty="0"/>
          </a:p>
        </p:txBody>
      </p:sp>
    </p:spTree>
    <p:extLst>
      <p:ext uri="{BB962C8B-B14F-4D97-AF65-F5344CB8AC3E}">
        <p14:creationId xmlns:p14="http://schemas.microsoft.com/office/powerpoint/2010/main" val="394899191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457200"/>
            <a:ext cx="5937755" cy="1391412"/>
          </a:xfrm>
          <a:solidFill>
            <a:srgbClr val="6BAF86"/>
          </a:solidFill>
          <a:ln>
            <a:miter lim="800000"/>
            <a:headEnd/>
            <a:tailEnd/>
          </a:ln>
        </p:spPr>
        <p:txBody>
          <a:bodyPr>
            <a:normAutofit/>
          </a:bodyPr>
          <a:lstStyle/>
          <a:p>
            <a:pPr algn="ctr" eaLnBrk="1" fontAlgn="auto" hangingPunct="1">
              <a:spcAft>
                <a:spcPts val="0"/>
              </a:spcAft>
              <a:buClr>
                <a:schemeClr val="tx1">
                  <a:shade val="95000"/>
                </a:schemeClr>
              </a:buClr>
              <a:defRPr/>
            </a:pPr>
            <a:r>
              <a:rPr lang="en-US" sz="3200" cap="none" dirty="0">
                <a:solidFill>
                  <a:schemeClr val="tx1"/>
                </a:solidFill>
                <a:latin typeface="Book Antiqua" pitchFamily="18" charset="0"/>
              </a:rPr>
              <a:t>American Psychological Association </a:t>
            </a:r>
            <a:r>
              <a:rPr sz="3200" dirty="0">
                <a:solidFill>
                  <a:schemeClr val="tx1"/>
                </a:solidFill>
                <a:latin typeface="Book Antiqua" pitchFamily="18" charset="0"/>
              </a:rPr>
              <a:t>(APA)</a:t>
            </a:r>
          </a:p>
        </p:txBody>
      </p:sp>
      <p:sp>
        <p:nvSpPr>
          <p:cNvPr id="3" name="Text Placeholder 2"/>
          <p:cNvSpPr>
            <a:spLocks noGrp="1"/>
          </p:cNvSpPr>
          <p:nvPr>
            <p:ph idx="1"/>
          </p:nvPr>
        </p:nvSpPr>
        <p:spPr>
          <a:xfrm>
            <a:off x="685800" y="2133600"/>
            <a:ext cx="4953000" cy="3758828"/>
          </a:xfrm>
        </p:spPr>
        <p:txBody>
          <a:bodyPr>
            <a:noAutofit/>
          </a:bodyPr>
          <a:lstStyle/>
          <a:p>
            <a:pPr>
              <a:buClr>
                <a:schemeClr val="accent3"/>
              </a:buClr>
              <a:defRPr/>
            </a:pPr>
            <a:r>
              <a:rPr lang="en-US" sz="2000" dirty="0">
                <a:latin typeface="Book Antiqua" panose="02040602050305030304" pitchFamily="18" charset="0"/>
              </a:rPr>
              <a:t>Used in many disciplines</a:t>
            </a:r>
          </a:p>
          <a:p>
            <a:pPr lvl="2">
              <a:spcBef>
                <a:spcPts val="0"/>
              </a:spcBef>
              <a:buClr>
                <a:schemeClr val="accent3"/>
              </a:buClr>
              <a:defRPr/>
            </a:pPr>
            <a:r>
              <a:rPr lang="en-US" sz="1800" dirty="0">
                <a:latin typeface="Book Antiqua" panose="02040602050305030304" pitchFamily="18" charset="0"/>
              </a:rPr>
              <a:t>Nursing</a:t>
            </a:r>
          </a:p>
          <a:p>
            <a:pPr lvl="2">
              <a:spcBef>
                <a:spcPts val="0"/>
              </a:spcBef>
              <a:buClr>
                <a:schemeClr val="accent3"/>
              </a:buClr>
              <a:defRPr/>
            </a:pPr>
            <a:r>
              <a:rPr lang="en-US" sz="1800" dirty="0">
                <a:latin typeface="Book Antiqua" panose="02040602050305030304" pitchFamily="18" charset="0"/>
              </a:rPr>
              <a:t>Sociology</a:t>
            </a:r>
            <a:endParaRPr lang="en-US" sz="3200" b="1" dirty="0">
              <a:latin typeface="Book Antiqua" panose="02040602050305030304" pitchFamily="18" charset="0"/>
            </a:endParaRPr>
          </a:p>
          <a:p>
            <a:pPr lvl="2">
              <a:spcBef>
                <a:spcPts val="0"/>
              </a:spcBef>
              <a:buClr>
                <a:schemeClr val="accent3"/>
              </a:buClr>
              <a:defRPr/>
            </a:pPr>
            <a:r>
              <a:rPr lang="en-US" sz="1800" dirty="0">
                <a:latin typeface="Book Antiqua" panose="02040602050305030304" pitchFamily="18" charset="0"/>
              </a:rPr>
              <a:t>Education</a:t>
            </a:r>
          </a:p>
          <a:p>
            <a:pPr lvl="2">
              <a:spcBef>
                <a:spcPts val="0"/>
              </a:spcBef>
              <a:buClr>
                <a:schemeClr val="accent3"/>
              </a:buClr>
              <a:defRPr/>
            </a:pPr>
            <a:r>
              <a:rPr lang="en-US" sz="1800" dirty="0">
                <a:latin typeface="Book Antiqua" panose="02040602050305030304" pitchFamily="18" charset="0"/>
              </a:rPr>
              <a:t>Psychology</a:t>
            </a:r>
          </a:p>
          <a:p>
            <a:pPr lvl="2">
              <a:spcBef>
                <a:spcPts val="0"/>
              </a:spcBef>
              <a:buClr>
                <a:schemeClr val="accent3"/>
              </a:buClr>
              <a:defRPr/>
            </a:pPr>
            <a:r>
              <a:rPr lang="en-US" sz="1800" dirty="0">
                <a:latin typeface="Book Antiqua" panose="02040602050305030304" pitchFamily="18" charset="0"/>
              </a:rPr>
              <a:t>Social Work</a:t>
            </a:r>
          </a:p>
          <a:p>
            <a:pPr lvl="2">
              <a:spcBef>
                <a:spcPts val="0"/>
              </a:spcBef>
              <a:buClr>
                <a:schemeClr val="accent3"/>
              </a:buClr>
              <a:defRPr/>
            </a:pPr>
            <a:r>
              <a:rPr lang="en-US" sz="1800" dirty="0">
                <a:latin typeface="Book Antiqua" panose="02040602050305030304" pitchFamily="18" charset="0"/>
              </a:rPr>
              <a:t>Communications </a:t>
            </a:r>
            <a:br>
              <a:rPr lang="en-US" sz="1800" dirty="0">
                <a:latin typeface="Book Antiqua" panose="02040602050305030304" pitchFamily="18" charset="0"/>
              </a:rPr>
            </a:br>
            <a:endParaRPr lang="en-US" sz="1800" dirty="0">
              <a:latin typeface="Book Antiqua" panose="02040602050305030304" pitchFamily="18" charset="0"/>
            </a:endParaRPr>
          </a:p>
          <a:p>
            <a:pPr>
              <a:spcBef>
                <a:spcPts val="0"/>
              </a:spcBef>
              <a:buClr>
                <a:schemeClr val="accent3"/>
              </a:buClr>
              <a:defRPr/>
            </a:pPr>
            <a:r>
              <a:rPr lang="en-US" sz="2000" dirty="0">
                <a:latin typeface="Book Antiqua" panose="02040602050305030304" pitchFamily="18" charset="0"/>
              </a:rPr>
              <a:t>Latest updated edition is the 7</a:t>
            </a:r>
            <a:r>
              <a:rPr lang="en-US" sz="2000" baseline="30000" dirty="0">
                <a:latin typeface="Book Antiqua" panose="02040602050305030304" pitchFamily="18" charset="0"/>
              </a:rPr>
              <a:t>th</a:t>
            </a:r>
            <a:r>
              <a:rPr lang="en-US" sz="2000" dirty="0">
                <a:latin typeface="Book Antiqua" panose="02040602050305030304" pitchFamily="18" charset="0"/>
              </a:rPr>
              <a:t> edition, dated 2019</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38800" y="1981200"/>
            <a:ext cx="3124200" cy="4524375"/>
          </a:xfrm>
          <a:prstGeom prst="rect">
            <a:avLst/>
          </a:prstGeom>
        </p:spPr>
      </p:pic>
    </p:spTree>
    <p:extLst>
      <p:ext uri="{BB962C8B-B14F-4D97-AF65-F5344CB8AC3E}">
        <p14:creationId xmlns:p14="http://schemas.microsoft.com/office/powerpoint/2010/main" val="142294683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596648"/>
            <a:ext cx="5937755" cy="1188720"/>
          </a:xfrm>
          <a:solidFill>
            <a:srgbClr val="F1A019"/>
          </a:solidFill>
          <a:ln>
            <a:miter lim="800000"/>
            <a:headEnd/>
            <a:tailEnd/>
          </a:ln>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Parenthetical Citations</a:t>
            </a:r>
            <a:endParaRPr lang="en-US" sz="3200" cap="none" dirty="0">
              <a:solidFill>
                <a:schemeClr val="tx1"/>
              </a:solidFill>
            </a:endParaRPr>
          </a:p>
        </p:txBody>
      </p:sp>
      <p:sp>
        <p:nvSpPr>
          <p:cNvPr id="28675" name="Text Placeholder 2"/>
          <p:cNvSpPr>
            <a:spLocks noGrp="1"/>
          </p:cNvSpPr>
          <p:nvPr>
            <p:ph idx="1"/>
          </p:nvPr>
        </p:nvSpPr>
        <p:spPr>
          <a:xfrm>
            <a:off x="533400" y="2057401"/>
            <a:ext cx="7924799" cy="3809999"/>
          </a:xfrm>
        </p:spPr>
        <p:txBody>
          <a:bodyPr>
            <a:normAutofit/>
          </a:bodyPr>
          <a:lstStyle/>
          <a:p>
            <a:pPr>
              <a:buClr>
                <a:schemeClr val="accent3"/>
              </a:buClr>
              <a:defRPr/>
            </a:pPr>
            <a:r>
              <a:rPr lang="en-US" altLang="en-US" sz="2000" b="1" dirty="0">
                <a:solidFill>
                  <a:schemeClr val="tx1"/>
                </a:solidFill>
                <a:latin typeface="Book Antiqua" panose="02040602050305030304" pitchFamily="18" charset="0"/>
              </a:rPr>
              <a:t>One author</a:t>
            </a:r>
          </a:p>
          <a:p>
            <a:pPr lvl="1">
              <a:buClr>
                <a:schemeClr val="accent3"/>
              </a:buClr>
              <a:defRPr/>
            </a:pPr>
            <a:r>
              <a:rPr lang="en-US" altLang="en-US" sz="2000" dirty="0">
                <a:solidFill>
                  <a:schemeClr val="tx1"/>
                </a:solidFill>
                <a:latin typeface="Book Antiqua" panose="02040602050305030304" pitchFamily="18" charset="0"/>
              </a:rPr>
              <a:t>(Smith, 2018, p. 33)</a:t>
            </a:r>
          </a:p>
          <a:p>
            <a:pPr>
              <a:buClr>
                <a:schemeClr val="accent3"/>
              </a:buClr>
              <a:defRPr/>
            </a:pPr>
            <a:r>
              <a:rPr lang="en-US" altLang="en-US" sz="2000" b="1" dirty="0">
                <a:solidFill>
                  <a:schemeClr val="tx1"/>
                </a:solidFill>
                <a:latin typeface="Book Antiqua" panose="02040602050305030304" pitchFamily="18" charset="0"/>
              </a:rPr>
              <a:t>Two authors</a:t>
            </a:r>
          </a:p>
          <a:p>
            <a:pPr lvl="1">
              <a:buClr>
                <a:schemeClr val="accent3"/>
              </a:buClr>
              <a:defRPr/>
            </a:pPr>
            <a:r>
              <a:rPr lang="en-US" altLang="en-US" sz="2000" dirty="0">
                <a:solidFill>
                  <a:schemeClr val="tx1"/>
                </a:solidFill>
                <a:latin typeface="Book Antiqua" panose="02040602050305030304" pitchFamily="18" charset="0"/>
              </a:rPr>
              <a:t>(Zhou &amp; Lopez, 2019, pp. 65-66)</a:t>
            </a:r>
          </a:p>
          <a:p>
            <a:pPr>
              <a:buClr>
                <a:schemeClr val="accent3"/>
              </a:buClr>
              <a:defRPr/>
            </a:pPr>
            <a:r>
              <a:rPr lang="en-US" altLang="en-US" sz="2000" b="1" dirty="0">
                <a:solidFill>
                  <a:schemeClr val="tx1"/>
                </a:solidFill>
                <a:latin typeface="Book Antiqua" panose="02040602050305030304" pitchFamily="18" charset="0"/>
              </a:rPr>
              <a:t>Three or more</a:t>
            </a:r>
          </a:p>
          <a:p>
            <a:pPr lvl="1">
              <a:buClr>
                <a:schemeClr val="accent3"/>
              </a:buClr>
              <a:defRPr/>
            </a:pPr>
            <a:r>
              <a:rPr lang="en-US" altLang="en-US" sz="2000" dirty="0">
                <a:solidFill>
                  <a:schemeClr val="tx1"/>
                </a:solidFill>
                <a:latin typeface="Book Antiqua" panose="02040602050305030304" pitchFamily="18" charset="0"/>
              </a:rPr>
              <a:t>(Miller et al., 2017)</a:t>
            </a:r>
          </a:p>
          <a:p>
            <a:pPr lvl="2">
              <a:buClr>
                <a:schemeClr val="accent3"/>
              </a:buClr>
              <a:defRPr/>
            </a:pPr>
            <a:r>
              <a:rPr lang="en-US" altLang="en-US" sz="2000" dirty="0">
                <a:solidFill>
                  <a:schemeClr val="tx1"/>
                </a:solidFill>
                <a:latin typeface="Book Antiqua" panose="02040602050305030304" pitchFamily="18" charset="0"/>
              </a:rPr>
              <a:t>“et al.” is used for every use of the citation.</a:t>
            </a:r>
          </a:p>
          <a:p>
            <a:pPr lvl="1">
              <a:buClr>
                <a:schemeClr val="accent3"/>
              </a:buClr>
              <a:defRPr/>
            </a:pPr>
            <a:endParaRPr lang="en-US" altLang="en-US" sz="2200" dirty="0">
              <a:solidFill>
                <a:schemeClr val="tx1"/>
              </a:solidFill>
              <a:latin typeface="Book Antiqua" panose="02040602050305030304" pitchFamily="18" charset="0"/>
            </a:endParaRPr>
          </a:p>
          <a:p>
            <a:pPr marL="0" indent="0" eaLnBrk="1" hangingPunct="1">
              <a:buNone/>
            </a:pPr>
            <a:endParaRPr lang="en-US" altLang="en-US" dirty="0">
              <a:solidFill>
                <a:schemeClr val="tx1"/>
              </a:solidFill>
            </a:endParaRPr>
          </a:p>
          <a:p>
            <a:pPr marL="73025" eaLnBrk="1" hangingPunct="1"/>
            <a:endParaRPr lang="en-US" altLang="en-US" dirty="0">
              <a:solidFill>
                <a:schemeClr val="tx1"/>
              </a:solidFill>
            </a:endParaRPr>
          </a:p>
          <a:p>
            <a:pPr marL="73025" eaLnBrk="1" hangingPunct="1"/>
            <a:endParaRPr lang="en-US" altLang="en-US" dirty="0">
              <a:solidFill>
                <a:schemeClr val="tx1"/>
              </a:solidFill>
            </a:endParaRPr>
          </a:p>
        </p:txBody>
      </p:sp>
    </p:spTree>
    <p:extLst>
      <p:ext uri="{BB962C8B-B14F-4D97-AF65-F5344CB8AC3E}">
        <p14:creationId xmlns:p14="http://schemas.microsoft.com/office/powerpoint/2010/main" val="577903084"/>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596648"/>
            <a:ext cx="5937755" cy="1188720"/>
          </a:xfrm>
          <a:solidFill>
            <a:srgbClr val="339DB3"/>
          </a:solidFill>
          <a:ln>
            <a:miter lim="800000"/>
            <a:headEnd/>
            <a:tailEnd/>
          </a:ln>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Parenthetical Citations</a:t>
            </a:r>
            <a:endParaRPr lang="en-US" sz="3200" cap="none" dirty="0">
              <a:solidFill>
                <a:schemeClr val="tx1"/>
              </a:solidFill>
            </a:endParaRPr>
          </a:p>
        </p:txBody>
      </p:sp>
      <p:sp>
        <p:nvSpPr>
          <p:cNvPr id="28675" name="Text Placeholder 2"/>
          <p:cNvSpPr>
            <a:spLocks noGrp="1"/>
          </p:cNvSpPr>
          <p:nvPr>
            <p:ph idx="1"/>
          </p:nvPr>
        </p:nvSpPr>
        <p:spPr>
          <a:xfrm>
            <a:off x="533400" y="2057401"/>
            <a:ext cx="7924799" cy="3809999"/>
          </a:xfrm>
        </p:spPr>
        <p:txBody>
          <a:bodyPr>
            <a:normAutofit/>
          </a:bodyPr>
          <a:lstStyle/>
          <a:p>
            <a:pPr>
              <a:buClr>
                <a:schemeClr val="accent3"/>
              </a:buClr>
              <a:defRPr/>
            </a:pPr>
            <a:r>
              <a:rPr lang="en-US" altLang="en-US" sz="2000" dirty="0">
                <a:solidFill>
                  <a:schemeClr val="tx1"/>
                </a:solidFill>
                <a:latin typeface="Book Antiqua" panose="02040602050305030304" pitchFamily="18" charset="0"/>
              </a:rPr>
              <a:t>If no author is identified, use the first few words of the title in place of the author. </a:t>
            </a:r>
          </a:p>
          <a:p>
            <a:pPr>
              <a:buClr>
                <a:schemeClr val="accent3"/>
              </a:buClr>
              <a:defRPr/>
            </a:pPr>
            <a:r>
              <a:rPr lang="en-US" altLang="en-US" sz="2000" dirty="0">
                <a:solidFill>
                  <a:schemeClr val="tx1"/>
                </a:solidFill>
                <a:latin typeface="Book Antiqua" panose="02040602050305030304" pitchFamily="18" charset="0"/>
              </a:rPr>
              <a:t>If no date is provided, use "</a:t>
            </a:r>
            <a:r>
              <a:rPr lang="en-US" altLang="en-US" sz="2000" dirty="0" err="1">
                <a:solidFill>
                  <a:schemeClr val="tx1"/>
                </a:solidFill>
                <a:latin typeface="Book Antiqua" panose="02040602050305030304" pitchFamily="18" charset="0"/>
              </a:rPr>
              <a:t>n.d.</a:t>
            </a:r>
            <a:r>
              <a:rPr lang="en-US" altLang="en-US" sz="2000" dirty="0">
                <a:solidFill>
                  <a:schemeClr val="tx1"/>
                </a:solidFill>
                <a:latin typeface="Book Antiqua" panose="02040602050305030304" pitchFamily="18" charset="0"/>
              </a:rPr>
              <a:t>" in place of the date.</a:t>
            </a:r>
          </a:p>
          <a:p>
            <a:pPr>
              <a:buClr>
                <a:schemeClr val="accent3"/>
              </a:buClr>
              <a:defRPr/>
            </a:pPr>
            <a:r>
              <a:rPr lang="en-US" altLang="en-US" sz="2000" dirty="0">
                <a:solidFill>
                  <a:schemeClr val="tx1"/>
                </a:solidFill>
                <a:latin typeface="Book Antiqua" panose="02040602050305030304" pitchFamily="18" charset="0"/>
              </a:rPr>
              <a:t>Example: </a:t>
            </a:r>
            <a:endParaRPr lang="en-US" altLang="en-US" sz="2000" dirty="0">
              <a:latin typeface="Book Antiqua" panose="02040602050305030304" pitchFamily="18" charset="0"/>
            </a:endParaRPr>
          </a:p>
          <a:p>
            <a:pPr lvl="1">
              <a:buClr>
                <a:schemeClr val="accent3"/>
              </a:buClr>
              <a:defRPr/>
            </a:pPr>
            <a:r>
              <a:rPr lang="en-US" sz="1800" dirty="0">
                <a:solidFill>
                  <a:schemeClr val="tx1"/>
                </a:solidFill>
                <a:latin typeface="Book Antiqua" panose="02040602050305030304" pitchFamily="18" charset="0"/>
                <a:cs typeface="Times New Roman" panose="02020603050405020304" pitchFamily="18" charset="0"/>
              </a:rPr>
              <a:t>Changes in Americans' views of gender status differences have been documented </a:t>
            </a:r>
            <a:r>
              <a:rPr lang="en-US" sz="1800" b="1" dirty="0">
                <a:solidFill>
                  <a:schemeClr val="tx1"/>
                </a:solidFill>
                <a:latin typeface="Book Antiqua" panose="02040602050305030304" pitchFamily="18" charset="0"/>
                <a:cs typeface="Times New Roman" panose="02020603050405020304" pitchFamily="18" charset="0"/>
              </a:rPr>
              <a:t>(“Gender and Society,” </a:t>
            </a:r>
            <a:r>
              <a:rPr lang="en-US" sz="1800" b="1" dirty="0" err="1">
                <a:solidFill>
                  <a:schemeClr val="tx1"/>
                </a:solidFill>
                <a:latin typeface="Book Antiqua" panose="02040602050305030304" pitchFamily="18" charset="0"/>
                <a:cs typeface="Times New Roman" panose="02020603050405020304" pitchFamily="18" charset="0"/>
              </a:rPr>
              <a:t>n.d.</a:t>
            </a:r>
            <a:r>
              <a:rPr lang="en-US" sz="1800" b="1" dirty="0">
                <a:solidFill>
                  <a:schemeClr val="tx1"/>
                </a:solidFill>
                <a:latin typeface="Book Antiqua" panose="02040602050305030304" pitchFamily="18" charset="0"/>
                <a:cs typeface="Times New Roman" panose="02020603050405020304" pitchFamily="18" charset="0"/>
              </a:rPr>
              <a:t>).</a:t>
            </a:r>
            <a:endParaRPr lang="en-US" sz="1800" dirty="0">
              <a:solidFill>
                <a:schemeClr val="tx1"/>
              </a:solidFill>
              <a:latin typeface="Book Antiqua" panose="02040602050305030304" pitchFamily="18" charset="0"/>
              <a:cs typeface="Times New Roman" panose="02020603050405020304" pitchFamily="18" charset="0"/>
            </a:endParaRPr>
          </a:p>
          <a:p>
            <a:pPr marL="0" indent="0" eaLnBrk="1" hangingPunct="1">
              <a:buNone/>
            </a:pPr>
            <a:endParaRPr lang="en-US" altLang="en-US" sz="2400" dirty="0">
              <a:solidFill>
                <a:schemeClr val="tx1"/>
              </a:solidFill>
              <a:latin typeface="Book Antiqua" panose="02040602050305030304" pitchFamily="18" charset="0"/>
            </a:endParaRPr>
          </a:p>
          <a:p>
            <a:pPr marL="0" indent="0" eaLnBrk="1" hangingPunct="1">
              <a:buNone/>
            </a:pPr>
            <a:endParaRPr lang="en-US" altLang="en-US" dirty="0">
              <a:solidFill>
                <a:schemeClr val="tx1"/>
              </a:solidFill>
            </a:endParaRPr>
          </a:p>
          <a:p>
            <a:pPr marL="73025" eaLnBrk="1" hangingPunct="1"/>
            <a:endParaRPr lang="en-US" altLang="en-US" dirty="0">
              <a:solidFill>
                <a:schemeClr val="tx1"/>
              </a:solidFill>
            </a:endParaRPr>
          </a:p>
          <a:p>
            <a:pPr marL="73025" eaLnBrk="1" hangingPunct="1"/>
            <a:endParaRPr lang="en-US" altLang="en-US" dirty="0">
              <a:solidFill>
                <a:schemeClr val="tx1"/>
              </a:solidFill>
            </a:endParaRPr>
          </a:p>
        </p:txBody>
      </p:sp>
    </p:spTree>
    <p:extLst>
      <p:ext uri="{BB962C8B-B14F-4D97-AF65-F5344CB8AC3E}">
        <p14:creationId xmlns:p14="http://schemas.microsoft.com/office/powerpoint/2010/main" val="139224358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312" y="609600"/>
            <a:ext cx="5937755" cy="1188720"/>
          </a:xfrm>
          <a:solidFill>
            <a:srgbClr val="DE771B"/>
          </a:solidFill>
        </p:spPr>
        <p:txBody>
          <a:bodyPr>
            <a:normAutofit/>
          </a:bodyPr>
          <a:lstStyle/>
          <a:p>
            <a:pPr algn="ctr">
              <a:defRPr/>
            </a:pPr>
            <a:r>
              <a:rPr lang="en-US" sz="3200" cap="none" dirty="0">
                <a:solidFill>
                  <a:schemeClr val="tx1"/>
                </a:solidFill>
                <a:latin typeface="Book Antiqua" pitchFamily="18" charset="0"/>
              </a:rPr>
              <a:t>Parenthetical Citations</a:t>
            </a:r>
            <a:endParaRPr lang="en-US" sz="3200" cap="none" dirty="0">
              <a:solidFill>
                <a:schemeClr val="tx1"/>
              </a:solidFill>
            </a:endParaRPr>
          </a:p>
        </p:txBody>
      </p:sp>
      <p:sp>
        <p:nvSpPr>
          <p:cNvPr id="3" name="Text Placeholder 2"/>
          <p:cNvSpPr>
            <a:spLocks noGrp="1"/>
          </p:cNvSpPr>
          <p:nvPr>
            <p:ph idx="1"/>
          </p:nvPr>
        </p:nvSpPr>
        <p:spPr>
          <a:xfrm>
            <a:off x="838200" y="2209800"/>
            <a:ext cx="7437981" cy="3886200"/>
          </a:xfrm>
        </p:spPr>
        <p:txBody>
          <a:bodyPr>
            <a:noAutofit/>
          </a:bodyPr>
          <a:lstStyle/>
          <a:p>
            <a:pPr>
              <a:buClr>
                <a:schemeClr val="accent3"/>
              </a:buClr>
              <a:defRPr/>
            </a:pPr>
            <a:r>
              <a:rPr lang="en-US" altLang="en-US" sz="2000" dirty="0">
                <a:solidFill>
                  <a:schemeClr val="tx1"/>
                </a:solidFill>
                <a:latin typeface="Book Antiqua" panose="02040602050305030304" pitchFamily="18" charset="0"/>
              </a:rPr>
              <a:t> </a:t>
            </a:r>
            <a:r>
              <a:rPr lang="en-US" dirty="0">
                <a:latin typeface="Book Antiqua" panose="02040602050305030304" pitchFamily="18" charset="0"/>
              </a:rPr>
              <a:t>Parenthetical citations in APA 7th ed. are to be in the following format: (Last name, year published, page number)</a:t>
            </a:r>
          </a:p>
          <a:p>
            <a:pPr lvl="1">
              <a:buClr>
                <a:schemeClr val="accent3"/>
              </a:buClr>
              <a:defRPr/>
            </a:pPr>
            <a:r>
              <a:rPr lang="en-US" dirty="0">
                <a:latin typeface="Book Antiqua" panose="02040602050305030304" pitchFamily="18" charset="0"/>
              </a:rPr>
              <a:t>Zombies eat brains (Smith, 2012, p. 87)</a:t>
            </a:r>
            <a:br>
              <a:rPr lang="en-US" dirty="0">
                <a:latin typeface="Book Antiqua" panose="02040602050305030304" pitchFamily="18" charset="0"/>
              </a:rPr>
            </a:br>
            <a:br>
              <a:rPr lang="en-US" dirty="0">
                <a:latin typeface="Book Antiqua" panose="02040602050305030304" pitchFamily="18" charset="0"/>
              </a:rPr>
            </a:br>
            <a:r>
              <a:rPr lang="en-US" dirty="0">
                <a:latin typeface="Book Antiqua" panose="02040602050305030304" pitchFamily="18" charset="0"/>
              </a:rPr>
              <a:t>Or</a:t>
            </a:r>
          </a:p>
          <a:p>
            <a:pPr lvl="1">
              <a:buClr>
                <a:schemeClr val="accent3"/>
              </a:buClr>
              <a:defRPr/>
            </a:pPr>
            <a:r>
              <a:rPr lang="en-US" dirty="0">
                <a:latin typeface="Book Antiqua" panose="02040602050305030304" pitchFamily="18" charset="0"/>
              </a:rPr>
              <a:t>According to Smith (2012), zombies eat brains (p. 87).</a:t>
            </a:r>
          </a:p>
          <a:p>
            <a:pPr>
              <a:buClr>
                <a:schemeClr val="accent3"/>
              </a:buClr>
              <a:defRPr/>
            </a:pPr>
            <a:endParaRPr lang="en-US" dirty="0">
              <a:latin typeface="Book Antiqua" panose="02040602050305030304" pitchFamily="18" charset="0"/>
            </a:endParaRPr>
          </a:p>
          <a:p>
            <a:pPr>
              <a:buClr>
                <a:schemeClr val="accent3"/>
              </a:buClr>
              <a:defRPr/>
            </a:pPr>
            <a:r>
              <a:rPr lang="en-US" dirty="0">
                <a:latin typeface="Book Antiqua" panose="02040602050305030304" pitchFamily="18" charset="0"/>
              </a:rPr>
              <a:t>What appears within the sentence does not appear in the parenthetical citation.</a:t>
            </a:r>
          </a:p>
          <a:p>
            <a:pPr marL="640080" lvl="1" indent="-246888">
              <a:buFont typeface="Wingdings" pitchFamily="2" charset="2"/>
              <a:buChar char="Ø"/>
              <a:defRPr/>
            </a:pPr>
            <a:endParaRPr lang="en-US" dirty="0">
              <a:latin typeface="Book Antiqua" panose="02040602050305030304" pitchFamily="18" charset="0"/>
            </a:endParaRPr>
          </a:p>
          <a:p>
            <a:pPr>
              <a:defRPr/>
            </a:pPr>
            <a:endParaRPr lang="en-US" dirty="0">
              <a:solidFill>
                <a:schemeClr val="tx1"/>
              </a:solidFill>
              <a:latin typeface="Book Antiqua" panose="02040602050305030304" pitchFamily="18" charset="0"/>
            </a:endParaRPr>
          </a:p>
          <a:p>
            <a:pPr>
              <a:defRPr/>
            </a:pPr>
            <a:endParaRPr lang="en-US" dirty="0">
              <a:latin typeface="Book Antiqua" panose="02040602050305030304" pitchFamily="18" charset="0"/>
            </a:endParaRPr>
          </a:p>
          <a:p>
            <a:pPr marL="0" indent="0">
              <a:buNone/>
              <a:defRPr/>
            </a:pPr>
            <a:endParaRPr lang="en-US" b="1" dirty="0">
              <a:solidFill>
                <a:schemeClr val="tx1"/>
              </a:solidFill>
            </a:endParaRPr>
          </a:p>
          <a:p>
            <a:pPr>
              <a:defRPr/>
            </a:pPr>
            <a:endParaRPr lang="en-US" b="1" dirty="0">
              <a:solidFill>
                <a:schemeClr val="tx1"/>
              </a:solidFill>
            </a:endParaRPr>
          </a:p>
          <a:p>
            <a:pPr>
              <a:defRPr/>
            </a:pPr>
            <a:endParaRPr lang="en-US" b="1" dirty="0">
              <a:solidFill>
                <a:schemeClr val="tx1"/>
              </a:solidFill>
            </a:endParaRPr>
          </a:p>
        </p:txBody>
      </p:sp>
    </p:spTree>
    <p:extLst>
      <p:ext uri="{BB962C8B-B14F-4D97-AF65-F5344CB8AC3E}">
        <p14:creationId xmlns:p14="http://schemas.microsoft.com/office/powerpoint/2010/main" val="359180283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312" y="609600"/>
            <a:ext cx="5937755" cy="1188720"/>
          </a:xfrm>
          <a:solidFill>
            <a:srgbClr val="3E73A5"/>
          </a:solidFill>
        </p:spPr>
        <p:txBody>
          <a:bodyPr>
            <a:normAutofit/>
          </a:bodyPr>
          <a:lstStyle/>
          <a:p>
            <a:pPr algn="ctr">
              <a:defRPr/>
            </a:pPr>
            <a:r>
              <a:rPr lang="en-US" sz="3200" cap="none" dirty="0">
                <a:solidFill>
                  <a:schemeClr val="tx1"/>
                </a:solidFill>
                <a:latin typeface="Book Antiqua" pitchFamily="18" charset="0"/>
              </a:rPr>
              <a:t>Parenthetical Citations</a:t>
            </a:r>
            <a:endParaRPr lang="en-US" sz="3200" cap="none" dirty="0">
              <a:solidFill>
                <a:schemeClr val="tx1"/>
              </a:solidFill>
            </a:endParaRPr>
          </a:p>
        </p:txBody>
      </p:sp>
      <p:sp>
        <p:nvSpPr>
          <p:cNvPr id="3" name="Text Placeholder 2"/>
          <p:cNvSpPr>
            <a:spLocks noGrp="1"/>
          </p:cNvSpPr>
          <p:nvPr>
            <p:ph idx="1"/>
          </p:nvPr>
        </p:nvSpPr>
        <p:spPr>
          <a:xfrm>
            <a:off x="838200" y="2209800"/>
            <a:ext cx="7437981" cy="3886200"/>
          </a:xfrm>
        </p:spPr>
        <p:txBody>
          <a:bodyPr>
            <a:noAutofit/>
          </a:bodyPr>
          <a:lstStyle/>
          <a:p>
            <a:pPr>
              <a:buClr>
                <a:schemeClr val="accent3"/>
              </a:buClr>
              <a:defRPr/>
            </a:pPr>
            <a:r>
              <a:rPr lang="en-US" altLang="en-US" sz="2000" dirty="0">
                <a:solidFill>
                  <a:schemeClr val="tx1"/>
                </a:solidFill>
                <a:latin typeface="Book Antiqua" panose="02040602050305030304" pitchFamily="18" charset="0"/>
              </a:rPr>
              <a:t> </a:t>
            </a:r>
            <a:r>
              <a:rPr lang="en-US" sz="2000" dirty="0">
                <a:solidFill>
                  <a:schemeClr val="tx1"/>
                </a:solidFill>
                <a:latin typeface="Book Antiqua" panose="02040602050305030304" pitchFamily="18" charset="0"/>
              </a:rPr>
              <a:t>Use “and” if the authors’ names are in the sentence.</a:t>
            </a:r>
            <a:endParaRPr lang="en-US" sz="2000" dirty="0">
              <a:latin typeface="Book Antiqua" panose="02040602050305030304" pitchFamily="18" charset="0"/>
            </a:endParaRPr>
          </a:p>
          <a:p>
            <a:pPr lvl="1">
              <a:buClr>
                <a:schemeClr val="accent3"/>
              </a:buClr>
              <a:defRPr/>
            </a:pPr>
            <a:r>
              <a:rPr lang="en-US" altLang="en-US" sz="1800" dirty="0">
                <a:latin typeface="Book Antiqua" panose="02040602050305030304" pitchFamily="18" charset="0"/>
              </a:rPr>
              <a:t>Lewis and Johnson’s (2006) study concluded, “Students often had difficulty using APA style, especially while citing sources for the first time” (p. 64).</a:t>
            </a:r>
            <a:endParaRPr lang="en-US" sz="1800" dirty="0">
              <a:solidFill>
                <a:schemeClr val="tx1"/>
              </a:solidFill>
              <a:latin typeface="Book Antiqua" panose="02040602050305030304" pitchFamily="18" charset="0"/>
            </a:endParaRPr>
          </a:p>
          <a:p>
            <a:pPr>
              <a:buClr>
                <a:schemeClr val="accent3"/>
              </a:buClr>
              <a:defRPr/>
            </a:pPr>
            <a:r>
              <a:rPr lang="en-US" sz="2000" dirty="0">
                <a:solidFill>
                  <a:schemeClr val="tx1"/>
                </a:solidFill>
                <a:latin typeface="Book Antiqua" panose="02040602050305030304" pitchFamily="18" charset="0"/>
              </a:rPr>
              <a:t>Use the ampersand (&amp;) if their names are in the parenthetical citation.</a:t>
            </a:r>
          </a:p>
          <a:p>
            <a:pPr lvl="1">
              <a:buClr>
                <a:schemeClr val="accent3"/>
              </a:buClr>
              <a:defRPr/>
            </a:pPr>
            <a:r>
              <a:rPr lang="en-US" altLang="en-US" sz="1800" dirty="0">
                <a:latin typeface="Book Antiqua" panose="02040602050305030304" pitchFamily="18" charset="0"/>
              </a:rPr>
              <a:t>The educators’ study concluded, “Students often had difficulty using APA style, especially while citing sources for the first time” (Lewis &amp; Johnson, 2006, p. 64).</a:t>
            </a:r>
          </a:p>
          <a:p>
            <a:pPr marL="640080" lvl="1" indent="-246888">
              <a:buFont typeface="Wingdings" pitchFamily="2" charset="2"/>
              <a:buChar char="Ø"/>
              <a:defRPr/>
            </a:pPr>
            <a:endParaRPr lang="en-US" sz="2100" dirty="0">
              <a:solidFill>
                <a:schemeClr val="tx1"/>
              </a:solidFill>
              <a:latin typeface="Book Antiqua" panose="02040602050305030304" pitchFamily="18" charset="0"/>
            </a:endParaRPr>
          </a:p>
          <a:p>
            <a:pPr marL="640080" lvl="1" indent="-246888">
              <a:buFont typeface="Wingdings" pitchFamily="2" charset="2"/>
              <a:buChar char="Ø"/>
              <a:defRPr/>
            </a:pPr>
            <a:endParaRPr lang="en-US" dirty="0">
              <a:latin typeface="Book Antiqua" panose="02040602050305030304" pitchFamily="18" charset="0"/>
            </a:endParaRPr>
          </a:p>
          <a:p>
            <a:pPr>
              <a:defRPr/>
            </a:pPr>
            <a:endParaRPr lang="en-US" dirty="0">
              <a:solidFill>
                <a:schemeClr val="tx1"/>
              </a:solidFill>
              <a:latin typeface="Book Antiqua" panose="02040602050305030304" pitchFamily="18" charset="0"/>
            </a:endParaRPr>
          </a:p>
          <a:p>
            <a:pPr>
              <a:defRPr/>
            </a:pPr>
            <a:endParaRPr lang="en-US" dirty="0">
              <a:latin typeface="Book Antiqua" panose="02040602050305030304" pitchFamily="18" charset="0"/>
            </a:endParaRPr>
          </a:p>
          <a:p>
            <a:pPr marL="0" indent="0">
              <a:buNone/>
              <a:defRPr/>
            </a:pPr>
            <a:endParaRPr lang="en-US" b="1" dirty="0">
              <a:solidFill>
                <a:schemeClr val="tx1"/>
              </a:solidFill>
            </a:endParaRPr>
          </a:p>
          <a:p>
            <a:pPr>
              <a:defRPr/>
            </a:pPr>
            <a:endParaRPr lang="en-US" b="1" dirty="0">
              <a:solidFill>
                <a:schemeClr val="tx1"/>
              </a:solidFill>
            </a:endParaRPr>
          </a:p>
          <a:p>
            <a:pPr>
              <a:defRPr/>
            </a:pPr>
            <a:endParaRPr lang="en-US" b="1" dirty="0">
              <a:solidFill>
                <a:schemeClr val="tx1"/>
              </a:solidFill>
            </a:endParaRPr>
          </a:p>
        </p:txBody>
      </p:sp>
    </p:spTree>
    <p:extLst>
      <p:ext uri="{BB962C8B-B14F-4D97-AF65-F5344CB8AC3E}">
        <p14:creationId xmlns:p14="http://schemas.microsoft.com/office/powerpoint/2010/main" val="392167380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609600"/>
            <a:ext cx="5937755" cy="1188720"/>
          </a:xfrm>
          <a:solidFill>
            <a:srgbClr val="C6432F"/>
          </a:solidFill>
        </p:spPr>
        <p:txBody>
          <a:bodyPr>
            <a:normAutofit/>
          </a:bodyPr>
          <a:lstStyle/>
          <a:p>
            <a:pPr algn="ctr"/>
            <a:r>
              <a:rPr lang="en-US" sz="3200" cap="none" dirty="0">
                <a:latin typeface="Book Antiqua" panose="02040602050305030304" pitchFamily="18" charset="0"/>
              </a:rPr>
              <a:t>Headings</a:t>
            </a:r>
            <a:endParaRPr lang="en-US" sz="1400" cap="none" dirty="0">
              <a:latin typeface="Book Antiqua" panose="02040602050305030304"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579"/>
          <a:stretch/>
        </p:blipFill>
        <p:spPr>
          <a:xfrm>
            <a:off x="1118704" y="2286001"/>
            <a:ext cx="6906589" cy="3352800"/>
          </a:xfrm>
          <a:prstGeom prst="rect">
            <a:avLst/>
          </a:prstGeom>
        </p:spPr>
      </p:pic>
    </p:spTree>
    <p:extLst>
      <p:ext uri="{BB962C8B-B14F-4D97-AF65-F5344CB8AC3E}">
        <p14:creationId xmlns:p14="http://schemas.microsoft.com/office/powerpoint/2010/main" val="302726081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BAF86"/>
          </a:solidFill>
        </p:spPr>
        <p:txBody>
          <a:bodyPr>
            <a:normAutofit/>
          </a:bodyPr>
          <a:lstStyle/>
          <a:p>
            <a:r>
              <a:rPr lang="en-US" cap="none" dirty="0">
                <a:latin typeface="Book Antiqua" panose="02040602050305030304" pitchFamily="18" charset="0"/>
              </a:rPr>
              <a:t>Headings Examples</a:t>
            </a:r>
            <a:endParaRPr lang="en-US" sz="1200" cap="none" dirty="0">
              <a:latin typeface="Book Antiqua" panose="0204060205030503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5075" y="2514600"/>
            <a:ext cx="6039693" cy="3400900"/>
          </a:xfrm>
          <a:prstGeom prst="rect">
            <a:avLst/>
          </a:prstGeom>
        </p:spPr>
      </p:pic>
    </p:spTree>
    <p:extLst>
      <p:ext uri="{BB962C8B-B14F-4D97-AF65-F5344CB8AC3E}">
        <p14:creationId xmlns:p14="http://schemas.microsoft.com/office/powerpoint/2010/main" val="3446725892"/>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533400"/>
            <a:ext cx="5937755" cy="1188720"/>
          </a:xfrm>
          <a:solidFill>
            <a:srgbClr val="F1A019"/>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References Page</a:t>
            </a:r>
            <a:endParaRPr lang="en-US" sz="3200" cap="none" dirty="0">
              <a:solidFill>
                <a:schemeClr val="tx1"/>
              </a:solidFill>
              <a:latin typeface="+mn-lt"/>
            </a:endParaRPr>
          </a:p>
        </p:txBody>
      </p:sp>
      <p:sp>
        <p:nvSpPr>
          <p:cNvPr id="3" name="Content Placeholder 2"/>
          <p:cNvSpPr>
            <a:spLocks noGrp="1"/>
          </p:cNvSpPr>
          <p:nvPr>
            <p:ph idx="1"/>
          </p:nvPr>
        </p:nvSpPr>
        <p:spPr>
          <a:xfrm>
            <a:off x="457200" y="1905000"/>
            <a:ext cx="8229600" cy="3962400"/>
          </a:xfrm>
          <a:noFill/>
        </p:spPr>
        <p:txBody>
          <a:bodyPr>
            <a:normAutofit/>
          </a:bodyPr>
          <a:lstStyle/>
          <a:p>
            <a:pPr marL="0" indent="0" algn="ctr" eaLnBrk="1" fontAlgn="auto" hangingPunct="1">
              <a:lnSpc>
                <a:spcPts val="1500"/>
              </a:lnSpc>
              <a:spcBef>
                <a:spcPts val="0"/>
              </a:spcBef>
              <a:spcAft>
                <a:spcPts val="0"/>
              </a:spcAft>
              <a:buClr>
                <a:schemeClr val="accent3"/>
              </a:buClr>
              <a:buFont typeface="Wingdings 2" panose="05020102010507070707" pitchFamily="18" charset="2"/>
              <a:buNone/>
              <a:defRPr/>
            </a:pPr>
            <a:endParaRPr lang="en-US" b="1" dirty="0"/>
          </a:p>
          <a:p>
            <a:pPr eaLnBrk="1" fontAlgn="auto" hangingPunct="1">
              <a:spcAft>
                <a:spcPts val="0"/>
              </a:spcAft>
              <a:buClr>
                <a:schemeClr val="accent3"/>
              </a:buClr>
              <a:defRPr/>
            </a:pPr>
            <a:r>
              <a:rPr lang="en-US" sz="2000" dirty="0">
                <a:latin typeface="Book Antiqua" panose="02040602050305030304" pitchFamily="18" charset="0"/>
              </a:rPr>
              <a:t>Cited sources in the body of paper need to be listed on the  References page.</a:t>
            </a:r>
          </a:p>
          <a:p>
            <a:pPr eaLnBrk="1" fontAlgn="auto" hangingPunct="1">
              <a:lnSpc>
                <a:spcPts val="1500"/>
              </a:lnSpc>
              <a:spcBef>
                <a:spcPts val="0"/>
              </a:spcBef>
              <a:spcAft>
                <a:spcPts val="0"/>
              </a:spcAft>
              <a:buClr>
                <a:schemeClr val="accent3"/>
              </a:buClr>
              <a:defRPr/>
            </a:pPr>
            <a:endParaRPr lang="en-US" sz="2000" dirty="0">
              <a:latin typeface="Book Antiqua" panose="02040602050305030304" pitchFamily="18" charset="0"/>
            </a:endParaRPr>
          </a:p>
          <a:p>
            <a:pPr eaLnBrk="1" fontAlgn="auto" hangingPunct="1">
              <a:spcAft>
                <a:spcPts val="0"/>
              </a:spcAft>
              <a:buClr>
                <a:schemeClr val="accent3"/>
              </a:buClr>
              <a:defRPr/>
            </a:pPr>
            <a:r>
              <a:rPr lang="en-US" sz="2000" dirty="0">
                <a:latin typeface="Book Antiqua" panose="02040602050305030304" pitchFamily="18" charset="0"/>
              </a:rPr>
              <a:t>The References page: </a:t>
            </a:r>
          </a:p>
          <a:p>
            <a:pPr lvl="1">
              <a:buClr>
                <a:schemeClr val="accent3"/>
              </a:buClr>
              <a:defRPr/>
            </a:pPr>
            <a:r>
              <a:rPr lang="en-US" sz="1800" dirty="0">
                <a:latin typeface="Book Antiqua" panose="02040602050305030304" pitchFamily="18" charset="0"/>
              </a:rPr>
              <a:t>a bibliographical list of all sources used in the body of the paper</a:t>
            </a:r>
          </a:p>
          <a:p>
            <a:pPr lvl="1">
              <a:buClr>
                <a:schemeClr val="accent3"/>
              </a:buClr>
              <a:defRPr/>
            </a:pPr>
            <a:r>
              <a:rPr lang="en-US" sz="1800" dirty="0">
                <a:latin typeface="Book Antiqua" panose="02040602050305030304" pitchFamily="18" charset="0"/>
              </a:rPr>
              <a:t>goes on a separate page of its own, even if there is space left after the closing paragraph</a:t>
            </a:r>
          </a:p>
          <a:p>
            <a:pPr lvl="1">
              <a:buClr>
                <a:schemeClr val="accent3"/>
              </a:buClr>
              <a:defRPr/>
            </a:pPr>
            <a:r>
              <a:rPr lang="en-US" sz="1800" dirty="0">
                <a:latin typeface="Book Antiqua" panose="02040602050305030304" pitchFamily="18" charset="0"/>
              </a:rPr>
              <a:t>numbered as part of the entire paper as the last page of the document</a:t>
            </a:r>
          </a:p>
        </p:txBody>
      </p:sp>
    </p:spTree>
    <p:extLst>
      <p:ext uri="{BB962C8B-B14F-4D97-AF65-F5344CB8AC3E}">
        <p14:creationId xmlns:p14="http://schemas.microsoft.com/office/powerpoint/2010/main" val="397720185"/>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457200"/>
            <a:ext cx="6172200" cy="1143000"/>
          </a:xfrm>
          <a:solidFill>
            <a:srgbClr val="339DB3"/>
          </a:solidFill>
        </p:spPr>
        <p:txBody>
          <a:bodyPr>
            <a:normAutofit fontScale="90000"/>
          </a:bodyPr>
          <a:lstStyle/>
          <a:p>
            <a:pPr algn="ctr" eaLnBrk="1" fontAlgn="auto" hangingPunct="1">
              <a:spcAft>
                <a:spcPts val="0"/>
              </a:spcAft>
              <a:defRPr/>
            </a:pPr>
            <a:r>
              <a:rPr lang="en-US" sz="3200" cap="none" dirty="0">
                <a:solidFill>
                  <a:schemeClr val="tx1"/>
                </a:solidFill>
                <a:latin typeface="Book Antiqua" pitchFamily="18" charset="0"/>
              </a:rPr>
              <a:t>Formatting the References Page</a:t>
            </a:r>
            <a:endParaRPr lang="en-US" sz="3200" dirty="0">
              <a:solidFill>
                <a:schemeClr val="tx1"/>
              </a:solidFill>
              <a:latin typeface="Book Antiqua" pitchFamily="18" charset="0"/>
            </a:endParaRPr>
          </a:p>
        </p:txBody>
      </p:sp>
      <p:sp>
        <p:nvSpPr>
          <p:cNvPr id="3" name="Content Placeholder 2"/>
          <p:cNvSpPr>
            <a:spLocks noGrp="1"/>
          </p:cNvSpPr>
          <p:nvPr>
            <p:ph idx="1"/>
          </p:nvPr>
        </p:nvSpPr>
        <p:spPr>
          <a:xfrm>
            <a:off x="457200" y="1981200"/>
            <a:ext cx="8229600" cy="2819400"/>
          </a:xfrm>
          <a:noFill/>
        </p:spPr>
        <p:txBody>
          <a:bodyPr>
            <a:normAutofit fontScale="77500" lnSpcReduction="20000"/>
          </a:bodyPr>
          <a:lstStyle/>
          <a:p>
            <a:pPr>
              <a:buClr>
                <a:schemeClr val="accent3"/>
              </a:buClr>
              <a:defRPr/>
            </a:pPr>
            <a:r>
              <a:rPr lang="en-US" sz="2000" dirty="0">
                <a:latin typeface="Book Antiqua" panose="02040602050305030304" pitchFamily="18" charset="0"/>
              </a:rPr>
              <a:t>Maintain running head, page numbers, margins, and spacing.</a:t>
            </a:r>
          </a:p>
          <a:p>
            <a:pPr>
              <a:buClr>
                <a:schemeClr val="accent3"/>
              </a:buClr>
              <a:defRPr/>
            </a:pPr>
            <a:r>
              <a:rPr lang="en-US" sz="2000" dirty="0">
                <a:latin typeface="Book Antiqua" panose="02040602050305030304" pitchFamily="18" charset="0"/>
              </a:rPr>
              <a:t>Label and center the top of paper with the heading:</a:t>
            </a:r>
          </a:p>
          <a:p>
            <a:pPr lvl="1">
              <a:buClr>
                <a:schemeClr val="accent3"/>
              </a:buClr>
              <a:defRPr/>
            </a:pPr>
            <a:r>
              <a:rPr lang="en-US" sz="1800" dirty="0">
                <a:latin typeface="Book Antiqua" panose="02040602050305030304" pitchFamily="18" charset="0"/>
              </a:rPr>
              <a:t>References (multiple sources) </a:t>
            </a:r>
          </a:p>
          <a:p>
            <a:pPr lvl="1">
              <a:buClr>
                <a:schemeClr val="accent3"/>
              </a:buClr>
              <a:defRPr/>
            </a:pPr>
            <a:r>
              <a:rPr lang="en-US" sz="1800" dirty="0">
                <a:latin typeface="Book Antiqua" panose="02040602050305030304" pitchFamily="18" charset="0"/>
              </a:rPr>
              <a:t>Reference  (for one source)</a:t>
            </a:r>
          </a:p>
          <a:p>
            <a:pPr>
              <a:buClr>
                <a:schemeClr val="accent3"/>
              </a:buClr>
              <a:defRPr/>
            </a:pPr>
            <a:r>
              <a:rPr lang="en-US" sz="2000" dirty="0">
                <a:latin typeface="Book Antiqua" panose="02040602050305030304" pitchFamily="18" charset="0"/>
              </a:rPr>
              <a:t>Alphabetize sources by the first element in the entry.</a:t>
            </a:r>
          </a:p>
          <a:p>
            <a:pPr lvl="1">
              <a:buClr>
                <a:schemeClr val="accent3"/>
              </a:buClr>
              <a:defRPr/>
            </a:pPr>
            <a:r>
              <a:rPr lang="en-US" sz="1800" dirty="0">
                <a:latin typeface="Book Antiqua" panose="02040602050305030304" pitchFamily="18" charset="0"/>
              </a:rPr>
              <a:t>There is a button in Microsoft Word for this function (the “Sort” tool) in the Paragraph settings above the Paint Can tool.</a:t>
            </a:r>
          </a:p>
          <a:p>
            <a:pPr lvl="2">
              <a:buClr>
                <a:schemeClr val="accent3"/>
              </a:buClr>
              <a:defRPr/>
            </a:pPr>
            <a:r>
              <a:rPr lang="en-US" sz="1800" dirty="0">
                <a:latin typeface="Book Antiqua" panose="02040602050305030304" pitchFamily="18" charset="0"/>
              </a:rPr>
              <a:t>In the dialogue box, choose sort by “Paragraphs” and set the type to “Text.”</a:t>
            </a:r>
          </a:p>
          <a:p>
            <a:pPr lvl="3">
              <a:buClr>
                <a:schemeClr val="accent3"/>
              </a:buClr>
              <a:defRPr/>
            </a:pPr>
            <a:r>
              <a:rPr lang="en-US" sz="1800" dirty="0">
                <a:latin typeface="Book Antiqua" panose="02040602050305030304" pitchFamily="18" charset="0"/>
              </a:rPr>
              <a:t>“Text” only sorts by letters, so sources that begin with punctuation have to be moved manually.</a:t>
            </a:r>
            <a:endParaRPr lang="en-US" dirty="0"/>
          </a:p>
        </p:txBody>
      </p:sp>
    </p:spTree>
    <p:extLst>
      <p:ext uri="{BB962C8B-B14F-4D97-AF65-F5344CB8AC3E}">
        <p14:creationId xmlns:p14="http://schemas.microsoft.com/office/powerpoint/2010/main" val="642116204"/>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457200"/>
            <a:ext cx="6172200" cy="1143000"/>
          </a:xfrm>
          <a:solidFill>
            <a:srgbClr val="DE771B"/>
          </a:solidFill>
        </p:spPr>
        <p:txBody>
          <a:bodyPr>
            <a:normAutofit fontScale="90000"/>
          </a:bodyPr>
          <a:lstStyle/>
          <a:p>
            <a:pPr algn="ctr" eaLnBrk="1" fontAlgn="auto" hangingPunct="1">
              <a:spcAft>
                <a:spcPts val="0"/>
              </a:spcAft>
              <a:defRPr/>
            </a:pPr>
            <a:r>
              <a:rPr lang="en-US" sz="3200" cap="none" dirty="0">
                <a:solidFill>
                  <a:schemeClr val="tx1"/>
                </a:solidFill>
                <a:latin typeface="Book Antiqua" pitchFamily="18" charset="0"/>
              </a:rPr>
              <a:t>Formatting the References Page</a:t>
            </a:r>
            <a:endParaRPr lang="en-US" sz="3200" dirty="0">
              <a:solidFill>
                <a:schemeClr val="tx1"/>
              </a:solidFill>
              <a:latin typeface="Book Antiqua" pitchFamily="18" charset="0"/>
            </a:endParaRPr>
          </a:p>
        </p:txBody>
      </p:sp>
      <p:sp>
        <p:nvSpPr>
          <p:cNvPr id="3" name="Content Placeholder 2"/>
          <p:cNvSpPr>
            <a:spLocks noGrp="1"/>
          </p:cNvSpPr>
          <p:nvPr>
            <p:ph idx="1"/>
          </p:nvPr>
        </p:nvSpPr>
        <p:spPr>
          <a:xfrm>
            <a:off x="457200" y="2209800"/>
            <a:ext cx="8229600" cy="3810000"/>
          </a:xfrm>
          <a:noFill/>
        </p:spPr>
        <p:txBody>
          <a:bodyPr>
            <a:normAutofit/>
          </a:bodyPr>
          <a:lstStyle/>
          <a:p>
            <a:pPr>
              <a:buClr>
                <a:schemeClr val="accent3"/>
              </a:buClr>
              <a:defRPr/>
            </a:pPr>
            <a:r>
              <a:rPr lang="en-US" sz="2000" dirty="0">
                <a:solidFill>
                  <a:schemeClr val="tx1"/>
                </a:solidFill>
                <a:latin typeface="Book Antiqua" panose="02040602050305030304" pitchFamily="18" charset="0"/>
              </a:rPr>
              <a:t>Use hanging indents for each entry.</a:t>
            </a:r>
          </a:p>
          <a:p>
            <a:pPr lvl="1">
              <a:buClr>
                <a:schemeClr val="accent3"/>
              </a:buClr>
              <a:defRPr/>
            </a:pPr>
            <a:r>
              <a:rPr lang="en-US" sz="1800" dirty="0">
                <a:solidFill>
                  <a:schemeClr val="tx1"/>
                </a:solidFill>
                <a:latin typeface="Book Antiqua" panose="02040602050305030304" pitchFamily="18" charset="0"/>
              </a:rPr>
              <a:t>First line of each entry is flush left against margin. </a:t>
            </a:r>
          </a:p>
          <a:p>
            <a:pPr lvl="1">
              <a:buClr>
                <a:schemeClr val="accent3"/>
              </a:buClr>
              <a:defRPr/>
            </a:pPr>
            <a:r>
              <a:rPr lang="en-US" sz="1800" dirty="0">
                <a:solidFill>
                  <a:schemeClr val="tx1"/>
                </a:solidFill>
                <a:latin typeface="Book Antiqua" panose="02040602050305030304" pitchFamily="18" charset="0"/>
              </a:rPr>
              <a:t>Second and subsequent lines are indented one-half inch.</a:t>
            </a:r>
          </a:p>
          <a:p>
            <a:pPr lvl="1">
              <a:buClr>
                <a:schemeClr val="accent3"/>
              </a:buClr>
              <a:defRPr/>
            </a:pPr>
            <a:r>
              <a:rPr lang="en-US" sz="1800" dirty="0">
                <a:solidFill>
                  <a:schemeClr val="tx1"/>
                </a:solidFill>
                <a:latin typeface="Book Antiqua" panose="02040602050305030304" pitchFamily="18" charset="0"/>
              </a:rPr>
              <a:t>To do this, highlight your sources, right-click, choose “Paragraph…,” go to “Indentation,” find “Special,” and set it to “Hanging.”</a:t>
            </a:r>
            <a:endParaRPr lang="en-US" sz="1800" b="1" dirty="0">
              <a:solidFill>
                <a:schemeClr val="tx1"/>
              </a:solidFill>
              <a:latin typeface="Book Antiqua" panose="02040602050305030304" pitchFamily="18" charset="0"/>
            </a:endParaRPr>
          </a:p>
          <a:p>
            <a:pPr marL="274320" indent="-274320" eaLnBrk="1" fontAlgn="auto" hangingPunct="1">
              <a:spcAft>
                <a:spcPts val="0"/>
              </a:spcAft>
              <a:buClr>
                <a:schemeClr val="accent3"/>
              </a:buClr>
              <a:buFont typeface="Wingdings 2"/>
              <a:buChar char=""/>
              <a:defRPr/>
            </a:pPr>
            <a:endParaRPr lang="en-US" dirty="0"/>
          </a:p>
        </p:txBody>
      </p:sp>
    </p:spTree>
    <p:extLst>
      <p:ext uri="{BB962C8B-B14F-4D97-AF65-F5344CB8AC3E}">
        <p14:creationId xmlns:p14="http://schemas.microsoft.com/office/powerpoint/2010/main" val="1576728725"/>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922" y="533400"/>
            <a:ext cx="5937755" cy="1188720"/>
          </a:xfrm>
          <a:solidFill>
            <a:srgbClr val="3E73A5"/>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References Page</a:t>
            </a:r>
          </a:p>
        </p:txBody>
      </p:sp>
      <p:sp>
        <p:nvSpPr>
          <p:cNvPr id="3" name="Content Placeholder 2"/>
          <p:cNvSpPr>
            <a:spLocks noGrp="1"/>
          </p:cNvSpPr>
          <p:nvPr>
            <p:ph idx="1"/>
          </p:nvPr>
        </p:nvSpPr>
        <p:spPr>
          <a:xfrm>
            <a:off x="381000" y="2057400"/>
            <a:ext cx="8229600" cy="4419600"/>
          </a:xfrm>
          <a:noFill/>
        </p:spPr>
        <p:txBody>
          <a:bodyPr>
            <a:normAutofit/>
          </a:bodyPr>
          <a:lstStyle/>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If listing by the author’s name</a:t>
            </a:r>
          </a:p>
          <a:p>
            <a:pPr marL="502920" lvl="1" indent="-274320">
              <a:buClr>
                <a:schemeClr val="accent3"/>
              </a:buClr>
              <a:buFont typeface="Wingdings 2"/>
              <a:buChar char=""/>
              <a:defRPr/>
            </a:pPr>
            <a:r>
              <a:rPr lang="en-US" sz="1800" dirty="0">
                <a:latin typeface="Book Antiqua" panose="02040602050305030304" pitchFamily="18" charset="0"/>
              </a:rPr>
              <a:t>author’s name is inverted (last name, first initial, middle initial)</a:t>
            </a:r>
          </a:p>
          <a:p>
            <a:pPr marL="502920" lvl="1" indent="-274320">
              <a:buClr>
                <a:schemeClr val="accent3"/>
              </a:buClr>
              <a:buFont typeface="Wingdings 2"/>
              <a:buChar char=""/>
              <a:defRPr/>
            </a:pPr>
            <a:r>
              <a:rPr lang="en-US" sz="1800" dirty="0">
                <a:latin typeface="Book Antiqua" panose="02040602050305030304" pitchFamily="18" charset="0"/>
              </a:rPr>
              <a:t>Example:  Berry, T. J.</a:t>
            </a:r>
            <a:endParaRPr lang="en-US" sz="2000" dirty="0">
              <a:latin typeface="Book Antiqua" panose="02040602050305030304" pitchFamily="18" charset="0"/>
            </a:endParaRPr>
          </a:p>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If a work has more than one author</a:t>
            </a:r>
          </a:p>
          <a:p>
            <a:pPr marL="502920" lvl="1" indent="-274320">
              <a:buClr>
                <a:schemeClr val="accent3"/>
              </a:buClr>
              <a:buFont typeface="Wingdings 2"/>
              <a:buChar char=""/>
              <a:defRPr/>
            </a:pPr>
            <a:r>
              <a:rPr lang="en-US" sz="1800" dirty="0">
                <a:latin typeface="Book Antiqua" panose="02040602050305030304" pitchFamily="18" charset="0"/>
              </a:rPr>
              <a:t>Invert all of the authors’ names.</a:t>
            </a:r>
          </a:p>
          <a:p>
            <a:pPr marL="502920" lvl="1" indent="-274320">
              <a:buClr>
                <a:schemeClr val="accent3"/>
              </a:buClr>
              <a:buFont typeface="Wingdings 2"/>
              <a:buChar char=""/>
              <a:defRPr/>
            </a:pPr>
            <a:r>
              <a:rPr lang="en-US" sz="1800" dirty="0">
                <a:latin typeface="Book Antiqua" panose="02040602050305030304" pitchFamily="18" charset="0"/>
              </a:rPr>
              <a:t>Follow with a comma; insert the &amp; before name of last author.</a:t>
            </a:r>
          </a:p>
          <a:p>
            <a:pPr marL="502920" lvl="1" indent="-274320">
              <a:buClr>
                <a:schemeClr val="accent3"/>
              </a:buClr>
              <a:buFont typeface="Wingdings 2"/>
              <a:buChar char=""/>
              <a:defRPr/>
            </a:pPr>
            <a:r>
              <a:rPr lang="en-US" sz="1800" dirty="0">
                <a:latin typeface="Book Antiqua" panose="02040602050305030304" pitchFamily="18" charset="0"/>
              </a:rPr>
              <a:t>Example:  Berry, T. J., Format, O. K., &amp; Modern, M.</a:t>
            </a:r>
          </a:p>
          <a:p>
            <a:pPr marL="274320" indent="-274320" eaLnBrk="1" fontAlgn="auto" hangingPunct="1">
              <a:spcAft>
                <a:spcPts val="0"/>
              </a:spcAft>
              <a:buClr>
                <a:schemeClr val="accent3"/>
              </a:buClr>
              <a:buFont typeface="Wingdings 2"/>
              <a:buChar char=""/>
              <a:defRPr/>
            </a:pPr>
            <a:endParaRPr lang="en-US" dirty="0"/>
          </a:p>
        </p:txBody>
      </p:sp>
    </p:spTree>
    <p:extLst>
      <p:ext uri="{BB962C8B-B14F-4D97-AF65-F5344CB8AC3E}">
        <p14:creationId xmlns:p14="http://schemas.microsoft.com/office/powerpoint/2010/main" val="298960073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6045" y="609600"/>
            <a:ext cx="5937755" cy="1188720"/>
          </a:xfrm>
          <a:solidFill>
            <a:srgbClr val="F1A019"/>
          </a:solidFill>
        </p:spPr>
        <p:txBody>
          <a:bodyPr>
            <a:noAutofit/>
          </a:bodyPr>
          <a:lstStyle/>
          <a:p>
            <a:pPr algn="ctr" eaLnBrk="1" fontAlgn="auto" hangingPunct="1">
              <a:spcAft>
                <a:spcPts val="0"/>
              </a:spcAft>
              <a:defRPr/>
            </a:pPr>
            <a:r>
              <a:rPr lang="en-US" sz="3200" cap="none" dirty="0">
                <a:solidFill>
                  <a:schemeClr val="tx1"/>
                </a:solidFill>
                <a:latin typeface="Book Antiqua" pitchFamily="18" charset="0"/>
              </a:rPr>
              <a:t>General Formatting Guidelines</a:t>
            </a:r>
          </a:p>
        </p:txBody>
      </p:sp>
      <p:sp>
        <p:nvSpPr>
          <p:cNvPr id="7171" name="Content Placeholder 4"/>
          <p:cNvSpPr>
            <a:spLocks noGrp="1"/>
          </p:cNvSpPr>
          <p:nvPr>
            <p:ph idx="1"/>
          </p:nvPr>
        </p:nvSpPr>
        <p:spPr>
          <a:xfrm>
            <a:off x="841122" y="1905000"/>
            <a:ext cx="7467599" cy="4800600"/>
          </a:xfrm>
        </p:spPr>
        <p:txBody>
          <a:bodyPr>
            <a:normAutofit/>
          </a:bodyPr>
          <a:lstStyle/>
          <a:p>
            <a:pPr eaLnBrk="1" fontAlgn="auto" hangingPunct="1">
              <a:spcAft>
                <a:spcPts val="0"/>
              </a:spcAft>
              <a:buClr>
                <a:schemeClr val="accent3"/>
              </a:buClr>
              <a:defRPr/>
            </a:pPr>
            <a:r>
              <a:rPr lang="en-US" sz="2000" dirty="0">
                <a:latin typeface="Book Antiqua" panose="02040602050305030304" pitchFamily="18" charset="0"/>
              </a:rPr>
              <a:t>Margins</a:t>
            </a:r>
          </a:p>
          <a:p>
            <a:pPr lvl="1">
              <a:buClr>
                <a:schemeClr val="accent3"/>
              </a:buClr>
              <a:defRPr/>
            </a:pPr>
            <a:r>
              <a:rPr lang="en-US" sz="1800" dirty="0">
                <a:latin typeface="Book Antiqua" panose="02040602050305030304" pitchFamily="18" charset="0"/>
              </a:rPr>
              <a:t>All margins: </a:t>
            </a:r>
            <a:r>
              <a:rPr lang="en-US" sz="1800" dirty="0">
                <a:solidFill>
                  <a:srgbClr val="C00000"/>
                </a:solidFill>
                <a:latin typeface="Book Antiqua" panose="02040602050305030304" pitchFamily="18" charset="0"/>
              </a:rPr>
              <a:t>1-inch</a:t>
            </a:r>
          </a:p>
          <a:p>
            <a:pPr>
              <a:buClr>
                <a:schemeClr val="accent3"/>
              </a:buClr>
              <a:defRPr/>
            </a:pPr>
            <a:r>
              <a:rPr lang="en-US" sz="2000" dirty="0">
                <a:latin typeface="Book Antiqua" panose="02040602050305030304" pitchFamily="18" charset="0"/>
              </a:rPr>
              <a:t>Paragraph Settings</a:t>
            </a:r>
          </a:p>
          <a:p>
            <a:pPr lvl="1">
              <a:buClr>
                <a:schemeClr val="accent3"/>
              </a:buClr>
              <a:defRPr/>
            </a:pPr>
            <a:r>
              <a:rPr lang="en-US" sz="1800" dirty="0">
                <a:solidFill>
                  <a:srgbClr val="C00000"/>
                </a:solidFill>
                <a:latin typeface="Book Antiqua" panose="02040602050305030304" pitchFamily="18" charset="0"/>
              </a:rPr>
              <a:t>Left-Aligned</a:t>
            </a:r>
            <a:r>
              <a:rPr lang="en-US" sz="1800" dirty="0">
                <a:solidFill>
                  <a:schemeClr val="tx1"/>
                </a:solidFill>
                <a:latin typeface="Book Antiqua" panose="02040602050305030304" pitchFamily="18" charset="0"/>
              </a:rPr>
              <a:t>, </a:t>
            </a:r>
            <a:r>
              <a:rPr lang="en-US" sz="1800" dirty="0">
                <a:solidFill>
                  <a:srgbClr val="C00000"/>
                </a:solidFill>
                <a:latin typeface="Book Antiqua" panose="02040602050305030304" pitchFamily="18" charset="0"/>
              </a:rPr>
              <a:t>Unjustified</a:t>
            </a:r>
          </a:p>
          <a:p>
            <a:pPr lvl="1">
              <a:buClr>
                <a:schemeClr val="accent3"/>
              </a:buClr>
              <a:defRPr/>
            </a:pPr>
            <a:r>
              <a:rPr lang="en-US" sz="1800" dirty="0">
                <a:solidFill>
                  <a:schemeClr val="tx1"/>
                </a:solidFill>
                <a:latin typeface="Book Antiqua" panose="02040602050305030304" pitchFamily="18" charset="0"/>
              </a:rPr>
              <a:t>Indent paragraphs </a:t>
            </a:r>
            <a:r>
              <a:rPr lang="en-US" sz="1800" dirty="0">
                <a:solidFill>
                  <a:srgbClr val="C00000"/>
                </a:solidFill>
                <a:latin typeface="Book Antiqua" panose="02040602050305030304" pitchFamily="18" charset="0"/>
              </a:rPr>
              <a:t>½ inch</a:t>
            </a:r>
            <a:r>
              <a:rPr lang="en-US" sz="1800" dirty="0">
                <a:solidFill>
                  <a:schemeClr val="tx1"/>
                </a:solidFill>
                <a:latin typeface="Book Antiqua" panose="02040602050305030304" pitchFamily="18" charset="0"/>
              </a:rPr>
              <a:t>.</a:t>
            </a:r>
          </a:p>
          <a:p>
            <a:pPr lvl="1">
              <a:buClr>
                <a:schemeClr val="accent3"/>
              </a:buClr>
              <a:defRPr/>
            </a:pPr>
            <a:r>
              <a:rPr lang="en-US" sz="1800" dirty="0">
                <a:solidFill>
                  <a:srgbClr val="C00000"/>
                </a:solidFill>
                <a:latin typeface="Book Antiqua" panose="02040602050305030304" pitchFamily="18" charset="0"/>
              </a:rPr>
              <a:t>Double space </a:t>
            </a:r>
            <a:r>
              <a:rPr lang="en-US" sz="1800" dirty="0">
                <a:solidFill>
                  <a:schemeClr val="tx1"/>
                </a:solidFill>
                <a:latin typeface="Book Antiqua" panose="02040602050305030304" pitchFamily="18" charset="0"/>
              </a:rPr>
              <a:t>throughout the entire paper.</a:t>
            </a:r>
          </a:p>
          <a:p>
            <a:pPr lvl="1">
              <a:buClr>
                <a:schemeClr val="accent3"/>
              </a:buClr>
              <a:defRPr/>
            </a:pPr>
            <a:r>
              <a:rPr lang="en-US" sz="1800" dirty="0">
                <a:solidFill>
                  <a:schemeClr val="tx1"/>
                </a:solidFill>
                <a:latin typeface="Book Antiqua" panose="02040602050305030304" pitchFamily="18" charset="0"/>
              </a:rPr>
              <a:t>Set default settings in Microsoft Word to 0 and check the box “Don’t add space between paragraphs of the same style.”</a:t>
            </a:r>
          </a:p>
          <a:p>
            <a:pPr>
              <a:buClr>
                <a:schemeClr val="accent3"/>
              </a:buClr>
              <a:defRPr/>
            </a:pPr>
            <a:r>
              <a:rPr lang="en-US" sz="2000" dirty="0">
                <a:latin typeface="Book Antiqua" panose="02040602050305030304" pitchFamily="18" charset="0"/>
              </a:rPr>
              <a:t>Font Type and Size</a:t>
            </a:r>
          </a:p>
          <a:p>
            <a:pPr lvl="1">
              <a:buClr>
                <a:schemeClr val="accent3"/>
              </a:buClr>
              <a:defRPr/>
            </a:pPr>
            <a:r>
              <a:rPr lang="en-US" sz="1800" dirty="0">
                <a:solidFill>
                  <a:schemeClr val="tx1"/>
                </a:solidFill>
                <a:latin typeface="Book Antiqua" panose="02040602050305030304" pitchFamily="18" charset="0"/>
              </a:rPr>
              <a:t>Calibri</a:t>
            </a:r>
            <a:r>
              <a:rPr lang="en-US" sz="1800" dirty="0">
                <a:solidFill>
                  <a:srgbClr val="C00000"/>
                </a:solidFill>
                <a:latin typeface="Book Antiqua" panose="02040602050305030304" pitchFamily="18" charset="0"/>
              </a:rPr>
              <a:t> 11, </a:t>
            </a:r>
            <a:r>
              <a:rPr lang="en-US" sz="1800" dirty="0">
                <a:solidFill>
                  <a:schemeClr val="tx1"/>
                </a:solidFill>
                <a:latin typeface="Book Antiqua" panose="02040602050305030304" pitchFamily="18" charset="0"/>
              </a:rPr>
              <a:t>Arial</a:t>
            </a:r>
            <a:r>
              <a:rPr lang="en-US" sz="1800" dirty="0">
                <a:solidFill>
                  <a:srgbClr val="C00000"/>
                </a:solidFill>
                <a:latin typeface="Book Antiqua" panose="02040602050305030304" pitchFamily="18" charset="0"/>
              </a:rPr>
              <a:t> 11, </a:t>
            </a:r>
            <a:r>
              <a:rPr lang="en-US" sz="1800" dirty="0">
                <a:solidFill>
                  <a:schemeClr val="tx1"/>
                </a:solidFill>
                <a:latin typeface="Book Antiqua" panose="02040602050305030304" pitchFamily="18" charset="0"/>
              </a:rPr>
              <a:t>Lucida Sans Unicode </a:t>
            </a:r>
            <a:r>
              <a:rPr lang="en-US" sz="1800" dirty="0">
                <a:solidFill>
                  <a:srgbClr val="C00000"/>
                </a:solidFill>
                <a:latin typeface="Book Antiqua" panose="02040602050305030304" pitchFamily="18" charset="0"/>
              </a:rPr>
              <a:t>10, </a:t>
            </a:r>
            <a:r>
              <a:rPr lang="en-US" sz="1800" dirty="0">
                <a:solidFill>
                  <a:schemeClr val="tx1"/>
                </a:solidFill>
                <a:latin typeface="Book Antiqua" panose="02040602050305030304" pitchFamily="18" charset="0"/>
              </a:rPr>
              <a:t>Times New Roman </a:t>
            </a:r>
            <a:r>
              <a:rPr lang="en-US" sz="1800" dirty="0">
                <a:solidFill>
                  <a:srgbClr val="C00000"/>
                </a:solidFill>
                <a:latin typeface="Book Antiqua" panose="02040602050305030304" pitchFamily="18" charset="0"/>
              </a:rPr>
              <a:t>12, and </a:t>
            </a:r>
            <a:r>
              <a:rPr lang="en-US" sz="1800" dirty="0">
                <a:solidFill>
                  <a:schemeClr val="tx1"/>
                </a:solidFill>
                <a:latin typeface="Book Antiqua" panose="02040602050305030304" pitchFamily="18" charset="0"/>
              </a:rPr>
              <a:t>Georgia</a:t>
            </a:r>
            <a:r>
              <a:rPr lang="en-US" sz="1800" dirty="0">
                <a:solidFill>
                  <a:srgbClr val="C00000"/>
                </a:solidFill>
                <a:latin typeface="Book Antiqua" panose="02040602050305030304" pitchFamily="18" charset="0"/>
              </a:rPr>
              <a:t> 11.</a:t>
            </a:r>
          </a:p>
          <a:p>
            <a:pPr lvl="1">
              <a:buClr>
                <a:schemeClr val="accent3"/>
              </a:buClr>
              <a:defRPr/>
            </a:pPr>
            <a:r>
              <a:rPr lang="en-US" sz="1800" dirty="0">
                <a:solidFill>
                  <a:schemeClr val="tx1"/>
                </a:solidFill>
                <a:latin typeface="Book Antiqua" panose="02040602050305030304" pitchFamily="18" charset="0"/>
              </a:rPr>
              <a:t>Use</a:t>
            </a:r>
            <a:r>
              <a:rPr lang="en-US" sz="1800" dirty="0">
                <a:solidFill>
                  <a:srgbClr val="C00000"/>
                </a:solidFill>
                <a:latin typeface="Book Antiqua" panose="02040602050305030304" pitchFamily="18" charset="0"/>
              </a:rPr>
              <a:t> one space </a:t>
            </a:r>
            <a:r>
              <a:rPr lang="en-US" sz="1800" dirty="0">
                <a:solidFill>
                  <a:schemeClr val="tx1"/>
                </a:solidFill>
                <a:latin typeface="Book Antiqua" panose="02040602050305030304" pitchFamily="18" charset="0"/>
              </a:rPr>
              <a:t>after the end of each sentence.</a:t>
            </a:r>
          </a:p>
        </p:txBody>
      </p:sp>
    </p:spTree>
    <p:extLst>
      <p:ext uri="{BB962C8B-B14F-4D97-AF65-F5344CB8AC3E}">
        <p14:creationId xmlns:p14="http://schemas.microsoft.com/office/powerpoint/2010/main" val="551189422"/>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533400"/>
            <a:ext cx="5937755" cy="1188720"/>
          </a:xfrm>
          <a:solidFill>
            <a:srgbClr val="C6432F"/>
          </a:solidFill>
          <a:ln>
            <a:miter lim="800000"/>
            <a:headEnd/>
            <a:tailEnd/>
          </a:ln>
        </p:spPr>
        <p:txBody>
          <a:bodyPr>
            <a:noAutofit/>
          </a:bodyPr>
          <a:lstStyle/>
          <a:p>
            <a:pPr algn="ctr" eaLnBrk="1" fontAlgn="auto" hangingPunct="1">
              <a:spcAft>
                <a:spcPts val="0"/>
              </a:spcAft>
              <a:defRPr/>
            </a:pPr>
            <a:r>
              <a:rPr lang="en-US" sz="3200" cap="none" dirty="0">
                <a:solidFill>
                  <a:schemeClr val="tx1"/>
                </a:solidFill>
                <a:latin typeface="Book Antiqua" pitchFamily="18" charset="0"/>
              </a:rPr>
              <a:t>Basic Structure For Referencing Sources</a:t>
            </a:r>
          </a:p>
        </p:txBody>
      </p:sp>
      <p:sp>
        <p:nvSpPr>
          <p:cNvPr id="37891" name="Text Placeholder 2"/>
          <p:cNvSpPr>
            <a:spLocks noGrp="1"/>
          </p:cNvSpPr>
          <p:nvPr>
            <p:ph idx="1"/>
          </p:nvPr>
        </p:nvSpPr>
        <p:spPr>
          <a:xfrm>
            <a:off x="685800" y="2057401"/>
            <a:ext cx="7619999" cy="3682628"/>
          </a:xfrm>
          <a:noFill/>
        </p:spPr>
        <p:txBody>
          <a:bodyPr>
            <a:normAutofit/>
          </a:bodyPr>
          <a:lstStyle/>
          <a:p>
            <a:pPr>
              <a:buClr>
                <a:schemeClr val="accent3"/>
              </a:buClr>
              <a:defRPr/>
            </a:pPr>
            <a:r>
              <a:rPr lang="en-US" altLang="en-US" sz="2000" dirty="0">
                <a:solidFill>
                  <a:schemeClr val="tx1"/>
                </a:solidFill>
                <a:latin typeface="Book Antiqua" panose="02040602050305030304" pitchFamily="18" charset="0"/>
              </a:rPr>
              <a:t>Formatting depends on the type of source.</a:t>
            </a:r>
            <a:endParaRPr lang="en-US" sz="2000" dirty="0">
              <a:latin typeface="Book Antiqua" panose="02040602050305030304" pitchFamily="18" charset="0"/>
            </a:endParaRPr>
          </a:p>
          <a:p>
            <a:pPr>
              <a:buClr>
                <a:schemeClr val="accent3"/>
              </a:buClr>
              <a:defRPr/>
            </a:pPr>
            <a:r>
              <a:rPr lang="en-US" altLang="en-US" sz="2000" dirty="0">
                <a:solidFill>
                  <a:schemeClr val="tx1"/>
                </a:solidFill>
                <a:latin typeface="Book Antiqua" panose="02040602050305030304" pitchFamily="18" charset="0"/>
              </a:rPr>
              <a:t>All basic formats begin with</a:t>
            </a:r>
          </a:p>
          <a:p>
            <a:pPr lvl="1">
              <a:buClr>
                <a:schemeClr val="accent3"/>
              </a:buClr>
              <a:defRPr/>
            </a:pPr>
            <a:r>
              <a:rPr lang="en-US" altLang="en-US" sz="1800" dirty="0">
                <a:solidFill>
                  <a:schemeClr val="tx1"/>
                </a:solidFill>
                <a:latin typeface="Book Antiqua" panose="02040602050305030304" pitchFamily="18" charset="0"/>
              </a:rPr>
              <a:t>author’s last name and first initials </a:t>
            </a:r>
          </a:p>
          <a:p>
            <a:pPr lvl="1">
              <a:buClr>
                <a:schemeClr val="accent3"/>
              </a:buClr>
              <a:defRPr/>
            </a:pPr>
            <a:r>
              <a:rPr lang="en-US" altLang="en-US" sz="1800" dirty="0">
                <a:solidFill>
                  <a:schemeClr val="tx1"/>
                </a:solidFill>
                <a:latin typeface="Book Antiqua" panose="02040602050305030304" pitchFamily="18" charset="0"/>
              </a:rPr>
              <a:t>date of publication in parentheses </a:t>
            </a:r>
          </a:p>
          <a:p>
            <a:pPr lvl="1">
              <a:buClr>
                <a:schemeClr val="accent3"/>
              </a:buClr>
              <a:defRPr/>
            </a:pPr>
            <a:r>
              <a:rPr lang="en-US" altLang="en-US" sz="1800" dirty="0">
                <a:solidFill>
                  <a:schemeClr val="tx1"/>
                </a:solidFill>
                <a:latin typeface="Book Antiqua" panose="02040602050305030304" pitchFamily="18" charset="0"/>
              </a:rPr>
              <a:t>title</a:t>
            </a:r>
          </a:p>
        </p:txBody>
      </p:sp>
    </p:spTree>
    <p:extLst>
      <p:ext uri="{BB962C8B-B14F-4D97-AF65-F5344CB8AC3E}">
        <p14:creationId xmlns:p14="http://schemas.microsoft.com/office/powerpoint/2010/main" val="4204826731"/>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678180"/>
            <a:ext cx="5937755" cy="1188720"/>
          </a:xfrm>
          <a:solidFill>
            <a:srgbClr val="6BAF86"/>
          </a:solidFill>
          <a:ln>
            <a:miter lim="800000"/>
            <a:headEnd/>
            <a:tailEnd/>
          </a:ln>
        </p:spPr>
        <p:txBody>
          <a:bodyPr>
            <a:normAutofit/>
          </a:bodyPr>
          <a:lstStyle/>
          <a:p>
            <a:pPr algn="ctr" eaLnBrk="1" fontAlgn="auto" hangingPunct="1">
              <a:spcAft>
                <a:spcPts val="0"/>
              </a:spcAft>
              <a:defRPr/>
            </a:pPr>
            <a:r>
              <a:rPr lang="en-US" sz="3200" b="1" cap="none" dirty="0">
                <a:solidFill>
                  <a:schemeClr val="tx1"/>
                </a:solidFill>
                <a:latin typeface="Book Antiqua" pitchFamily="18" charset="0"/>
              </a:rPr>
              <a:t>Citing: Book</a:t>
            </a:r>
          </a:p>
        </p:txBody>
      </p:sp>
      <p:sp>
        <p:nvSpPr>
          <p:cNvPr id="38915" name="Text Placeholder 2"/>
          <p:cNvSpPr>
            <a:spLocks noGrp="1"/>
          </p:cNvSpPr>
          <p:nvPr>
            <p:ph idx="1"/>
          </p:nvPr>
        </p:nvSpPr>
        <p:spPr>
          <a:xfrm>
            <a:off x="685800" y="1905000"/>
            <a:ext cx="7772400" cy="4267200"/>
          </a:xfrm>
        </p:spPr>
        <p:txBody>
          <a:bodyPr/>
          <a:lstStyle/>
          <a:p>
            <a:pPr eaLnBrk="1" hangingPunct="1">
              <a:spcBef>
                <a:spcPct val="0"/>
              </a:spcBef>
            </a:pPr>
            <a:endParaRPr lang="en-US" altLang="en-US" dirty="0">
              <a:solidFill>
                <a:schemeClr val="tx1"/>
              </a:solidFill>
              <a:latin typeface="Book Antiqua" panose="02040602050305030304" pitchFamily="18" charset="0"/>
            </a:endParaRPr>
          </a:p>
          <a:p>
            <a:pPr eaLnBrk="1" hangingPunct="1"/>
            <a:endParaRPr lang="en-US" altLang="en-US" dirty="0">
              <a:solidFill>
                <a:schemeClr val="tx1"/>
              </a:solidFill>
              <a:latin typeface="Book Antiqua" panose="02040602050305030304" pitchFamily="18" charset="0"/>
            </a:endParaRPr>
          </a:p>
          <a:p>
            <a:pPr marL="0" indent="0" eaLnBrk="1" hangingPunct="1">
              <a:buNone/>
            </a:pPr>
            <a:endParaRPr lang="en-US" altLang="en-US" dirty="0">
              <a:solidFill>
                <a:schemeClr val="tx1"/>
              </a:solidFill>
              <a:latin typeface="Book Antiqua" panose="02040602050305030304" pitchFamily="18" charset="0"/>
            </a:endParaRPr>
          </a:p>
          <a:p>
            <a:pPr marL="0" indent="0" eaLnBrk="1" hangingPunct="1">
              <a:buNone/>
            </a:pPr>
            <a:endParaRPr lang="en-US" altLang="en-US" sz="2400"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sz="2400" b="1" u="sng"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sz="2400" b="1" u="sng"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b="1" dirty="0">
              <a:solidFill>
                <a:schemeClr val="tx1"/>
              </a:solidFill>
            </a:endParaRPr>
          </a:p>
          <a:p>
            <a:pPr eaLnBrk="1" hangingPunct="1"/>
            <a:endParaRPr lang="en-US" altLang="en-US" b="1" dirty="0">
              <a:solidFill>
                <a:schemeClr val="tx1"/>
              </a:solidFill>
            </a:endParaRPr>
          </a:p>
        </p:txBody>
      </p:sp>
      <p:sp>
        <p:nvSpPr>
          <p:cNvPr id="6" name="Rectangle 5"/>
          <p:cNvSpPr/>
          <p:nvPr/>
        </p:nvSpPr>
        <p:spPr>
          <a:xfrm>
            <a:off x="990600" y="3657600"/>
            <a:ext cx="71628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	APA STYLE OF FORMATTING                                                                                      4</a:t>
            </a:r>
          </a:p>
          <a:p>
            <a:pPr algn="ct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Reference</a:t>
            </a:r>
          </a:p>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	Modern, J. (2011). </a:t>
            </a:r>
            <a:r>
              <a:rPr lang="en-US" sz="1200" i="1" dirty="0">
                <a:solidFill>
                  <a:schemeClr val="tx1"/>
                </a:solidFill>
                <a:latin typeface="Times New Roman" pitchFamily="18" charset="0"/>
                <a:cs typeface="Times New Roman" pitchFamily="18" charset="0"/>
              </a:rPr>
              <a:t>APA is better than MLA.</a:t>
            </a:r>
            <a:r>
              <a:rPr lang="en-US" sz="1200" dirty="0">
                <a:solidFill>
                  <a:schemeClr val="tx1"/>
                </a:solidFill>
                <a:latin typeface="Times New Roman" pitchFamily="18" charset="0"/>
                <a:cs typeface="Times New Roman" pitchFamily="18" charset="0"/>
              </a:rPr>
              <a:t> Longman.</a:t>
            </a:r>
          </a:p>
        </p:txBody>
      </p:sp>
      <p:sp>
        <p:nvSpPr>
          <p:cNvPr id="5" name="Rectangle 4"/>
          <p:cNvSpPr/>
          <p:nvPr/>
        </p:nvSpPr>
        <p:spPr>
          <a:xfrm>
            <a:off x="990600" y="2438400"/>
            <a:ext cx="71628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200000"/>
              </a:lnSpc>
              <a:defRPr/>
            </a:pPr>
            <a:r>
              <a:rPr lang="en-US" sz="1600" dirty="0">
                <a:solidFill>
                  <a:schemeClr val="tx1"/>
                </a:solidFill>
                <a:latin typeface="Book Antiqua" pitchFamily="18" charset="0"/>
              </a:rPr>
              <a:t>Author’s last name, first and middle initial. (year). </a:t>
            </a:r>
            <a:r>
              <a:rPr lang="en-US" sz="1600" i="1" dirty="0">
                <a:solidFill>
                  <a:schemeClr val="tx1"/>
                </a:solidFill>
                <a:latin typeface="Book Antiqua" pitchFamily="18" charset="0"/>
              </a:rPr>
              <a:t>Title of book. </a:t>
            </a:r>
            <a:r>
              <a:rPr lang="en-US" sz="1600" dirty="0">
                <a:solidFill>
                  <a:schemeClr val="tx1"/>
                </a:solidFill>
                <a:latin typeface="Book Antiqua" pitchFamily="18" charset="0"/>
              </a:rPr>
              <a:t>Publisher’s name.</a:t>
            </a:r>
          </a:p>
        </p:txBody>
      </p:sp>
    </p:spTree>
    <p:extLst>
      <p:ext uri="{BB962C8B-B14F-4D97-AF65-F5344CB8AC3E}">
        <p14:creationId xmlns:p14="http://schemas.microsoft.com/office/powerpoint/2010/main" val="264045006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27856"/>
            <a:ext cx="5937755" cy="1188720"/>
          </a:xfrm>
          <a:solidFill>
            <a:srgbClr val="F1A019"/>
          </a:solidFill>
          <a:ln>
            <a:miter lim="800000"/>
            <a:headEnd/>
            <a:tailEnd/>
          </a:ln>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Citing: Website</a:t>
            </a:r>
            <a:endParaRPr lang="en-US" sz="3200" cap="none" dirty="0">
              <a:solidFill>
                <a:schemeClr val="tx1"/>
              </a:solidFill>
            </a:endParaRPr>
          </a:p>
        </p:txBody>
      </p:sp>
      <p:sp>
        <p:nvSpPr>
          <p:cNvPr id="5" name="Rectangle 4"/>
          <p:cNvSpPr/>
          <p:nvPr/>
        </p:nvSpPr>
        <p:spPr>
          <a:xfrm>
            <a:off x="1340069" y="3599928"/>
            <a:ext cx="6743700" cy="26459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APA STYLE OF FORMATTING                                                                                                                 4</a:t>
            </a:r>
          </a:p>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			References                                </a:t>
            </a:r>
          </a:p>
          <a:p>
            <a:pPr indent="-457200" fontAlgn="auto">
              <a:lnSpc>
                <a:spcPct val="200000"/>
              </a:lnSpc>
              <a:spcBef>
                <a:spcPts val="0"/>
              </a:spcBef>
              <a:spcAft>
                <a:spcPts val="0"/>
              </a:spcAft>
              <a:defRPr/>
            </a:pPr>
            <a:r>
              <a:rPr lang="en-US" sz="1200" dirty="0" err="1">
                <a:solidFill>
                  <a:schemeClr val="tx1"/>
                </a:solidFill>
                <a:latin typeface="Times New Roman" pitchFamily="18" charset="0"/>
                <a:cs typeface="Times New Roman" pitchFamily="18" charset="0"/>
              </a:rPr>
              <a:t>Schierholz</a:t>
            </a:r>
            <a:r>
              <a:rPr lang="en-US" sz="1200" dirty="0">
                <a:solidFill>
                  <a:schemeClr val="tx1"/>
                </a:solidFill>
                <a:latin typeface="Times New Roman" pitchFamily="18" charset="0"/>
                <a:cs typeface="Times New Roman" pitchFamily="18" charset="0"/>
              </a:rPr>
              <a:t>, C. (2015). NASA releases plan outlining next steps in journey to Mars. </a:t>
            </a:r>
            <a:r>
              <a:rPr lang="en-US" sz="1200" i="1" dirty="0">
                <a:solidFill>
                  <a:schemeClr val="tx1"/>
                </a:solidFill>
                <a:latin typeface="Times New Roman" pitchFamily="18" charset="0"/>
                <a:cs typeface="Times New Roman" pitchFamily="18" charset="0"/>
              </a:rPr>
              <a:t>NASA</a:t>
            </a:r>
            <a:r>
              <a:rPr lang="en-US" sz="1200" dirty="0">
                <a:solidFill>
                  <a:schemeClr val="tx1"/>
                </a:solidFill>
                <a:latin typeface="Times New Roman" pitchFamily="18" charset="0"/>
                <a:cs typeface="Times New Roman" pitchFamily="18" charset="0"/>
              </a:rPr>
              <a:t>. </a:t>
            </a:r>
          </a:p>
          <a:p>
            <a:pPr indent="-457200" fontAlgn="auto">
              <a:lnSpc>
                <a:spcPct val="200000"/>
              </a:lnSpc>
              <a:spcBef>
                <a:spcPts val="0"/>
              </a:spcBef>
              <a:spcAft>
                <a:spcPts val="0"/>
              </a:spcAft>
              <a:defRPr/>
            </a:pPr>
            <a:r>
              <a:rPr lang="en-US" sz="1200" b="1" dirty="0">
                <a:solidFill>
                  <a:schemeClr val="tx1"/>
                </a:solidFill>
                <a:latin typeface="Times New Roman" pitchFamily="18" charset="0"/>
                <a:cs typeface="Times New Roman" pitchFamily="18" charset="0"/>
              </a:rPr>
              <a:t>          https://www.nasa.gov/press-release/nasa-releases-plan-outlining-next-steps-in-the-journey-</a:t>
            </a:r>
          </a:p>
          <a:p>
            <a:pPr indent="-457200" fontAlgn="auto">
              <a:lnSpc>
                <a:spcPct val="200000"/>
              </a:lnSpc>
              <a:spcBef>
                <a:spcPts val="0"/>
              </a:spcBef>
              <a:spcAft>
                <a:spcPts val="0"/>
              </a:spcAft>
              <a:defRPr/>
            </a:pPr>
            <a:r>
              <a:rPr lang="en-US" sz="1200" b="1" dirty="0">
                <a:solidFill>
                  <a:schemeClr val="tx1"/>
                </a:solidFill>
                <a:latin typeface="Times New Roman" pitchFamily="18" charset="0"/>
                <a:cs typeface="Times New Roman" pitchFamily="18" charset="0"/>
              </a:rPr>
              <a:t>          to-mars</a:t>
            </a:r>
          </a:p>
          <a:p>
            <a:pPr indent="-457200" fontAlgn="auto">
              <a:lnSpc>
                <a:spcPct val="200000"/>
              </a:lnSpc>
              <a:spcBef>
                <a:spcPts val="0"/>
              </a:spcBef>
              <a:spcAft>
                <a:spcPts val="0"/>
              </a:spcAft>
              <a:defRPr/>
            </a:pPr>
            <a:r>
              <a:rPr lang="en-US" sz="1200" dirty="0" err="1">
                <a:solidFill>
                  <a:schemeClr val="tx1"/>
                </a:solidFill>
                <a:latin typeface="Times New Roman" pitchFamily="18" charset="0"/>
                <a:cs typeface="Times New Roman" pitchFamily="18" charset="0"/>
              </a:rPr>
              <a:t>Hur</a:t>
            </a:r>
            <a:r>
              <a:rPr lang="en-US" sz="1200" dirty="0">
                <a:solidFill>
                  <a:schemeClr val="tx1"/>
                </a:solidFill>
                <a:latin typeface="Times New Roman" pitchFamily="18" charset="0"/>
                <a:cs typeface="Times New Roman" pitchFamily="18" charset="0"/>
              </a:rPr>
              <a:t>, J. (</a:t>
            </a:r>
            <a:r>
              <a:rPr lang="en-US" sz="1200" dirty="0" err="1">
                <a:solidFill>
                  <a:schemeClr val="tx1"/>
                </a:solidFill>
                <a:latin typeface="Times New Roman" pitchFamily="18" charset="0"/>
                <a:cs typeface="Times New Roman" pitchFamily="18" charset="0"/>
              </a:rPr>
              <a:t>n.d.</a:t>
            </a:r>
            <a:r>
              <a:rPr lang="en-US" sz="1200" dirty="0">
                <a:solidFill>
                  <a:schemeClr val="tx1"/>
                </a:solidFill>
                <a:latin typeface="Times New Roman" pitchFamily="18" charset="0"/>
                <a:cs typeface="Times New Roman" pitchFamily="18" charset="0"/>
              </a:rPr>
              <a:t>). History of mobile cell phones: The first cell phone to present time. </a:t>
            </a:r>
            <a:r>
              <a:rPr lang="en-US" sz="1200" i="1" dirty="0" err="1">
                <a:solidFill>
                  <a:schemeClr val="tx1"/>
                </a:solidFill>
                <a:latin typeface="Times New Roman" pitchFamily="18" charset="0"/>
                <a:cs typeface="Times New Roman" pitchFamily="18" charset="0"/>
              </a:rPr>
              <a:t>BeBusinessed</a:t>
            </a:r>
            <a:r>
              <a:rPr lang="en-US" sz="1200" dirty="0">
                <a:solidFill>
                  <a:schemeClr val="tx1"/>
                </a:solidFill>
                <a:latin typeface="Times New Roman" pitchFamily="18" charset="0"/>
                <a:cs typeface="Times New Roman" pitchFamily="18" charset="0"/>
              </a:rPr>
              <a:t>. Retrieved </a:t>
            </a:r>
          </a:p>
          <a:p>
            <a:pPr indent="-457200"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          January 23, 2020 from </a:t>
            </a:r>
            <a:r>
              <a:rPr lang="en-US" sz="1200" b="1" dirty="0">
                <a:solidFill>
                  <a:schemeClr val="tx1"/>
                </a:solidFill>
                <a:latin typeface="Times New Roman" pitchFamily="18" charset="0"/>
                <a:cs typeface="Times New Roman" pitchFamily="18" charset="0"/>
              </a:rPr>
              <a:t>https://bebusinessed.com/history/history-cell-phones/ </a:t>
            </a:r>
          </a:p>
          <a:p>
            <a:pPr indent="-457200" fontAlgn="auto">
              <a:lnSpc>
                <a:spcPct val="200000"/>
              </a:lnSpc>
              <a:spcBef>
                <a:spcPts val="0"/>
              </a:spcBef>
              <a:spcAft>
                <a:spcPts val="0"/>
              </a:spcAft>
              <a:defRPr/>
            </a:pPr>
            <a:endParaRPr lang="en-US" sz="1200" dirty="0">
              <a:solidFill>
                <a:schemeClr val="tx1"/>
              </a:solidFill>
              <a:latin typeface="Times New Roman" pitchFamily="18" charset="0"/>
              <a:cs typeface="Times New Roman" pitchFamily="18" charset="0"/>
            </a:endParaRPr>
          </a:p>
        </p:txBody>
      </p:sp>
      <p:sp>
        <p:nvSpPr>
          <p:cNvPr id="6" name="Rectangle 5"/>
          <p:cNvSpPr/>
          <p:nvPr/>
        </p:nvSpPr>
        <p:spPr>
          <a:xfrm>
            <a:off x="1340069" y="2255880"/>
            <a:ext cx="6743700" cy="1173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latin typeface="Book Antiqua" pitchFamily="18" charset="0"/>
            </a:endParaRPr>
          </a:p>
        </p:txBody>
      </p:sp>
      <p:sp>
        <p:nvSpPr>
          <p:cNvPr id="4" name="TextBox 3"/>
          <p:cNvSpPr txBox="1"/>
          <p:nvPr/>
        </p:nvSpPr>
        <p:spPr>
          <a:xfrm>
            <a:off x="1371600" y="2234784"/>
            <a:ext cx="7543800"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Author’s last name, first initial. (Publication date). Article title. </a:t>
            </a:r>
            <a:r>
              <a:rPr lang="en-US" sz="1200" i="1" dirty="0">
                <a:latin typeface="Times New Roman" panose="02020603050405020304" pitchFamily="18" charset="0"/>
                <a:cs typeface="Times New Roman" panose="02020603050405020304" pitchFamily="18" charset="0"/>
              </a:rPr>
              <a:t>Name of Website</a:t>
            </a:r>
            <a:r>
              <a:rPr lang="en-US" sz="1200" dirty="0">
                <a:latin typeface="Times New Roman" panose="02020603050405020304" pitchFamily="18" charset="0"/>
                <a:cs typeface="Times New Roman" panose="02020603050405020304" pitchFamily="18" charset="0"/>
              </a:rPr>
              <a:t>. URL</a:t>
            </a: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Author’s last name, first initial. (Publication date). Article title. </a:t>
            </a:r>
            <a:r>
              <a:rPr lang="en-US" sz="1200" i="1" dirty="0">
                <a:latin typeface="Times New Roman" panose="02020603050405020304" pitchFamily="18" charset="0"/>
                <a:cs typeface="Times New Roman" panose="02020603050405020304" pitchFamily="18" charset="0"/>
              </a:rPr>
              <a:t>Name of Website</a:t>
            </a:r>
            <a:r>
              <a:rPr lang="en-US" sz="1200" dirty="0">
                <a:latin typeface="Times New Roman" panose="02020603050405020304" pitchFamily="18" charset="0"/>
                <a:cs typeface="Times New Roman" panose="02020603050405020304" pitchFamily="18" charset="0"/>
              </a:rPr>
              <a:t>. Retrieved Date from URL</a:t>
            </a: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The retrieved from date is only needed when there is no published date for ALL electronic sources.</a:t>
            </a:r>
          </a:p>
          <a:p>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905934"/>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554736"/>
            <a:ext cx="5937755" cy="1188720"/>
          </a:xfrm>
          <a:solidFill>
            <a:srgbClr val="339DB3"/>
          </a:solidFill>
          <a:ln>
            <a:miter lim="800000"/>
            <a:headEnd/>
            <a:tailEnd/>
          </a:ln>
        </p:spPr>
        <p:txBody>
          <a:bodyPr>
            <a:normAutofit fontScale="90000"/>
          </a:bodyPr>
          <a:lstStyle/>
          <a:p>
            <a:pPr algn="ctr" eaLnBrk="1" fontAlgn="auto" hangingPunct="1">
              <a:spcAft>
                <a:spcPts val="0"/>
              </a:spcAft>
              <a:defRPr/>
            </a:pPr>
            <a:r>
              <a:rPr lang="en-US" sz="3200" cap="none" dirty="0">
                <a:solidFill>
                  <a:schemeClr val="tx1"/>
                </a:solidFill>
                <a:latin typeface="Book Antiqua" pitchFamily="18" charset="0"/>
              </a:rPr>
              <a:t>Citing:</a:t>
            </a:r>
            <a:r>
              <a:rPr sz="3200" cap="none" dirty="0">
                <a:solidFill>
                  <a:schemeClr val="tx1"/>
                </a:solidFill>
                <a:latin typeface="Book Antiqua" pitchFamily="18" charset="0"/>
              </a:rPr>
              <a:t> </a:t>
            </a:r>
            <a:r>
              <a:rPr lang="en-US" sz="3200" cap="none" dirty="0">
                <a:solidFill>
                  <a:schemeClr val="tx1"/>
                </a:solidFill>
                <a:latin typeface="Book Antiqua" pitchFamily="18" charset="0"/>
              </a:rPr>
              <a:t>Journal Article Accessed Online</a:t>
            </a:r>
            <a:endParaRPr lang="en-US" sz="3200" cap="none" dirty="0">
              <a:solidFill>
                <a:schemeClr val="tx1"/>
              </a:solidFill>
            </a:endParaRPr>
          </a:p>
        </p:txBody>
      </p:sp>
      <p:sp>
        <p:nvSpPr>
          <p:cNvPr id="3" name="Text Placeholder 2"/>
          <p:cNvSpPr>
            <a:spLocks noGrp="1"/>
          </p:cNvSpPr>
          <p:nvPr>
            <p:ph idx="1"/>
          </p:nvPr>
        </p:nvSpPr>
        <p:spPr>
          <a:xfrm>
            <a:off x="685800" y="1743456"/>
            <a:ext cx="7772400" cy="4428744"/>
          </a:xfrm>
        </p:spPr>
        <p:txBody>
          <a:bodyPr>
            <a:normAutofit/>
          </a:bodyPr>
          <a:lstStyle/>
          <a:p>
            <a:pPr eaLnBrk="1" fontAlgn="auto" hangingPunct="1">
              <a:spcBef>
                <a:spcPts val="0"/>
              </a:spcBef>
              <a:spcAft>
                <a:spcPts val="0"/>
              </a:spcAft>
              <a:buClr>
                <a:schemeClr val="accent3"/>
              </a:buClr>
              <a:buFont typeface="Wingdings 2"/>
              <a:buNone/>
              <a:defRPr/>
            </a:pPr>
            <a:endParaRPr lang="en-US" sz="800" dirty="0">
              <a:solidFill>
                <a:schemeClr val="tx1"/>
              </a:solidFill>
              <a:latin typeface="Book Antiqua" pitchFamily="18" charset="0"/>
            </a:endParaRPr>
          </a:p>
          <a:p>
            <a:pPr marL="73025" eaLnBrk="1" fontAlgn="auto" hangingPunct="1">
              <a:spcAft>
                <a:spcPts val="0"/>
              </a:spcAft>
              <a:buClr>
                <a:schemeClr val="accent3"/>
              </a:buClr>
              <a:buFont typeface="Wingdings 2"/>
              <a:buNone/>
              <a:defRPr/>
            </a:pPr>
            <a:endParaRPr lang="en-US" sz="800" dirty="0">
              <a:solidFill>
                <a:schemeClr val="tx1"/>
              </a:solidFill>
              <a:latin typeface="Book Antiqua" pitchFamily="18" charset="0"/>
            </a:endParaRPr>
          </a:p>
          <a:p>
            <a:pPr marL="0" indent="0" eaLnBrk="1" fontAlgn="auto" hangingPunct="1">
              <a:spcAft>
                <a:spcPts val="0"/>
              </a:spcAft>
              <a:buClr>
                <a:schemeClr val="accent3"/>
              </a:buClr>
              <a:buNone/>
              <a:defRPr/>
            </a:pPr>
            <a:endParaRPr lang="en-US" dirty="0">
              <a:solidFill>
                <a:schemeClr val="tx1"/>
              </a:solidFill>
              <a:latin typeface="Book Antiqua" panose="02040602050305030304" pitchFamily="18" charset="0"/>
            </a:endParaRPr>
          </a:p>
          <a:p>
            <a:pPr marL="0" indent="0" eaLnBrk="1" fontAlgn="auto" hangingPunct="1">
              <a:spcAft>
                <a:spcPts val="0"/>
              </a:spcAft>
              <a:buClr>
                <a:schemeClr val="accent3"/>
              </a:buClr>
              <a:buNone/>
              <a:defRPr/>
            </a:pPr>
            <a:endParaRPr lang="en-US" sz="2400" dirty="0">
              <a:solidFill>
                <a:schemeClr val="tx1"/>
              </a:solidFill>
              <a:latin typeface="Book Antiqua" pitchFamily="18" charset="0"/>
            </a:endParaRPr>
          </a:p>
          <a:p>
            <a:pPr eaLnBrk="1" fontAlgn="auto" hangingPunct="1">
              <a:spcAft>
                <a:spcPts val="0"/>
              </a:spcAft>
              <a:buClr>
                <a:schemeClr val="accent3"/>
              </a:buClr>
              <a:buFont typeface="Wingdings 2"/>
              <a:buNone/>
              <a:defRPr/>
            </a:pPr>
            <a:endParaRPr lang="en-US" dirty="0">
              <a:solidFill>
                <a:schemeClr val="tx1"/>
              </a:solidFill>
            </a:endParaRPr>
          </a:p>
        </p:txBody>
      </p:sp>
      <p:sp>
        <p:nvSpPr>
          <p:cNvPr id="4" name="Rectangle 3"/>
          <p:cNvSpPr/>
          <p:nvPr/>
        </p:nvSpPr>
        <p:spPr>
          <a:xfrm>
            <a:off x="1001038" y="3300984"/>
            <a:ext cx="7420376" cy="3124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200000"/>
              </a:lnSpc>
              <a:spcBef>
                <a:spcPts val="0"/>
              </a:spcBef>
              <a:spcAft>
                <a:spcPts val="0"/>
              </a:spcAft>
              <a:defRPr/>
            </a:pPr>
            <a:endParaRPr lang="en-US" sz="1200" dirty="0">
              <a:solidFill>
                <a:schemeClr val="tx1"/>
              </a:solidFill>
              <a:latin typeface="Times New Roman" pitchFamily="18" charset="0"/>
              <a:cs typeface="Times New Roman" pitchFamily="18" charset="0"/>
            </a:endParaRPr>
          </a:p>
        </p:txBody>
      </p:sp>
      <p:sp>
        <p:nvSpPr>
          <p:cNvPr id="5" name="Rectangle 4"/>
          <p:cNvSpPr/>
          <p:nvPr/>
        </p:nvSpPr>
        <p:spPr>
          <a:xfrm>
            <a:off x="976112" y="1996440"/>
            <a:ext cx="7420376" cy="10515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200000"/>
              </a:lnSpc>
              <a:spcAft>
                <a:spcPts val="0"/>
              </a:spcAft>
              <a:buClr>
                <a:schemeClr val="accent3"/>
              </a:buClr>
              <a:buFont typeface="Wingdings 2"/>
              <a:buNone/>
              <a:defRPr/>
            </a:pPr>
            <a:r>
              <a:rPr lang="en-US" sz="1300" dirty="0">
                <a:solidFill>
                  <a:schemeClr val="tx1"/>
                </a:solidFill>
                <a:latin typeface="Book Antiqua" pitchFamily="18" charset="0"/>
              </a:rPr>
              <a:t>Author(s) last name, first and middle  initials. (year of publication). Title of article. </a:t>
            </a:r>
            <a:r>
              <a:rPr lang="en-US" sz="1300" i="1" dirty="0">
                <a:solidFill>
                  <a:schemeClr val="tx1"/>
                </a:solidFill>
                <a:latin typeface="Book Antiqua" pitchFamily="18" charset="0"/>
              </a:rPr>
              <a:t>Name of Journal</a:t>
            </a:r>
            <a:r>
              <a:rPr lang="en-US" sz="1300" dirty="0">
                <a:solidFill>
                  <a:schemeClr val="tx1"/>
                </a:solidFill>
                <a:latin typeface="Book Antiqua" pitchFamily="18" charset="0"/>
              </a:rPr>
              <a:t>, 	</a:t>
            </a:r>
            <a:r>
              <a:rPr lang="en-US" sz="1300" i="1" dirty="0">
                <a:solidFill>
                  <a:schemeClr val="tx1"/>
                </a:solidFill>
                <a:latin typeface="Book Antiqua" pitchFamily="18" charset="0"/>
              </a:rPr>
              <a:t>Volume</a:t>
            </a:r>
            <a:r>
              <a:rPr lang="en-US" sz="1300" dirty="0">
                <a:solidFill>
                  <a:schemeClr val="tx1"/>
                </a:solidFill>
                <a:latin typeface="Book Antiqua" pitchFamily="18" charset="0"/>
              </a:rPr>
              <a:t>(Issue Number),  page range</a:t>
            </a:r>
            <a:r>
              <a:rPr lang="en-US" sz="1400" dirty="0">
                <a:solidFill>
                  <a:schemeClr val="tx1"/>
                </a:solidFill>
                <a:latin typeface="Book Antiqua" pitchFamily="18" charset="0"/>
              </a:rPr>
              <a:t>. doi link or (Retrieved from date)</a:t>
            </a:r>
            <a:r>
              <a:rPr lang="en-US" sz="1400" b="1" dirty="0">
                <a:solidFill>
                  <a:schemeClr val="tx1"/>
                </a:solidFill>
                <a:latin typeface="Book Antiqua" pitchFamily="18" charset="0"/>
              </a:rPr>
              <a:t>URL</a:t>
            </a:r>
          </a:p>
        </p:txBody>
      </p:sp>
      <p:sp>
        <p:nvSpPr>
          <p:cNvPr id="6" name="TextBox 5"/>
          <p:cNvSpPr txBox="1"/>
          <p:nvPr/>
        </p:nvSpPr>
        <p:spPr>
          <a:xfrm>
            <a:off x="1066800" y="3657600"/>
            <a:ext cx="7239000" cy="2123658"/>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APA REFERENCE EXAMPLES					         4</a:t>
            </a:r>
          </a:p>
          <a:p>
            <a:pPr algn="ctr"/>
            <a:r>
              <a:rPr lang="en-US" sz="1200" dirty="0">
                <a:latin typeface="Times New Roman" panose="02020603050405020304" pitchFamily="18" charset="0"/>
                <a:cs typeface="Times New Roman" panose="02020603050405020304" pitchFamily="18" charset="0"/>
              </a:rPr>
              <a:t>References</a:t>
            </a:r>
          </a:p>
          <a:p>
            <a:pPr marL="457200" marR="0" indent="-457200">
              <a:lnSpc>
                <a:spcPct val="200000"/>
              </a:lnSpc>
            </a:pPr>
            <a:r>
              <a:rPr lang="en-US" sz="1200" dirty="0" err="1">
                <a:latin typeface="Times New Roman" panose="02020603050405020304" pitchFamily="18" charset="0"/>
                <a:ea typeface="Calibri" panose="020F0502020204030204" pitchFamily="34" charset="0"/>
                <a:cs typeface="Times New Roman" panose="02020603050405020304" pitchFamily="18" charset="0"/>
              </a:rPr>
              <a:t>Brownlie</a:t>
            </a:r>
            <a:r>
              <a:rPr lang="en-US" sz="1200" dirty="0">
                <a:latin typeface="Times New Roman" panose="02020603050405020304" pitchFamily="18" charset="0"/>
                <a:ea typeface="Calibri" panose="020F0502020204030204" pitchFamily="34" charset="0"/>
                <a:cs typeface="Times New Roman" panose="02020603050405020304" pitchFamily="18" charset="0"/>
              </a:rPr>
              <a:t>, D. (2007). Toward effective poster presentations: An annotated bibliography. </a:t>
            </a:r>
            <a:r>
              <a:rPr lang="en-US" sz="1200" i="1" dirty="0">
                <a:latin typeface="Times New Roman" panose="02020603050405020304" pitchFamily="18" charset="0"/>
                <a:ea typeface="Calibri" panose="020F0502020204030204" pitchFamily="34" charset="0"/>
                <a:cs typeface="Times New Roman" panose="02020603050405020304" pitchFamily="18" charset="0"/>
              </a:rPr>
              <a:t>European Journal of Marketing</a:t>
            </a:r>
            <a:r>
              <a:rPr lang="en-US" sz="1200" dirty="0">
                <a:latin typeface="Times New Roman" panose="02020603050405020304" pitchFamily="18" charset="0"/>
                <a:ea typeface="Calibri" panose="020F0502020204030204" pitchFamily="34" charset="0"/>
                <a:cs typeface="Times New Roman" panose="02020603050405020304" pitchFamily="18" charset="0"/>
              </a:rPr>
              <a:t>,</a:t>
            </a:r>
            <a:r>
              <a:rPr lang="en-US" sz="1200" i="1" dirty="0">
                <a:latin typeface="Times New Roman" panose="02020603050405020304" pitchFamily="18" charset="0"/>
                <a:ea typeface="Calibri" panose="020F0502020204030204" pitchFamily="34" charset="0"/>
                <a:cs typeface="Times New Roman" panose="02020603050405020304" pitchFamily="18" charset="0"/>
              </a:rPr>
              <a:t> 41</a:t>
            </a:r>
            <a:r>
              <a:rPr lang="en-US" sz="1200" dirty="0">
                <a:latin typeface="Times New Roman" panose="02020603050405020304" pitchFamily="18" charset="0"/>
                <a:ea typeface="Calibri" panose="020F0502020204030204" pitchFamily="34" charset="0"/>
                <a:cs typeface="Times New Roman" panose="02020603050405020304" pitchFamily="18" charset="0"/>
              </a:rPr>
              <a:t>, 1245-1283. </a:t>
            </a:r>
            <a:r>
              <a:rPr lang="en-US" sz="1200" b="1" dirty="0">
                <a:latin typeface="Times New Roman" panose="02020603050405020304" pitchFamily="18" charset="0"/>
                <a:ea typeface="Calibri" panose="020F0502020204030204" pitchFamily="34" charset="0"/>
                <a:cs typeface="Times New Roman" panose="02020603050405020304" pitchFamily="18" charset="0"/>
              </a:rPr>
              <a:t>https://doi.org/10.1108/03090560710821161</a:t>
            </a:r>
          </a:p>
          <a:p>
            <a:pPr marL="457200" marR="0" indent="-457200">
              <a:lnSpc>
                <a:spcPct val="200000"/>
              </a:lnSpc>
            </a:pPr>
            <a:r>
              <a:rPr lang="en-US" sz="1200" dirty="0">
                <a:latin typeface="Times New Roman" panose="02020603050405020304" pitchFamily="18" charset="0"/>
                <a:ea typeface="Calibri" panose="020F0502020204030204" pitchFamily="34" charset="0"/>
                <a:cs typeface="Times New Roman" panose="02020603050405020304" pitchFamily="18" charset="0"/>
              </a:rPr>
              <a:t>Smyth, A. M., Parker, A. L., &amp; Pease, D. L. (2002). A study of enjoyment of peas. </a:t>
            </a:r>
            <a:r>
              <a:rPr lang="en-US" sz="1200" i="1" dirty="0">
                <a:latin typeface="Times New Roman" panose="02020603050405020304" pitchFamily="18" charset="0"/>
                <a:ea typeface="Calibri" panose="020F0502020204030204" pitchFamily="34" charset="0"/>
                <a:cs typeface="Times New Roman" panose="02020603050405020304" pitchFamily="18" charset="0"/>
              </a:rPr>
              <a:t>Journal of Abnormal Eating</a:t>
            </a:r>
            <a:r>
              <a:rPr lang="en-US" sz="1200" dirty="0">
                <a:latin typeface="Times New Roman" panose="02020603050405020304" pitchFamily="18" charset="0"/>
                <a:ea typeface="Calibri" panose="020F0502020204030204" pitchFamily="34" charset="0"/>
                <a:cs typeface="Times New Roman" panose="02020603050405020304" pitchFamily="18" charset="0"/>
              </a:rPr>
              <a:t>, </a:t>
            </a:r>
            <a:r>
              <a:rPr lang="en-US" sz="1200" i="1" dirty="0">
                <a:latin typeface="Times New Roman" panose="02020603050405020304" pitchFamily="18" charset="0"/>
                <a:ea typeface="Calibri" panose="020F0502020204030204" pitchFamily="34" charset="0"/>
                <a:cs typeface="Times New Roman" panose="02020603050405020304" pitchFamily="18" charset="0"/>
              </a:rPr>
              <a:t>8</a:t>
            </a:r>
            <a:r>
              <a:rPr lang="en-US" sz="1200" dirty="0">
                <a:latin typeface="Times New Roman" panose="02020603050405020304" pitchFamily="18" charset="0"/>
                <a:ea typeface="Calibri" panose="020F0502020204030204" pitchFamily="34" charset="0"/>
                <a:cs typeface="Times New Roman" panose="02020603050405020304" pitchFamily="18" charset="0"/>
              </a:rPr>
              <a:t>(3), 120-125. Retrieved November 12, 2018 from </a:t>
            </a:r>
            <a:r>
              <a:rPr lang="en-US" sz="1200" b="1" dirty="0">
                <a:latin typeface="Times New Roman" panose="02020603050405020304" pitchFamily="18" charset="0"/>
                <a:ea typeface="Calibri" panose="020F0502020204030204" pitchFamily="34" charset="0"/>
                <a:cs typeface="Times New Roman" panose="02020603050405020304" pitchFamily="18" charset="0"/>
              </a:rPr>
              <a:t>http://www.articlehomepage.com/full/url/</a:t>
            </a:r>
            <a:endParaRPr lang="en-US" sz="1100" b="1" dirty="0">
              <a:latin typeface="Calibri" panose="020F0502020204030204" pitchFamily="34" charset="0"/>
              <a:ea typeface="Calibri" panose="020F0502020204030204" pitchFamily="34"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352189"/>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678180"/>
            <a:ext cx="5937755" cy="1188720"/>
          </a:xfrm>
          <a:solidFill>
            <a:srgbClr val="DE771B"/>
          </a:solidFill>
          <a:ln>
            <a:miter lim="800000"/>
            <a:headEnd/>
            <a:tailEnd/>
          </a:ln>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Citing: eBook</a:t>
            </a:r>
          </a:p>
        </p:txBody>
      </p:sp>
      <p:sp>
        <p:nvSpPr>
          <p:cNvPr id="38915" name="Text Placeholder 2"/>
          <p:cNvSpPr>
            <a:spLocks noGrp="1"/>
          </p:cNvSpPr>
          <p:nvPr>
            <p:ph idx="1"/>
          </p:nvPr>
        </p:nvSpPr>
        <p:spPr>
          <a:xfrm>
            <a:off x="685800" y="1905000"/>
            <a:ext cx="7772400" cy="4267200"/>
          </a:xfrm>
        </p:spPr>
        <p:txBody>
          <a:bodyPr/>
          <a:lstStyle/>
          <a:p>
            <a:pPr eaLnBrk="1" hangingPunct="1">
              <a:spcBef>
                <a:spcPct val="0"/>
              </a:spcBef>
            </a:pPr>
            <a:endParaRPr lang="en-US" altLang="en-US" dirty="0">
              <a:solidFill>
                <a:schemeClr val="tx1"/>
              </a:solidFill>
              <a:latin typeface="Book Antiqua" panose="02040602050305030304" pitchFamily="18" charset="0"/>
            </a:endParaRPr>
          </a:p>
          <a:p>
            <a:pPr eaLnBrk="1" hangingPunct="1"/>
            <a:endParaRPr lang="en-US" altLang="en-US" dirty="0">
              <a:solidFill>
                <a:schemeClr val="tx1"/>
              </a:solidFill>
              <a:latin typeface="Book Antiqua" panose="02040602050305030304" pitchFamily="18" charset="0"/>
            </a:endParaRPr>
          </a:p>
          <a:p>
            <a:pPr marL="0" indent="0" eaLnBrk="1" hangingPunct="1">
              <a:buNone/>
            </a:pPr>
            <a:endParaRPr lang="en-US" altLang="en-US" dirty="0">
              <a:solidFill>
                <a:schemeClr val="tx1"/>
              </a:solidFill>
              <a:latin typeface="Book Antiqua" panose="02040602050305030304" pitchFamily="18" charset="0"/>
            </a:endParaRPr>
          </a:p>
          <a:p>
            <a:pPr marL="0" indent="0" eaLnBrk="1" hangingPunct="1">
              <a:buNone/>
            </a:pPr>
            <a:endParaRPr lang="en-US" altLang="en-US" sz="2400"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sz="2400" b="1" u="sng"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sz="2400" b="1" u="sng" dirty="0">
              <a:solidFill>
                <a:schemeClr val="tx1"/>
              </a:solidFill>
              <a:latin typeface="Book Antiqua" panose="02040602050305030304" pitchFamily="18" charset="0"/>
            </a:endParaRPr>
          </a:p>
          <a:p>
            <a:pPr eaLnBrk="1" hangingPunct="1">
              <a:buFont typeface="Arial" panose="020B0604020202020204" pitchFamily="34" charset="0"/>
              <a:buChar char="•"/>
            </a:pPr>
            <a:endParaRPr lang="en-US" altLang="en-US" b="1" dirty="0">
              <a:solidFill>
                <a:schemeClr val="tx1"/>
              </a:solidFill>
            </a:endParaRPr>
          </a:p>
          <a:p>
            <a:pPr eaLnBrk="1" hangingPunct="1"/>
            <a:endParaRPr lang="en-US" altLang="en-US" b="1" dirty="0">
              <a:solidFill>
                <a:schemeClr val="tx1"/>
              </a:solidFill>
            </a:endParaRPr>
          </a:p>
        </p:txBody>
      </p:sp>
      <p:sp>
        <p:nvSpPr>
          <p:cNvPr id="6" name="Rectangle 5"/>
          <p:cNvSpPr/>
          <p:nvPr/>
        </p:nvSpPr>
        <p:spPr>
          <a:xfrm>
            <a:off x="985345" y="4104290"/>
            <a:ext cx="72390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APA STYLE OF FORMATTING                                                                                      		4</a:t>
            </a:r>
          </a:p>
          <a:p>
            <a:pPr algn="ct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Reference</a:t>
            </a:r>
          </a:p>
          <a:p>
            <a:pPr fontAlgn="auto">
              <a:lnSpc>
                <a:spcPct val="200000"/>
              </a:lnSpc>
              <a:spcBef>
                <a:spcPts val="0"/>
              </a:spcBef>
              <a:spcAft>
                <a:spcPts val="0"/>
              </a:spcAft>
              <a:defRPr/>
            </a:pPr>
            <a:r>
              <a:rPr lang="en-US" sz="1200" dirty="0">
                <a:solidFill>
                  <a:schemeClr val="tx1"/>
                </a:solidFill>
                <a:latin typeface="Times New Roman" pitchFamily="18" charset="0"/>
                <a:cs typeface="Times New Roman" pitchFamily="18" charset="0"/>
              </a:rPr>
              <a:t>Carroll, L. (1917). </a:t>
            </a:r>
            <a:r>
              <a:rPr lang="en-US" sz="1200" i="1" dirty="0">
                <a:solidFill>
                  <a:schemeClr val="tx1"/>
                </a:solidFill>
                <a:latin typeface="Times New Roman" pitchFamily="18" charset="0"/>
                <a:cs typeface="Times New Roman" pitchFamily="18" charset="0"/>
              </a:rPr>
              <a:t>Alice’s adventures in Wonderland.</a:t>
            </a:r>
            <a:r>
              <a:rPr lang="en-US" sz="1200" dirty="0">
                <a:solidFill>
                  <a:schemeClr val="tx1"/>
                </a:solidFill>
                <a:latin typeface="Times New Roman" pitchFamily="18" charset="0"/>
                <a:cs typeface="Times New Roman" pitchFamily="18" charset="0"/>
              </a:rPr>
              <a:t> MacMillan &amp; Co. </a:t>
            </a:r>
            <a:r>
              <a:rPr lang="en-US" sz="1200" i="1" dirty="0">
                <a:solidFill>
                  <a:schemeClr val="tx1"/>
                </a:solidFill>
                <a:latin typeface="Times New Roman" pitchFamily="18" charset="0"/>
                <a:cs typeface="Times New Roman" pitchFamily="18" charset="0"/>
              </a:rPr>
              <a:t>Google Play Books</a:t>
            </a:r>
            <a:r>
              <a:rPr lang="en-US" sz="1200" dirty="0">
                <a:solidFill>
                  <a:schemeClr val="tx1"/>
                </a:solidFill>
                <a:latin typeface="Times New Roman" pitchFamily="18" charset="0"/>
                <a:cs typeface="Times New Roman" pitchFamily="18" charset="0"/>
              </a:rPr>
              <a:t>.	</a:t>
            </a:r>
            <a:r>
              <a:rPr lang="en-US" sz="1200" b="1" dirty="0">
                <a:solidFill>
                  <a:schemeClr val="tx1"/>
                </a:solidFill>
                <a:latin typeface="Times New Roman" pitchFamily="18" charset="0"/>
                <a:cs typeface="Times New Roman" pitchFamily="18" charset="0"/>
              </a:rPr>
              <a:t>https://play.google.com/books/reader?id=Y7sOAAAAIAAJ&amp;pg=GBS.PP11.w.1.0.0.1</a:t>
            </a:r>
          </a:p>
        </p:txBody>
      </p:sp>
      <p:sp>
        <p:nvSpPr>
          <p:cNvPr id="5" name="Rectangle 4"/>
          <p:cNvSpPr/>
          <p:nvPr/>
        </p:nvSpPr>
        <p:spPr>
          <a:xfrm>
            <a:off x="990600" y="2438400"/>
            <a:ext cx="71628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200000"/>
              </a:lnSpc>
              <a:defRPr/>
            </a:pPr>
            <a:r>
              <a:rPr lang="en-US" sz="1600" dirty="0">
                <a:solidFill>
                  <a:schemeClr val="tx1"/>
                </a:solidFill>
                <a:latin typeface="Book Antiqua" pitchFamily="18" charset="0"/>
              </a:rPr>
              <a:t>Author’s last name, first and middle initial. (year). </a:t>
            </a:r>
            <a:r>
              <a:rPr lang="en-US" sz="1600" i="1" dirty="0">
                <a:solidFill>
                  <a:schemeClr val="tx1"/>
                </a:solidFill>
                <a:latin typeface="Book Antiqua" pitchFamily="18" charset="0"/>
              </a:rPr>
              <a:t>Title of book. </a:t>
            </a:r>
            <a:r>
              <a:rPr lang="en-US" sz="1600" dirty="0">
                <a:solidFill>
                  <a:schemeClr val="tx1"/>
                </a:solidFill>
                <a:latin typeface="Book Antiqua" pitchFamily="18" charset="0"/>
              </a:rPr>
              <a:t>Publisher’s name. </a:t>
            </a:r>
            <a:r>
              <a:rPr lang="en-US" sz="1600" i="1" dirty="0">
                <a:solidFill>
                  <a:schemeClr val="tx1"/>
                </a:solidFill>
                <a:latin typeface="Book Antiqua" pitchFamily="18" charset="0"/>
              </a:rPr>
              <a:t>Website name</a:t>
            </a:r>
            <a:r>
              <a:rPr lang="en-US" sz="1600" dirty="0">
                <a:solidFill>
                  <a:schemeClr val="tx1"/>
                </a:solidFill>
                <a:latin typeface="Book Antiqua" pitchFamily="18" charset="0"/>
              </a:rPr>
              <a:t>. </a:t>
            </a:r>
            <a:r>
              <a:rPr lang="en-US" sz="1600" b="1" dirty="0">
                <a:solidFill>
                  <a:schemeClr val="tx1"/>
                </a:solidFill>
                <a:latin typeface="Book Antiqua" pitchFamily="18" charset="0"/>
              </a:rPr>
              <a:t>URL.</a:t>
            </a:r>
          </a:p>
        </p:txBody>
      </p:sp>
    </p:spTree>
    <p:extLst>
      <p:ext uri="{BB962C8B-B14F-4D97-AF65-F5344CB8AC3E}">
        <p14:creationId xmlns:p14="http://schemas.microsoft.com/office/powerpoint/2010/main" val="76664433"/>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533400"/>
            <a:ext cx="5937755" cy="1188720"/>
          </a:xfrm>
          <a:solidFill>
            <a:srgbClr val="3E73A5"/>
          </a:solidFill>
        </p:spPr>
        <p:txBody>
          <a:bodyPr>
            <a:normAutofit/>
          </a:bodyPr>
          <a:lstStyle/>
          <a:p>
            <a:pPr lvl="1" algn="ctr" eaLnBrk="1" fontAlgn="auto" hangingPunct="1">
              <a:spcBef>
                <a:spcPts val="0"/>
              </a:spcBef>
              <a:spcAft>
                <a:spcPts val="0"/>
              </a:spcAft>
              <a:defRPr/>
            </a:pPr>
            <a:r>
              <a:rPr lang="en-US" sz="3200" dirty="0">
                <a:solidFill>
                  <a:schemeClr val="tx1"/>
                </a:solidFill>
                <a:latin typeface="Book Antiqua" pitchFamily="18" charset="0"/>
              </a:rPr>
              <a:t>Student Resources</a:t>
            </a:r>
            <a:endParaRPr lang="en-US" sz="3200" dirty="0">
              <a:solidFill>
                <a:schemeClr val="tx1"/>
              </a:solidFill>
              <a:latin typeface="+mn-lt"/>
            </a:endParaRPr>
          </a:p>
        </p:txBody>
      </p:sp>
      <p:sp>
        <p:nvSpPr>
          <p:cNvPr id="5123" name="Content Placeholder 2"/>
          <p:cNvSpPr>
            <a:spLocks noGrp="1"/>
          </p:cNvSpPr>
          <p:nvPr>
            <p:ph idx="1"/>
          </p:nvPr>
        </p:nvSpPr>
        <p:spPr>
          <a:xfrm>
            <a:off x="914400" y="2057401"/>
            <a:ext cx="7467599" cy="3682628"/>
          </a:xfrm>
        </p:spPr>
        <p:txBody>
          <a:bodyPr>
            <a:normAutofit/>
          </a:bodyPr>
          <a:lstStyle/>
          <a:p>
            <a:pPr>
              <a:buClr>
                <a:schemeClr val="accent3"/>
              </a:buClr>
            </a:pPr>
            <a:r>
              <a:rPr lang="en-US" altLang="en-US" sz="2000" dirty="0">
                <a:latin typeface="Book Antiqua" panose="02040602050305030304" pitchFamily="18" charset="0"/>
              </a:rPr>
              <a:t>For more APA resources, visit the Writing Center’s website:</a:t>
            </a:r>
          </a:p>
          <a:p>
            <a:pPr lvl="1">
              <a:buClr>
                <a:schemeClr val="accent3"/>
              </a:buClr>
            </a:pPr>
            <a:r>
              <a:rPr lang="en-US" altLang="en-US" sz="1800" dirty="0">
                <a:latin typeface="Book Antiqua" panose="02040602050305030304" pitchFamily="18" charset="0"/>
              </a:rPr>
              <a:t>Google “APSU Writing Resources.”</a:t>
            </a:r>
          </a:p>
          <a:p>
            <a:pPr>
              <a:buClr>
                <a:schemeClr val="accent3"/>
              </a:buClr>
            </a:pPr>
            <a:r>
              <a:rPr lang="en-US" altLang="en-US" sz="2000" dirty="0">
                <a:latin typeface="Book Antiqua" panose="02040602050305030304" pitchFamily="18" charset="0"/>
              </a:rPr>
              <a:t>Check out the many resources available to you online!</a:t>
            </a:r>
          </a:p>
          <a:p>
            <a:pPr lvl="1">
              <a:buClr>
                <a:schemeClr val="accent3"/>
              </a:buClr>
            </a:pPr>
            <a:r>
              <a:rPr lang="en-US" altLang="en-US" sz="1800">
                <a:latin typeface="Book Antiqua" panose="02040602050305030304" pitchFamily="18" charset="0"/>
              </a:rPr>
              <a:t>APA Blog</a:t>
            </a:r>
          </a:p>
        </p:txBody>
      </p:sp>
    </p:spTree>
    <p:extLst>
      <p:ext uri="{BB962C8B-B14F-4D97-AF65-F5344CB8AC3E}">
        <p14:creationId xmlns:p14="http://schemas.microsoft.com/office/powerpoint/2010/main" val="653145544"/>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Book Antiqua" panose="02040602050305030304" pitchFamily="18" charset="0"/>
              </a:rPr>
              <a:t>Any questions?</a:t>
            </a:r>
          </a:p>
        </p:txBody>
      </p:sp>
    </p:spTree>
    <p:extLst>
      <p:ext uri="{BB962C8B-B14F-4D97-AF65-F5344CB8AC3E}">
        <p14:creationId xmlns:p14="http://schemas.microsoft.com/office/powerpoint/2010/main" val="356492272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533400"/>
            <a:ext cx="5937755" cy="1188720"/>
          </a:xfrm>
          <a:solidFill>
            <a:srgbClr val="DE771B"/>
          </a:solidFill>
        </p:spPr>
        <p:txBody>
          <a:bodyPr>
            <a:noAutofit/>
          </a:bodyPr>
          <a:lstStyle/>
          <a:p>
            <a:pPr algn="ctr" eaLnBrk="1" fontAlgn="auto" hangingPunct="1">
              <a:spcAft>
                <a:spcPts val="0"/>
              </a:spcAft>
              <a:defRPr/>
            </a:pPr>
            <a:r>
              <a:rPr lang="en-US" sz="3200" cap="none" dirty="0">
                <a:solidFill>
                  <a:schemeClr val="tx1"/>
                </a:solidFill>
                <a:latin typeface="Book Antiqua" pitchFamily="18" charset="0"/>
              </a:rPr>
              <a:t>Header</a:t>
            </a:r>
          </a:p>
        </p:txBody>
      </p:sp>
      <p:sp>
        <p:nvSpPr>
          <p:cNvPr id="18435" name="Content Placeholder 2"/>
          <p:cNvSpPr>
            <a:spLocks noGrp="1"/>
          </p:cNvSpPr>
          <p:nvPr>
            <p:ph idx="1"/>
          </p:nvPr>
        </p:nvSpPr>
        <p:spPr>
          <a:xfrm>
            <a:off x="838200" y="1981201"/>
            <a:ext cx="7467599" cy="3758828"/>
          </a:xfrm>
        </p:spPr>
        <p:txBody>
          <a:bodyPr>
            <a:normAutofit/>
          </a:bodyPr>
          <a:lstStyle/>
          <a:p>
            <a:pPr eaLnBrk="1" fontAlgn="auto" hangingPunct="1">
              <a:spcAft>
                <a:spcPts val="0"/>
              </a:spcAft>
              <a:buClr>
                <a:schemeClr val="accent3"/>
              </a:buClr>
              <a:defRPr/>
            </a:pPr>
            <a:r>
              <a:rPr lang="en-US" sz="2000" dirty="0">
                <a:latin typeface="Book Antiqua" panose="02040602050305030304" pitchFamily="18" charset="0"/>
              </a:rPr>
              <a:t>The header of every page.</a:t>
            </a:r>
          </a:p>
          <a:p>
            <a:pPr eaLnBrk="1" fontAlgn="auto" hangingPunct="1">
              <a:spcAft>
                <a:spcPts val="0"/>
              </a:spcAft>
              <a:buClr>
                <a:schemeClr val="accent3"/>
              </a:buClr>
              <a:defRPr/>
            </a:pPr>
            <a:r>
              <a:rPr lang="en-US" sz="2000" dirty="0">
                <a:latin typeface="Book Antiqua" panose="02040602050305030304" pitchFamily="18" charset="0"/>
              </a:rPr>
              <a:t>Formatting:</a:t>
            </a:r>
          </a:p>
          <a:p>
            <a:pPr lvl="1">
              <a:buClr>
                <a:schemeClr val="accent3"/>
              </a:buClr>
              <a:defRPr/>
            </a:pPr>
            <a:r>
              <a:rPr lang="en-US" sz="1800" dirty="0">
                <a:latin typeface="Book Antiqua" panose="02040602050305030304" pitchFamily="18" charset="0"/>
              </a:rPr>
              <a:t>Cannot exceed </a:t>
            </a:r>
            <a:r>
              <a:rPr lang="en-US" sz="1800" b="1" dirty="0">
                <a:latin typeface="Book Antiqua" panose="02040602050305030304" pitchFamily="18" charset="0"/>
              </a:rPr>
              <a:t>50 characters</a:t>
            </a:r>
            <a:r>
              <a:rPr lang="en-US" sz="1800" dirty="0">
                <a:latin typeface="Book Antiqua" panose="02040602050305030304" pitchFamily="18" charset="0"/>
              </a:rPr>
              <a:t>, including spaces and punctuation. If the title is long, use a shortened title.</a:t>
            </a:r>
          </a:p>
          <a:p>
            <a:pPr lvl="1">
              <a:buClr>
                <a:schemeClr val="accent3"/>
              </a:buClr>
              <a:defRPr/>
            </a:pPr>
            <a:r>
              <a:rPr lang="en-US" sz="1800" dirty="0">
                <a:latin typeface="Book Antiqua" panose="02040602050305030304" pitchFamily="18" charset="0"/>
              </a:rPr>
              <a:t>Type the title in all capital letters after typing “Running head” in lowercase letters.</a:t>
            </a:r>
          </a:p>
          <a:p>
            <a:pPr lvl="2">
              <a:buClr>
                <a:schemeClr val="accent3"/>
              </a:buClr>
              <a:defRPr/>
            </a:pPr>
            <a:r>
              <a:rPr lang="en-US" sz="1800" dirty="0">
                <a:latin typeface="Book Antiqua" panose="02040602050305030304" pitchFamily="18" charset="0"/>
              </a:rPr>
              <a:t>Word “head” is </a:t>
            </a:r>
            <a:r>
              <a:rPr lang="en-US" sz="1800" b="1" dirty="0">
                <a:latin typeface="Book Antiqua" panose="02040602050305030304" pitchFamily="18" charset="0"/>
              </a:rPr>
              <a:t>not</a:t>
            </a:r>
            <a:r>
              <a:rPr lang="en-US" sz="1800" dirty="0">
                <a:latin typeface="Book Antiqua" panose="02040602050305030304" pitchFamily="18" charset="0"/>
              </a:rPr>
              <a:t> capitalized.</a:t>
            </a:r>
          </a:p>
          <a:p>
            <a:pPr lvl="2">
              <a:buClr>
                <a:schemeClr val="accent3"/>
              </a:buClr>
              <a:defRPr/>
            </a:pPr>
            <a:r>
              <a:rPr lang="en-US" sz="1800" dirty="0">
                <a:latin typeface="Book Antiqua" panose="02040602050305030304" pitchFamily="18" charset="0"/>
              </a:rPr>
              <a:t>“Running head:” is not required for </a:t>
            </a:r>
            <a:r>
              <a:rPr lang="en-US" sz="1800" dirty="0">
                <a:solidFill>
                  <a:srgbClr val="C00000"/>
                </a:solidFill>
                <a:latin typeface="Book Antiqua" panose="02040602050305030304" pitchFamily="18" charset="0"/>
              </a:rPr>
              <a:t>student papers</a:t>
            </a:r>
            <a:r>
              <a:rPr lang="en-US" sz="1800" dirty="0">
                <a:latin typeface="Book Antiqua" panose="02040602050305030304" pitchFamily="18" charset="0"/>
              </a:rPr>
              <a:t>.</a:t>
            </a:r>
          </a:p>
        </p:txBody>
      </p:sp>
    </p:spTree>
    <p:extLst>
      <p:ext uri="{BB962C8B-B14F-4D97-AF65-F5344CB8AC3E}">
        <p14:creationId xmlns:p14="http://schemas.microsoft.com/office/powerpoint/2010/main" val="14103709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304800"/>
            <a:ext cx="5937755" cy="1341120"/>
          </a:xfrm>
          <a:solidFill>
            <a:srgbClr val="C6432F"/>
          </a:solidFill>
        </p:spPr>
        <p:txBody>
          <a:bodyPr>
            <a:noAutofit/>
          </a:bodyPr>
          <a:lstStyle/>
          <a:p>
            <a:pPr algn="ctr" eaLnBrk="1" fontAlgn="auto" hangingPunct="1">
              <a:spcAft>
                <a:spcPts val="0"/>
              </a:spcAft>
              <a:defRPr/>
            </a:pPr>
            <a:r>
              <a:rPr lang="en-US" sz="3200" cap="none" dirty="0">
                <a:solidFill>
                  <a:schemeClr val="tx1"/>
                </a:solidFill>
                <a:latin typeface="Book Antiqua" pitchFamily="18" charset="0"/>
              </a:rPr>
              <a:t>Running Head and Page Numbers</a:t>
            </a:r>
          </a:p>
        </p:txBody>
      </p:sp>
      <p:sp>
        <p:nvSpPr>
          <p:cNvPr id="19459" name="Content Placeholder 2"/>
          <p:cNvSpPr>
            <a:spLocks noGrp="1"/>
          </p:cNvSpPr>
          <p:nvPr>
            <p:ph idx="1"/>
          </p:nvPr>
        </p:nvSpPr>
        <p:spPr>
          <a:xfrm>
            <a:off x="457200" y="1981200"/>
            <a:ext cx="8229600" cy="4343400"/>
          </a:xfrm>
        </p:spPr>
        <p:txBody>
          <a:bodyPr>
            <a:normAutofit/>
          </a:bodyPr>
          <a:lstStyle/>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Header title: flush against the upper-left margin.</a:t>
            </a:r>
          </a:p>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Page numbers: flush against the upper-right margin.</a:t>
            </a:r>
          </a:p>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Both should appear on every page of the document beginning with title page.</a:t>
            </a:r>
          </a:p>
          <a:p>
            <a:pPr marL="274320" indent="-274320" eaLnBrk="1" fontAlgn="auto" hangingPunct="1">
              <a:spcAft>
                <a:spcPts val="0"/>
              </a:spcAft>
              <a:buClr>
                <a:schemeClr val="accent3"/>
              </a:buClr>
              <a:buFont typeface="Wingdings 2" panose="05020102010507070707" pitchFamily="18" charset="2"/>
              <a:buNone/>
              <a:defRPr/>
            </a:pPr>
            <a:endParaRPr lang="en-US" sz="2400" dirty="0"/>
          </a:p>
          <a:p>
            <a:pPr marL="274320" indent="-274320" eaLnBrk="1" fontAlgn="auto" hangingPunct="1">
              <a:spcAft>
                <a:spcPts val="0"/>
              </a:spcAft>
              <a:buClr>
                <a:schemeClr val="accent3"/>
              </a:buClr>
              <a:buFont typeface="Wingdings 2"/>
              <a:buChar char=""/>
              <a:defRPr/>
            </a:pPr>
            <a:endParaRPr lang="en-US" dirty="0"/>
          </a:p>
        </p:txBody>
      </p:sp>
    </p:spTree>
    <p:extLst>
      <p:ext uri="{BB962C8B-B14F-4D97-AF65-F5344CB8AC3E}">
        <p14:creationId xmlns:p14="http://schemas.microsoft.com/office/powerpoint/2010/main" val="417999645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1222" y="457200"/>
            <a:ext cx="5937755" cy="1417320"/>
          </a:xfrm>
          <a:solidFill>
            <a:srgbClr val="F1A019"/>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Example of Running Head</a:t>
            </a:r>
          </a:p>
        </p:txBody>
      </p:sp>
      <p:sp>
        <p:nvSpPr>
          <p:cNvPr id="13315" name="Content Placeholder 2"/>
          <p:cNvSpPr>
            <a:spLocks noGrp="1"/>
          </p:cNvSpPr>
          <p:nvPr>
            <p:ph idx="1"/>
          </p:nvPr>
        </p:nvSpPr>
        <p:spPr>
          <a:xfrm>
            <a:off x="914400" y="2438400"/>
            <a:ext cx="7391400" cy="3124200"/>
          </a:xfrm>
        </p:spPr>
        <p:style>
          <a:lnRef idx="2">
            <a:schemeClr val="dk1"/>
          </a:lnRef>
          <a:fillRef idx="1">
            <a:schemeClr val="lt1"/>
          </a:fillRef>
          <a:effectRef idx="0">
            <a:schemeClr val="dk1"/>
          </a:effectRef>
          <a:fontRef idx="minor">
            <a:schemeClr val="dk1"/>
          </a:fontRef>
        </p:style>
        <p:txBody>
          <a:bodyPr/>
          <a:lstStyle/>
          <a:p>
            <a:pPr eaLnBrk="1" hangingPunct="1"/>
            <a:endParaRPr lang="en-US" altLang="en-US" sz="1200" dirty="0">
              <a:solidFill>
                <a:schemeClr val="bg1"/>
              </a:solidFill>
              <a:latin typeface="Times New Roman" panose="02020603050405020304" pitchFamily="18" charset="0"/>
              <a:cs typeface="Times New Roman" panose="02020603050405020304" pitchFamily="18" charset="0"/>
            </a:endParaRPr>
          </a:p>
          <a:p>
            <a:pPr eaLnBrk="1" hangingPunct="1"/>
            <a:endParaRPr lang="en-US" altLang="en-US" sz="1200" dirty="0">
              <a:solidFill>
                <a:schemeClr val="bg1"/>
              </a:solidFill>
              <a:latin typeface="Times New Roman" panose="02020603050405020304" pitchFamily="18" charset="0"/>
              <a:cs typeface="Times New Roman" panose="02020603050405020304" pitchFamily="18" charset="0"/>
            </a:endParaRPr>
          </a:p>
          <a:p>
            <a:pPr eaLnBrk="1" hangingPunct="1">
              <a:buFont typeface="Wingdings 2" panose="05020102010507070707" pitchFamily="18" charset="2"/>
              <a:buNone/>
            </a:pPr>
            <a:r>
              <a:rPr lang="en-US" altLang="en-US" sz="1200" b="1" dirty="0">
                <a:latin typeface="Times New Roman" panose="02020603050405020304" pitchFamily="18" charset="0"/>
                <a:cs typeface="Times New Roman" panose="02020603050405020304" pitchFamily="18" charset="0"/>
              </a:rPr>
              <a:t>                 </a:t>
            </a:r>
            <a:r>
              <a:rPr lang="en-US" altLang="en-US" sz="1200" dirty="0">
                <a:latin typeface="Times New Roman" panose="02020603050405020304" pitchFamily="18" charset="0"/>
                <a:cs typeface="Times New Roman" panose="02020603050405020304" pitchFamily="18" charset="0"/>
              </a:rPr>
              <a:t>Running head:  APA STYLE OF FORMATTING PAPERS                                                         1</a:t>
            </a:r>
          </a:p>
          <a:p>
            <a:pPr eaLnBrk="1" hangingPunct="1">
              <a:buFont typeface="Wingdings 2" panose="05020102010507070707" pitchFamily="18" charset="2"/>
              <a:buNone/>
            </a:pPr>
            <a:endParaRPr lang="en-US" altLang="en-US" dirty="0"/>
          </a:p>
        </p:txBody>
      </p:sp>
    </p:spTree>
    <p:extLst>
      <p:ext uri="{BB962C8B-B14F-4D97-AF65-F5344CB8AC3E}">
        <p14:creationId xmlns:p14="http://schemas.microsoft.com/office/powerpoint/2010/main" val="192537138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4" y="609600"/>
            <a:ext cx="5937755" cy="1188720"/>
          </a:xfrm>
          <a:solidFill>
            <a:srgbClr val="339DB3"/>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Title Page</a:t>
            </a:r>
          </a:p>
        </p:txBody>
      </p:sp>
      <p:sp>
        <p:nvSpPr>
          <p:cNvPr id="16387" name="Content Placeholder 2"/>
          <p:cNvSpPr>
            <a:spLocks noGrp="1"/>
          </p:cNvSpPr>
          <p:nvPr>
            <p:ph idx="1"/>
          </p:nvPr>
        </p:nvSpPr>
        <p:spPr>
          <a:xfrm>
            <a:off x="762000" y="2133600"/>
            <a:ext cx="7619999" cy="4343399"/>
          </a:xfrm>
        </p:spPr>
        <p:txBody>
          <a:bodyPr>
            <a:noAutofit/>
          </a:bodyPr>
          <a:lstStyle/>
          <a:p>
            <a:pPr>
              <a:lnSpc>
                <a:spcPct val="120000"/>
              </a:lnSpc>
              <a:buClr>
                <a:schemeClr val="accent3"/>
              </a:buClr>
              <a:defRPr/>
            </a:pPr>
            <a:r>
              <a:rPr lang="en-US" sz="2000" dirty="0">
                <a:latin typeface="Book Antiqua" panose="02040602050305030304" pitchFamily="18" charset="0"/>
              </a:rPr>
              <a:t>Title page includes five elements:</a:t>
            </a:r>
          </a:p>
          <a:p>
            <a:pPr lvl="1">
              <a:lnSpc>
                <a:spcPct val="120000"/>
              </a:lnSpc>
              <a:spcBef>
                <a:spcPts val="0"/>
              </a:spcBef>
              <a:buClr>
                <a:schemeClr val="accent3"/>
              </a:buClr>
              <a:defRPr/>
            </a:pPr>
            <a:r>
              <a:rPr lang="en-US" sz="1800" dirty="0">
                <a:latin typeface="Book Antiqua" panose="02040602050305030304" pitchFamily="18" charset="0"/>
              </a:rPr>
              <a:t>Running head</a:t>
            </a:r>
          </a:p>
          <a:p>
            <a:pPr lvl="1">
              <a:lnSpc>
                <a:spcPct val="120000"/>
              </a:lnSpc>
              <a:spcBef>
                <a:spcPts val="0"/>
              </a:spcBef>
              <a:buClr>
                <a:schemeClr val="accent3"/>
              </a:buClr>
              <a:defRPr/>
            </a:pPr>
            <a:r>
              <a:rPr lang="en-US" sz="1800" dirty="0">
                <a:latin typeface="Book Antiqua" panose="02040602050305030304" pitchFamily="18" charset="0"/>
              </a:rPr>
              <a:t>Page number</a:t>
            </a:r>
          </a:p>
          <a:p>
            <a:pPr lvl="1">
              <a:lnSpc>
                <a:spcPct val="120000"/>
              </a:lnSpc>
              <a:spcBef>
                <a:spcPts val="0"/>
              </a:spcBef>
              <a:buClr>
                <a:schemeClr val="accent3"/>
              </a:buClr>
              <a:defRPr/>
            </a:pPr>
            <a:r>
              <a:rPr lang="en-US" sz="1800" dirty="0">
                <a:latin typeface="Book Antiqua" panose="02040602050305030304" pitchFamily="18" charset="0"/>
              </a:rPr>
              <a:t>Title (12 words or less)</a:t>
            </a:r>
          </a:p>
          <a:p>
            <a:pPr lvl="1">
              <a:lnSpc>
                <a:spcPct val="120000"/>
              </a:lnSpc>
              <a:spcBef>
                <a:spcPts val="0"/>
              </a:spcBef>
              <a:buClr>
                <a:schemeClr val="accent3"/>
              </a:buClr>
              <a:defRPr/>
            </a:pPr>
            <a:r>
              <a:rPr lang="en-US" sz="1800" dirty="0">
                <a:latin typeface="Book Antiqua" panose="02040602050305030304" pitchFamily="18" charset="0"/>
              </a:rPr>
              <a:t>Author’s name</a:t>
            </a:r>
          </a:p>
          <a:p>
            <a:pPr lvl="1">
              <a:lnSpc>
                <a:spcPct val="120000"/>
              </a:lnSpc>
              <a:spcBef>
                <a:spcPts val="0"/>
              </a:spcBef>
              <a:buClr>
                <a:schemeClr val="accent3"/>
              </a:buClr>
              <a:defRPr/>
            </a:pPr>
            <a:r>
              <a:rPr lang="en-US" sz="1800" dirty="0">
                <a:latin typeface="Book Antiqua" panose="02040602050305030304" pitchFamily="18" charset="0"/>
              </a:rPr>
              <a:t>University affiliation</a:t>
            </a:r>
          </a:p>
          <a:p>
            <a:pPr marL="228600" lvl="1" indent="0">
              <a:lnSpc>
                <a:spcPct val="120000"/>
              </a:lnSpc>
              <a:spcBef>
                <a:spcPts val="0"/>
              </a:spcBef>
              <a:buClr>
                <a:schemeClr val="accent3"/>
              </a:buClr>
              <a:buNone/>
              <a:defRPr/>
            </a:pPr>
            <a:endParaRPr lang="en-US" sz="1050" dirty="0">
              <a:latin typeface="Book Antiqua" panose="02040602050305030304" pitchFamily="18" charset="0"/>
            </a:endParaRPr>
          </a:p>
          <a:p>
            <a:pPr>
              <a:spcBef>
                <a:spcPct val="0"/>
              </a:spcBef>
              <a:buClr>
                <a:schemeClr val="accent3"/>
              </a:buClr>
              <a:defRPr/>
            </a:pPr>
            <a:r>
              <a:rPr lang="en-US" sz="2000" dirty="0">
                <a:latin typeface="Book Antiqua" panose="02040602050305030304" pitchFamily="18" charset="0"/>
              </a:rPr>
              <a:t>If required by the professor, the affiliation can be replaced with the course name and number.</a:t>
            </a:r>
          </a:p>
          <a:p>
            <a:pPr>
              <a:buClr>
                <a:schemeClr val="accent3"/>
              </a:buClr>
              <a:defRPr/>
            </a:pPr>
            <a:r>
              <a:rPr lang="en-US" sz="2000" dirty="0">
                <a:latin typeface="Book Antiqua" panose="02040602050305030304" pitchFamily="18" charset="0"/>
              </a:rPr>
              <a:t>An author’s note may also be included, but only if the professor requests it.</a:t>
            </a:r>
          </a:p>
        </p:txBody>
      </p:sp>
    </p:spTree>
    <p:extLst>
      <p:ext uri="{BB962C8B-B14F-4D97-AF65-F5344CB8AC3E}">
        <p14:creationId xmlns:p14="http://schemas.microsoft.com/office/powerpoint/2010/main" val="102648978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609600"/>
            <a:ext cx="5937755" cy="1295400"/>
          </a:xfrm>
          <a:solidFill>
            <a:srgbClr val="6BAF86"/>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Heading</a:t>
            </a:r>
          </a:p>
        </p:txBody>
      </p:sp>
      <p:sp>
        <p:nvSpPr>
          <p:cNvPr id="23555" name="Content Placeholder 2"/>
          <p:cNvSpPr>
            <a:spLocks noGrp="1"/>
          </p:cNvSpPr>
          <p:nvPr>
            <p:ph idx="1"/>
          </p:nvPr>
        </p:nvSpPr>
        <p:spPr>
          <a:xfrm>
            <a:off x="457200" y="2209800"/>
            <a:ext cx="8229600" cy="4114800"/>
          </a:xfrm>
        </p:spPr>
        <p:txBody>
          <a:bodyPr>
            <a:normAutofit/>
          </a:bodyPr>
          <a:lstStyle/>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Horizontally center the title between the left and right margins.</a:t>
            </a:r>
          </a:p>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Position it vertically in top third of the page.</a:t>
            </a:r>
          </a:p>
          <a:p>
            <a:pPr marL="274320" indent="-274320" eaLnBrk="1" fontAlgn="auto" hangingPunct="1">
              <a:spcAft>
                <a:spcPts val="0"/>
              </a:spcAft>
              <a:buClr>
                <a:schemeClr val="accent3"/>
              </a:buClr>
              <a:buFont typeface="Wingdings 2"/>
              <a:buChar char=""/>
              <a:defRPr/>
            </a:pPr>
            <a:r>
              <a:rPr lang="en-US" sz="2000" dirty="0">
                <a:latin typeface="Book Antiqua" panose="02040602050305030304" pitchFamily="18" charset="0"/>
              </a:rPr>
              <a:t>Follow with your name and university affiliation.</a:t>
            </a:r>
          </a:p>
          <a:p>
            <a:pPr marL="274320" indent="-274320">
              <a:buClr>
                <a:schemeClr val="accent3"/>
              </a:buClr>
              <a:buFont typeface="Wingdings 2"/>
              <a:buChar char=""/>
              <a:defRPr/>
            </a:pPr>
            <a:r>
              <a:rPr lang="en-US" sz="2000" dirty="0">
                <a:latin typeface="Book Antiqua" panose="02040602050305030304" pitchFamily="18" charset="0"/>
              </a:rPr>
              <a:t>Double-space these three lines.</a:t>
            </a:r>
            <a:endParaRPr lang="en-US" sz="2000" b="1" dirty="0">
              <a:solidFill>
                <a:schemeClr val="bg2">
                  <a:lumMod val="50000"/>
                </a:schemeClr>
              </a:solidFill>
              <a:latin typeface="Book Antiqua" panose="02040602050305030304" pitchFamily="18" charset="0"/>
            </a:endParaRPr>
          </a:p>
          <a:p>
            <a:pPr marL="274320" indent="-274320" eaLnBrk="1" fontAlgn="auto" hangingPunct="1">
              <a:spcAft>
                <a:spcPts val="0"/>
              </a:spcAft>
              <a:buClr>
                <a:schemeClr val="accent3"/>
              </a:buClr>
              <a:buFont typeface="Wingdings 2"/>
              <a:buChar char=""/>
              <a:defRPr/>
            </a:pPr>
            <a:endParaRPr lang="en-US" dirty="0"/>
          </a:p>
        </p:txBody>
      </p:sp>
    </p:spTree>
    <p:extLst>
      <p:ext uri="{BB962C8B-B14F-4D97-AF65-F5344CB8AC3E}">
        <p14:creationId xmlns:p14="http://schemas.microsoft.com/office/powerpoint/2010/main" val="177501025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122" y="685800"/>
            <a:ext cx="5937755" cy="1188720"/>
          </a:xfrm>
          <a:solidFill>
            <a:srgbClr val="3E73A5"/>
          </a:solidFill>
        </p:spPr>
        <p:txBody>
          <a:bodyPr>
            <a:normAutofit/>
          </a:bodyPr>
          <a:lstStyle/>
          <a:p>
            <a:pPr algn="ctr" eaLnBrk="1" fontAlgn="auto" hangingPunct="1">
              <a:spcAft>
                <a:spcPts val="0"/>
              </a:spcAft>
              <a:defRPr/>
            </a:pPr>
            <a:r>
              <a:rPr lang="en-US" sz="3200" cap="none" dirty="0">
                <a:solidFill>
                  <a:schemeClr val="tx1"/>
                </a:solidFill>
                <a:latin typeface="Book Antiqua" pitchFamily="18" charset="0"/>
              </a:rPr>
              <a:t>The Title</a:t>
            </a:r>
          </a:p>
        </p:txBody>
      </p:sp>
      <p:sp>
        <p:nvSpPr>
          <p:cNvPr id="22531" name="Content Placeholder 2"/>
          <p:cNvSpPr>
            <a:spLocks noGrp="1"/>
          </p:cNvSpPr>
          <p:nvPr>
            <p:ph idx="1"/>
          </p:nvPr>
        </p:nvSpPr>
        <p:spPr>
          <a:xfrm>
            <a:off x="838200" y="2133600"/>
            <a:ext cx="7543800" cy="4267200"/>
          </a:xfrm>
        </p:spPr>
        <p:txBody>
          <a:bodyPr>
            <a:normAutofit/>
          </a:bodyPr>
          <a:lstStyle/>
          <a:p>
            <a:pPr eaLnBrk="1" fontAlgn="auto" hangingPunct="1">
              <a:spcAft>
                <a:spcPts val="0"/>
              </a:spcAft>
              <a:buClr>
                <a:schemeClr val="accent3"/>
              </a:buClr>
              <a:defRPr/>
            </a:pPr>
            <a:r>
              <a:rPr lang="en-US" sz="2000" dirty="0">
                <a:latin typeface="Book Antiqua" panose="02040602050305030304" pitchFamily="18" charset="0"/>
              </a:rPr>
              <a:t>Concisely state main idea of the paper.</a:t>
            </a:r>
          </a:p>
          <a:p>
            <a:pPr eaLnBrk="1" fontAlgn="auto" hangingPunct="1">
              <a:spcAft>
                <a:spcPts val="0"/>
              </a:spcAft>
              <a:buClr>
                <a:schemeClr val="accent3"/>
              </a:buClr>
              <a:defRPr/>
            </a:pPr>
            <a:r>
              <a:rPr lang="en-US" sz="2000" dirty="0">
                <a:latin typeface="Book Antiqua" panose="02040602050305030304" pitchFamily="18" charset="0"/>
              </a:rPr>
              <a:t>Use no more than 12 words. </a:t>
            </a:r>
          </a:p>
          <a:p>
            <a:pPr eaLnBrk="1" fontAlgn="auto" hangingPunct="1">
              <a:spcAft>
                <a:spcPts val="0"/>
              </a:spcAft>
              <a:buClr>
                <a:schemeClr val="accent3"/>
              </a:buClr>
              <a:defRPr/>
            </a:pPr>
            <a:r>
              <a:rPr lang="en-US" sz="2000" dirty="0">
                <a:latin typeface="Book Antiqua" panose="02040602050305030304" pitchFamily="18" charset="0"/>
              </a:rPr>
              <a:t>It may be written on two lines if title too long.</a:t>
            </a:r>
          </a:p>
          <a:p>
            <a:pPr eaLnBrk="1" fontAlgn="auto" hangingPunct="1">
              <a:spcAft>
                <a:spcPts val="0"/>
              </a:spcAft>
              <a:buClr>
                <a:schemeClr val="accent3"/>
              </a:buClr>
              <a:defRPr/>
            </a:pPr>
            <a:r>
              <a:rPr lang="en-US" sz="2000" dirty="0">
                <a:latin typeface="Book Antiqua" panose="02040602050305030304" pitchFamily="18" charset="0"/>
              </a:rPr>
              <a:t>If your title is too long, shorten it.</a:t>
            </a:r>
          </a:p>
          <a:p>
            <a:pPr lvl="1">
              <a:buClr>
                <a:schemeClr val="accent3"/>
              </a:buClr>
              <a:defRPr/>
            </a:pPr>
            <a:r>
              <a:rPr lang="en-US" sz="1800" b="1" dirty="0">
                <a:latin typeface="Book Antiqua" panose="02040602050305030304" pitchFamily="18" charset="0"/>
              </a:rPr>
              <a:t>Title Page Title: </a:t>
            </a:r>
            <a:br>
              <a:rPr lang="en-US" sz="1800" dirty="0">
                <a:latin typeface="Book Antiqua" panose="02040602050305030304" pitchFamily="18" charset="0"/>
              </a:rPr>
            </a:br>
            <a:r>
              <a:rPr lang="en-US" sz="1800" dirty="0">
                <a:latin typeface="Book Antiqua" panose="02040602050305030304" pitchFamily="18" charset="0"/>
              </a:rPr>
              <a:t>Specific Classroom Techniques for Left-handed Students in a High School Art Course</a:t>
            </a:r>
          </a:p>
          <a:p>
            <a:pPr lvl="1">
              <a:buClr>
                <a:schemeClr val="accent3"/>
              </a:buClr>
              <a:defRPr/>
            </a:pPr>
            <a:r>
              <a:rPr lang="en-US" sz="1800" b="1" dirty="0">
                <a:latin typeface="Book Antiqua" panose="02040602050305030304" pitchFamily="18" charset="0"/>
              </a:rPr>
              <a:t>Header Title: </a:t>
            </a:r>
            <a:br>
              <a:rPr lang="en-US" sz="1800" dirty="0">
                <a:latin typeface="Book Antiqua" panose="02040602050305030304" pitchFamily="18" charset="0"/>
              </a:rPr>
            </a:br>
            <a:r>
              <a:rPr lang="en-US" sz="1800" dirty="0">
                <a:latin typeface="Book Antiqua" panose="02040602050305030304" pitchFamily="18" charset="0"/>
              </a:rPr>
              <a:t>CLASSROOM TECHNIQUES FOR LEFT-HANDED STUDENTS </a:t>
            </a:r>
          </a:p>
          <a:p>
            <a:pPr eaLnBrk="1" fontAlgn="auto" hangingPunct="1">
              <a:spcAft>
                <a:spcPts val="0"/>
              </a:spcAft>
              <a:buClr>
                <a:schemeClr val="accent3"/>
              </a:buClr>
              <a:defRPr/>
            </a:pPr>
            <a:endParaRPr lang="en-US" dirty="0"/>
          </a:p>
        </p:txBody>
      </p:sp>
    </p:spTree>
    <p:extLst>
      <p:ext uri="{BB962C8B-B14F-4D97-AF65-F5344CB8AC3E}">
        <p14:creationId xmlns:p14="http://schemas.microsoft.com/office/powerpoint/2010/main" val="2179672415"/>
      </p:ext>
    </p:extLst>
  </p:cSld>
  <p:clrMapOvr>
    <a:masterClrMapping/>
  </p:clrMapOvr>
  <p:transition>
    <p:fade/>
  </p:transition>
</p:sld>
</file>

<file path=ppt/theme/theme1.xml><?xml version="1.0" encoding="utf-8"?>
<a:theme xmlns:a="http://schemas.openxmlformats.org/drawingml/2006/main" name="Light Background Segoe 4-3 template-template_April-17-2007">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7E35BF7-BA12-4FCD-B665-9595BABCDE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(Soft blue texture design)</Template>
  <TotalTime>1170</TotalTime>
  <Words>1939</Words>
  <Application>Microsoft Macintosh PowerPoint</Application>
  <PresentationFormat>On-screen Show (4:3)</PresentationFormat>
  <Paragraphs>268</Paragraphs>
  <Slides>36</Slides>
  <Notes>18</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36</vt:i4>
      </vt:variant>
    </vt:vector>
  </HeadingPairs>
  <TitlesOfParts>
    <vt:vector size="47" baseType="lpstr">
      <vt:lpstr>Arial</vt:lpstr>
      <vt:lpstr>Book Antiqua</vt:lpstr>
      <vt:lpstr>Calibri</vt:lpstr>
      <vt:lpstr>Courier New</vt:lpstr>
      <vt:lpstr>Gill Sans MT</vt:lpstr>
      <vt:lpstr>Times New Roman</vt:lpstr>
      <vt:lpstr>Wingdings</vt:lpstr>
      <vt:lpstr>Wingdings 2</vt:lpstr>
      <vt:lpstr>Light Background Segoe 4-3 template-template_April-17-2007</vt:lpstr>
      <vt:lpstr>White with Courier font for code slides</vt:lpstr>
      <vt:lpstr>Parcel</vt:lpstr>
      <vt:lpstr>APA 7th Edition</vt:lpstr>
      <vt:lpstr>American Psychological Association (APA)</vt:lpstr>
      <vt:lpstr>General Formatting Guidelines</vt:lpstr>
      <vt:lpstr>Header</vt:lpstr>
      <vt:lpstr>Running Head and Page Numbers</vt:lpstr>
      <vt:lpstr>Example of Running Head</vt:lpstr>
      <vt:lpstr>Title Page</vt:lpstr>
      <vt:lpstr>Heading</vt:lpstr>
      <vt:lpstr>The Title</vt:lpstr>
      <vt:lpstr>Title Page Example</vt:lpstr>
      <vt:lpstr>The Body Of The Paper</vt:lpstr>
      <vt:lpstr>Example Header For Page 2  and Forward</vt:lpstr>
      <vt:lpstr>The Body</vt:lpstr>
      <vt:lpstr>The Abstract</vt:lpstr>
      <vt:lpstr>Abstract Format</vt:lpstr>
      <vt:lpstr>Abstract Example</vt:lpstr>
      <vt:lpstr>Example of an APA Style Paper</vt:lpstr>
      <vt:lpstr>Documenting Sources</vt:lpstr>
      <vt:lpstr>Parenthetical (In-text) Citations </vt:lpstr>
      <vt:lpstr>Parenthetical Citations</vt:lpstr>
      <vt:lpstr>Parenthetical Citations</vt:lpstr>
      <vt:lpstr>Parenthetical Citations</vt:lpstr>
      <vt:lpstr>Parenthetical Citations</vt:lpstr>
      <vt:lpstr>Headings</vt:lpstr>
      <vt:lpstr>Headings Examples</vt:lpstr>
      <vt:lpstr>References Page</vt:lpstr>
      <vt:lpstr>Formatting the References Page</vt:lpstr>
      <vt:lpstr>Formatting the References Page</vt:lpstr>
      <vt:lpstr>References Page</vt:lpstr>
      <vt:lpstr>Basic Structure For Referencing Sources</vt:lpstr>
      <vt:lpstr>Citing: Book</vt:lpstr>
      <vt:lpstr>Citing: Website</vt:lpstr>
      <vt:lpstr>Citing: Journal Article Accessed Online</vt:lpstr>
      <vt:lpstr>Citing: eBook</vt:lpstr>
      <vt:lpstr>Student Resources</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ShawnLTP</dc:creator>
  <cp:keywords/>
  <cp:lastModifiedBy>Sargeant, Tarrah L.</cp:lastModifiedBy>
  <cp:revision>119</cp:revision>
  <dcterms:created xsi:type="dcterms:W3CDTF">2016-08-29T15:11:26Z</dcterms:created>
  <dcterms:modified xsi:type="dcterms:W3CDTF">2020-08-28T18:13:17Z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TC102867749990</vt:lpwstr>
  </property>
</Properties>
</file>