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6" r:id="rId36"/>
    <p:sldId id="279" r:id="rId37"/>
    <p:sldId id="280" r:id="rId38"/>
    <p:sldId id="281" r:id="rId39"/>
    <p:sldId id="282" r:id="rId40"/>
  </p:sldIdLst>
  <p:sldSz cx="9144000" cy="5143500" type="screen16x9"/>
  <p:notesSz cx="6858000" cy="9144000"/>
  <p:embeddedFontLst>
    <p:embeddedFont>
      <p:font typeface="Montserrat" panose="020B0604020202020204" charset="0"/>
      <p:regular r:id="rId42"/>
      <p:bold r:id="rId43"/>
      <p:italic r:id="rId44"/>
      <p:boldItalic r:id="rId45"/>
    </p:embeddedFont>
    <p:embeddedFont>
      <p:font typeface="Open Sans" panose="020B0604020202020204" charset="0"/>
      <p:regular r:id="rId46"/>
      <p:bold r:id="rId47"/>
      <p:italic r:id="rId48"/>
      <p:boldItalic r:id="rId49"/>
    </p:embeddedFont>
    <p:embeddedFont>
      <p:font typeface="Lato" panose="020B0604020202020204" charset="0"/>
      <p:regular r:id="rId50"/>
      <p:bold r:id="rId51"/>
      <p:italic r:id="rId52"/>
      <p:boldItalic r:id="rId53"/>
    </p:embeddedFont>
    <p:embeddedFont>
      <p:font typeface="Impact" panose="020B0806030902050204" pitchFamily="3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12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50bbd2fc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50bbd2fc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50bbd2fc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f50bbd2fc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f50bbd2fc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f50bbd2fc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f50bbd2fc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f50bbd2fc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50bbd2fc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50bbd2fc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50bbd2fc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f50bbd2fc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00407569e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00407569e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0407569e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00407569e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50bbd2fc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f50bbd2fc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f50bbd2fc5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f50bbd2fc5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50bbd2fc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50bbd2fc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50bbd2fc5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f50bbd2fc5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50bbd2fc5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f50bbd2fc5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50bbd2f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f50bbd2f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f50bbd2fc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f50bbd2fc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034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50bbd2fc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50bbd2fc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859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50bbd2fc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50bbd2fc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885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50bbd2fc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50bbd2fc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76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50bbd2fc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f50bbd2fc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74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50bbd2fc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f50bbd2fc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60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56952d56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56952d56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50bbd2fc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50bbd2fc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075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50bbd2fc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50bbd2fc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403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50bbd2fc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f50bbd2fc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403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50bbd2fc5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f50bbd2fc5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661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50bbd2fc5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f50bbd2fc5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685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50bbd2f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f50bbd2f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272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f50bbd2fc5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f50bbd2fc5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f56952d56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f56952d56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56952d56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56952d56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f50bbd2fc5_2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f50bbd2fc5_2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56952d56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56952d56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50bbd2fc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f50bbd2fc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50bbd2fc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f50bbd2fc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832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f50bbd2fc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f50bbd2fc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sp>
        <p:nvSpPr>
          <p:cNvPr id="179" name="Google Shape;179;p13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sp>
        <p:nvSpPr>
          <p:cNvPr id="206" name="Google Shape;206;p14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sp>
        <p:nvSpPr>
          <p:cNvPr id="217" name="Google Shape;217;p16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sp>
        <p:nvSpPr>
          <p:cNvPr id="39" name="Google Shape;39;p3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7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■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●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pen Sans"/>
              <a:buChar char="○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Open Sans"/>
              <a:buChar char="■"/>
              <a:def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Degree Works</a:t>
            </a:r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8112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Open Sans"/>
                <a:ea typeface="Open Sans"/>
                <a:cs typeface="Open Sans"/>
                <a:sym typeface="Open Sans"/>
              </a:rPr>
              <a:t>Version 5.0.4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Example </a:t>
            </a:r>
            <a:r>
              <a:rPr lang="en-US" dirty="0"/>
              <a:t>1</a:t>
            </a:r>
            <a:r>
              <a:rPr lang="en-US" dirty="0" smtClean="0"/>
              <a:t>a</a:t>
            </a:r>
            <a:r>
              <a:rPr lang="vi" dirty="0" smtClean="0"/>
              <a:t>: </a:t>
            </a:r>
            <a:r>
              <a:rPr lang="vi" dirty="0"/>
              <a:t>Substitutions for non-transferred courses</a:t>
            </a:r>
            <a:endParaRPr dirty="0"/>
          </a:p>
        </p:txBody>
      </p:sp>
      <p:sp>
        <p:nvSpPr>
          <p:cNvPr id="308" name="Google Shape;308;p2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vi" sz="2400"/>
              <a:t>Sub the requirement CHEM 1020  with CHEM 1120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vi" sz="2400"/>
              <a:t>CHEM 1120 taken at APSU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vi" sz="2400"/>
              <a:t>CHEM 1020 not yet taken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Step 1:</a:t>
            </a:r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2602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/>
              <a:t>In Change: Input Original Course REQUIREMENT </a:t>
            </a:r>
            <a:endParaRPr sz="1800"/>
          </a:p>
        </p:txBody>
      </p:sp>
      <p:pic>
        <p:nvPicPr>
          <p:cNvPr id="315" name="Google Shape;315;p27"/>
          <p:cNvPicPr preferRelativeResize="0"/>
          <p:nvPr/>
        </p:nvPicPr>
        <p:blipFill rotWithShape="1">
          <a:blip r:embed="rId3">
            <a:alphaModFix/>
          </a:blip>
          <a:srcRect t="24556" r="42035" b="64360"/>
          <a:stretch/>
        </p:blipFill>
        <p:spPr>
          <a:xfrm>
            <a:off x="2792000" y="1857750"/>
            <a:ext cx="5865675" cy="10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Step 2:</a:t>
            </a:r>
            <a:endParaRPr/>
          </a:p>
        </p:txBody>
      </p:sp>
      <p:sp>
        <p:nvSpPr>
          <p:cNvPr id="321" name="Google Shape;321;p28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/>
              <a:t>In To: Input new course REQUIREMENT</a:t>
            </a:r>
            <a:endParaRPr sz="1800"/>
          </a:p>
        </p:txBody>
      </p:sp>
      <p:pic>
        <p:nvPicPr>
          <p:cNvPr id="322" name="Google Shape;322;p28"/>
          <p:cNvPicPr preferRelativeResize="0"/>
          <p:nvPr/>
        </p:nvPicPr>
        <p:blipFill rotWithShape="1">
          <a:blip r:embed="rId3">
            <a:alphaModFix/>
          </a:blip>
          <a:srcRect t="36399" r="42035" b="52769"/>
          <a:stretch/>
        </p:blipFill>
        <p:spPr>
          <a:xfrm>
            <a:off x="3218600" y="1930875"/>
            <a:ext cx="5154625" cy="8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NOTE:</a:t>
            </a:r>
            <a:endParaRPr/>
          </a:p>
        </p:txBody>
      </p:sp>
      <p:sp>
        <p:nvSpPr>
          <p:cNvPr id="328" name="Google Shape;328;p29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/>
              <a:t>For non-transfer course: leave the With section blank</a:t>
            </a:r>
            <a:endParaRPr sz="1800"/>
          </a:p>
        </p:txBody>
      </p:sp>
      <p:pic>
        <p:nvPicPr>
          <p:cNvPr id="329" name="Google Shape;329;p29"/>
          <p:cNvPicPr preferRelativeResize="0"/>
          <p:nvPr/>
        </p:nvPicPr>
        <p:blipFill rotWithShape="1">
          <a:blip r:embed="rId3">
            <a:alphaModFix/>
          </a:blip>
          <a:srcRect t="46726" r="15554" b="41435"/>
          <a:stretch/>
        </p:blipFill>
        <p:spPr>
          <a:xfrm>
            <a:off x="2718875" y="2230475"/>
            <a:ext cx="5929500" cy="7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3</a:t>
            </a:r>
            <a:r>
              <a:rPr lang="vi" dirty="0" smtClean="0"/>
              <a:t>:</a:t>
            </a:r>
            <a:endParaRPr dirty="0"/>
          </a:p>
        </p:txBody>
      </p:sp>
      <p:sp>
        <p:nvSpPr>
          <p:cNvPr id="335" name="Google Shape;335;p30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/>
              <a:t>Type: </a:t>
            </a:r>
            <a:r>
              <a:rPr lang="vi" sz="1800" b="1"/>
              <a:t>Replace</a:t>
            </a:r>
            <a:r>
              <a:rPr lang="vi" sz="1800"/>
              <a:t> </a:t>
            </a:r>
            <a:r>
              <a:rPr lang="vi" sz="1800" i="1"/>
              <a:t>original course requirement </a:t>
            </a:r>
            <a:r>
              <a:rPr lang="vi" sz="1800" b="1"/>
              <a:t>with</a:t>
            </a:r>
            <a:r>
              <a:rPr lang="vi" sz="1800"/>
              <a:t> </a:t>
            </a:r>
            <a:r>
              <a:rPr lang="vi" sz="1800" i="1"/>
              <a:t>new course requirement</a:t>
            </a:r>
            <a:endParaRPr sz="1800" i="1"/>
          </a:p>
        </p:txBody>
      </p:sp>
      <p:pic>
        <p:nvPicPr>
          <p:cNvPr id="336" name="Google Shape;336;p30"/>
          <p:cNvPicPr preferRelativeResize="0"/>
          <p:nvPr/>
        </p:nvPicPr>
        <p:blipFill rotWithShape="1">
          <a:blip r:embed="rId3">
            <a:alphaModFix/>
          </a:blip>
          <a:srcRect t="58817" r="40915" b="30855"/>
          <a:stretch/>
        </p:blipFill>
        <p:spPr>
          <a:xfrm>
            <a:off x="3096700" y="2134350"/>
            <a:ext cx="5417948" cy="8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0"/>
          <p:cNvSpPr txBox="1"/>
          <p:nvPr/>
        </p:nvSpPr>
        <p:spPr>
          <a:xfrm>
            <a:off x="3591250" y="1499900"/>
            <a:ext cx="5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Description IS NOT to type comments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Description MUST be in the format below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8" name="Google Shape;3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700" y="1560425"/>
            <a:ext cx="494550" cy="4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 txBox="1">
            <a:spLocks noGrp="1"/>
          </p:cNvSpPr>
          <p:nvPr>
            <p:ph type="title"/>
          </p:nvPr>
        </p:nvSpPr>
        <p:spPr>
          <a:xfrm>
            <a:off x="1272505" y="238658"/>
            <a:ext cx="3036300" cy="621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4</a:t>
            </a:r>
            <a:r>
              <a:rPr lang="vi" dirty="0" smtClean="0"/>
              <a:t>:</a:t>
            </a:r>
            <a:endParaRPr dirty="0"/>
          </a:p>
        </p:txBody>
      </p:sp>
      <p:sp>
        <p:nvSpPr>
          <p:cNvPr id="344" name="Google Shape;344;p31"/>
          <p:cNvSpPr txBox="1">
            <a:spLocks noGrp="1"/>
          </p:cNvSpPr>
          <p:nvPr>
            <p:ph type="subTitle" idx="1"/>
          </p:nvPr>
        </p:nvSpPr>
        <p:spPr>
          <a:xfrm>
            <a:off x="1272505" y="1968187"/>
            <a:ext cx="6736378" cy="1130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Details box is for optional </a:t>
            </a:r>
            <a:r>
              <a:rPr lang="vi" sz="1800" dirty="0" smtClean="0"/>
              <a:t>comments</a:t>
            </a:r>
            <a:r>
              <a:rPr lang="en-US" sz="180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 smtClean="0"/>
              <a:t>(However, adding comment is recommended, especially for unusual cases. Department chairs may reject a substitution/waiver if there is not adequate information explaining the reason for the substitution/waiver)</a:t>
            </a:r>
            <a:endParaRPr sz="1400" i="1" dirty="0"/>
          </a:p>
        </p:txBody>
      </p:sp>
      <p:pic>
        <p:nvPicPr>
          <p:cNvPr id="345" name="Google Shape;345;p31"/>
          <p:cNvPicPr preferRelativeResize="0"/>
          <p:nvPr/>
        </p:nvPicPr>
        <p:blipFill rotWithShape="1">
          <a:blip r:embed="rId3">
            <a:alphaModFix/>
          </a:blip>
          <a:srcRect t="69208" r="38355" b="11510"/>
          <a:stretch/>
        </p:blipFill>
        <p:spPr>
          <a:xfrm>
            <a:off x="1272505" y="761512"/>
            <a:ext cx="4771362" cy="12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43;p31"/>
          <p:cNvSpPr txBox="1">
            <a:spLocks/>
          </p:cNvSpPr>
          <p:nvPr/>
        </p:nvSpPr>
        <p:spPr>
          <a:xfrm>
            <a:off x="1272505" y="3507953"/>
            <a:ext cx="3036300" cy="62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 smtClean="0"/>
              <a:t>Step </a:t>
            </a:r>
            <a:r>
              <a:rPr lang="en-US" dirty="0"/>
              <a:t>5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Google Shape;344;p31"/>
          <p:cNvSpPr txBox="1">
            <a:spLocks/>
          </p:cNvSpPr>
          <p:nvPr/>
        </p:nvSpPr>
        <p:spPr>
          <a:xfrm>
            <a:off x="1272505" y="3917569"/>
            <a:ext cx="6736378" cy="11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1800" dirty="0" smtClean="0"/>
              <a:t>Click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705" y="3991907"/>
            <a:ext cx="14859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 txBox="1">
            <a:spLocks noGrp="1"/>
          </p:cNvSpPr>
          <p:nvPr>
            <p:ph type="title"/>
          </p:nvPr>
        </p:nvSpPr>
        <p:spPr>
          <a:xfrm>
            <a:off x="1297526" y="0"/>
            <a:ext cx="7709100" cy="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Example </a:t>
            </a:r>
            <a:r>
              <a:rPr lang="en-US" dirty="0"/>
              <a:t>1</a:t>
            </a:r>
            <a:r>
              <a:rPr lang="en-US" dirty="0" smtClean="0"/>
              <a:t>b</a:t>
            </a:r>
            <a:r>
              <a:rPr lang="vi" dirty="0" smtClean="0"/>
              <a:t>: </a:t>
            </a:r>
            <a:r>
              <a:rPr lang="vi" dirty="0"/>
              <a:t>Substitutions for courses with labs</a:t>
            </a:r>
            <a:endParaRPr dirty="0"/>
          </a:p>
        </p:txBody>
      </p:sp>
      <p:sp>
        <p:nvSpPr>
          <p:cNvPr id="351" name="Google Shape;351;p32"/>
          <p:cNvSpPr txBox="1">
            <a:spLocks noGrp="1"/>
          </p:cNvSpPr>
          <p:nvPr>
            <p:ph type="body" idx="1"/>
          </p:nvPr>
        </p:nvSpPr>
        <p:spPr>
          <a:xfrm>
            <a:off x="1297525" y="4764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vi" dirty="0"/>
              <a:t>Click on the </a:t>
            </a:r>
            <a:r>
              <a:rPr lang="vi" sz="1400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+ </a:t>
            </a:r>
            <a:r>
              <a:rPr lang="vi" sz="1400" dirty="0"/>
              <a:t>next to the requirement to substitute the course 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vi" sz="1400" dirty="0"/>
              <a:t>Fill out the form to substitute for the </a:t>
            </a:r>
            <a:r>
              <a:rPr lang="en-US" sz="1400" dirty="0" smtClean="0"/>
              <a:t>lecture </a:t>
            </a:r>
            <a:r>
              <a:rPr lang="vi" sz="1400" dirty="0" smtClean="0"/>
              <a:t>course  </a:t>
            </a:r>
            <a:r>
              <a:rPr lang="vi" sz="1400" dirty="0"/>
              <a:t>as instructed in Example 1</a:t>
            </a:r>
            <a:endParaRPr sz="14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  <p:pic>
        <p:nvPicPr>
          <p:cNvPr id="352" name="Google Shape;3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563" y="897350"/>
            <a:ext cx="660082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5588" y="1656850"/>
            <a:ext cx="3762799" cy="34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2"/>
          <p:cNvSpPr/>
          <p:nvPr/>
        </p:nvSpPr>
        <p:spPr>
          <a:xfrm>
            <a:off x="1070675" y="1112575"/>
            <a:ext cx="492000" cy="12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>
            <a:spLocks noGrp="1"/>
          </p:cNvSpPr>
          <p:nvPr>
            <p:ph type="body" idx="1"/>
          </p:nvPr>
        </p:nvSpPr>
        <p:spPr>
          <a:xfrm>
            <a:off x="1283050" y="0"/>
            <a:ext cx="7038900" cy="40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vi" dirty="0"/>
              <a:t>Click on the </a:t>
            </a:r>
            <a:r>
              <a:rPr lang="vi" sz="1400" b="1" dirty="0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+ </a:t>
            </a:r>
            <a:r>
              <a:rPr lang="vi" sz="1400" dirty="0"/>
              <a:t>next to the requirement to substitute the lab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vi" sz="1400" dirty="0"/>
              <a:t>Fill out the form to substitute the </a:t>
            </a:r>
            <a:r>
              <a:rPr lang="vi" sz="1400" dirty="0" smtClean="0"/>
              <a:t>lab</a:t>
            </a:r>
            <a:r>
              <a:rPr lang="en-US" sz="1400" dirty="0" smtClean="0"/>
              <a:t> course</a:t>
            </a:r>
            <a:r>
              <a:rPr lang="vi" sz="1400" dirty="0" smtClean="0"/>
              <a:t> </a:t>
            </a:r>
            <a:r>
              <a:rPr lang="vi" sz="1400" dirty="0"/>
              <a:t>as instructed in Example </a:t>
            </a:r>
            <a:r>
              <a:rPr lang="vi" sz="1400" dirty="0" smtClean="0"/>
              <a:t>1</a:t>
            </a:r>
            <a:r>
              <a:rPr lang="en-US" sz="1400" dirty="0" smtClean="0"/>
              <a:t>a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60" name="Google Shape;36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075" y="479250"/>
            <a:ext cx="6600825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3"/>
          <p:cNvSpPr/>
          <p:nvPr/>
        </p:nvSpPr>
        <p:spPr>
          <a:xfrm>
            <a:off x="1063425" y="730650"/>
            <a:ext cx="492000" cy="12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1989" y="1276425"/>
            <a:ext cx="4121030" cy="38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>
            <a:spLocks noGrp="1"/>
          </p:cNvSpPr>
          <p:nvPr>
            <p:ph type="title"/>
          </p:nvPr>
        </p:nvSpPr>
        <p:spPr>
          <a:xfrm>
            <a:off x="1297500" y="892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Example </a:t>
            </a:r>
            <a:r>
              <a:rPr lang="en-US" dirty="0" smtClean="0"/>
              <a:t>1c</a:t>
            </a:r>
            <a:r>
              <a:rPr lang="vi" dirty="0" smtClean="0"/>
              <a:t>: </a:t>
            </a:r>
            <a:r>
              <a:rPr lang="vi" dirty="0"/>
              <a:t>Substitutions for transferred courses</a:t>
            </a:r>
            <a:endParaRPr dirty="0"/>
          </a:p>
        </p:txBody>
      </p:sp>
      <p:sp>
        <p:nvSpPr>
          <p:cNvPr id="368" name="Google Shape;368;p34"/>
          <p:cNvSpPr txBox="1">
            <a:spLocks noGrp="1"/>
          </p:cNvSpPr>
          <p:nvPr>
            <p:ph type="body" idx="1"/>
          </p:nvPr>
        </p:nvSpPr>
        <p:spPr>
          <a:xfrm>
            <a:off x="1297500" y="1003300"/>
            <a:ext cx="7038900" cy="1666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vi" sz="1200" dirty="0"/>
              <a:t>Sub the requirement CHEM 1020  with CHEM EL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vi" sz="1200" dirty="0"/>
              <a:t>CHEM1234 is the transferred Course </a:t>
            </a:r>
            <a:r>
              <a:rPr lang="vi" sz="1200" dirty="0" smtClean="0"/>
              <a:t>NUMBER</a:t>
            </a:r>
            <a:r>
              <a:rPr lang="en-US" sz="1200" dirty="0" smtClean="0"/>
              <a:t> </a:t>
            </a:r>
            <a:r>
              <a:rPr lang="en-US" sz="1200" i="1" dirty="0" smtClean="0"/>
              <a:t>(original course number from the transferring institution)</a:t>
            </a:r>
            <a:endParaRPr sz="1200" i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vi" sz="1200" dirty="0"/>
              <a:t>CHEM EL is the transferred Course </a:t>
            </a:r>
            <a:r>
              <a:rPr lang="vi" sz="1200" dirty="0" smtClean="0"/>
              <a:t>NAME</a:t>
            </a:r>
            <a:r>
              <a:rPr lang="en-US" sz="1200" dirty="0" smtClean="0"/>
              <a:t> </a:t>
            </a:r>
            <a:r>
              <a:rPr lang="en-US" sz="1200" i="1" dirty="0" smtClean="0"/>
              <a:t>(course name as it appears on APSU’s audit)</a:t>
            </a:r>
            <a:endParaRPr sz="1200" i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vi" sz="1200" dirty="0"/>
              <a:t>CHEM EL is transferred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vi" sz="1200" dirty="0"/>
              <a:t>CHEM EL already taken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vi" sz="1200" dirty="0"/>
              <a:t>CHEM 1020 not yet </a:t>
            </a:r>
            <a:r>
              <a:rPr lang="vi" sz="1200" dirty="0" smtClean="0"/>
              <a:t>taken</a:t>
            </a:r>
            <a:r>
              <a:rPr lang="en-US" sz="1200" dirty="0" smtClean="0"/>
              <a:t> </a:t>
            </a:r>
            <a:r>
              <a:rPr lang="en-US" sz="1200" i="1" dirty="0" smtClean="0"/>
              <a:t>(required APSU course)</a:t>
            </a:r>
            <a:endParaRPr sz="1200" i="1" dirty="0"/>
          </a:p>
        </p:txBody>
      </p:sp>
      <p:sp>
        <p:nvSpPr>
          <p:cNvPr id="369" name="Google Shape;369;p34"/>
          <p:cNvSpPr txBox="1">
            <a:spLocks noGrp="1"/>
          </p:cNvSpPr>
          <p:nvPr>
            <p:ph type="title"/>
          </p:nvPr>
        </p:nvSpPr>
        <p:spPr>
          <a:xfrm>
            <a:off x="1516561" y="3333720"/>
            <a:ext cx="1907700" cy="4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/>
              <a:t>Step 1 &amp; 2:</a:t>
            </a:r>
            <a:endParaRPr sz="2000" dirty="0"/>
          </a:p>
        </p:txBody>
      </p:sp>
      <p:sp>
        <p:nvSpPr>
          <p:cNvPr id="370" name="Google Shape;370;p34"/>
          <p:cNvSpPr txBox="1">
            <a:spLocks noGrp="1"/>
          </p:cNvSpPr>
          <p:nvPr>
            <p:ph type="subTitle" idx="4294967295"/>
          </p:nvPr>
        </p:nvSpPr>
        <p:spPr>
          <a:xfrm>
            <a:off x="1534711" y="3673789"/>
            <a:ext cx="1871400" cy="17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" sz="1200" dirty="0"/>
              <a:t>Follow Step 1&amp;2 from Example 1</a:t>
            </a:r>
            <a:endParaRPr sz="1200" i="1" dirty="0"/>
          </a:p>
        </p:txBody>
      </p:sp>
      <p:pic>
        <p:nvPicPr>
          <p:cNvPr id="371" name="Google Shape;371;p34"/>
          <p:cNvPicPr preferRelativeResize="0"/>
          <p:nvPr/>
        </p:nvPicPr>
        <p:blipFill rotWithShape="1">
          <a:blip r:embed="rId3">
            <a:alphaModFix/>
          </a:blip>
          <a:srcRect t="24304" r="40202" b="52772"/>
          <a:stretch/>
        </p:blipFill>
        <p:spPr>
          <a:xfrm>
            <a:off x="3469061" y="3129183"/>
            <a:ext cx="4543175" cy="159833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4"/>
          <p:cNvSpPr/>
          <p:nvPr/>
        </p:nvSpPr>
        <p:spPr>
          <a:xfrm>
            <a:off x="1178540" y="2820860"/>
            <a:ext cx="7255800" cy="2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How to find Transferred Course Number</a:t>
            </a: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body" idx="1"/>
          </p:nvPr>
        </p:nvSpPr>
        <p:spPr>
          <a:xfrm>
            <a:off x="1297500" y="1013475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vi" sz="1400"/>
              <a:t>Will need for substitution using transferred course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vi" sz="1400"/>
              <a:t>WORKSHEETS =&gt; Scroll down to said transferred course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vi" sz="1400"/>
              <a:t>Course Number can be found next to “Satisfied by”: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9" name="Google Shape;3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85" y="2110975"/>
            <a:ext cx="8518025" cy="27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5"/>
          <p:cNvSpPr/>
          <p:nvPr/>
        </p:nvSpPr>
        <p:spPr>
          <a:xfrm>
            <a:off x="2358350" y="3588150"/>
            <a:ext cx="1830300" cy="12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5"/>
          <p:cNvSpPr txBox="1"/>
          <p:nvPr/>
        </p:nvSpPr>
        <p:spPr>
          <a:xfrm>
            <a:off x="2205650" y="3503400"/>
            <a:ext cx="236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800" b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CHEM1234 -      INTRO TO CHEMISTRY</a:t>
            </a:r>
            <a:endParaRPr sz="800" b="1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35"/>
          <p:cNvSpPr/>
          <p:nvPr/>
        </p:nvSpPr>
        <p:spPr>
          <a:xfrm>
            <a:off x="564275" y="3306025"/>
            <a:ext cx="484800" cy="16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5"/>
          <p:cNvSpPr txBox="1"/>
          <p:nvPr/>
        </p:nvSpPr>
        <p:spPr>
          <a:xfrm>
            <a:off x="564275" y="3235375"/>
            <a:ext cx="74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800" b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CHEM EL</a:t>
            </a:r>
            <a:endParaRPr sz="800" b="1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35"/>
          <p:cNvSpPr/>
          <p:nvPr/>
        </p:nvSpPr>
        <p:spPr>
          <a:xfrm>
            <a:off x="2256000" y="3483900"/>
            <a:ext cx="636900" cy="346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5"/>
          <p:cNvSpPr/>
          <p:nvPr/>
        </p:nvSpPr>
        <p:spPr>
          <a:xfrm>
            <a:off x="1577050" y="3313250"/>
            <a:ext cx="1410600" cy="12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5"/>
          <p:cNvSpPr txBox="1"/>
          <p:nvPr/>
        </p:nvSpPr>
        <p:spPr>
          <a:xfrm>
            <a:off x="1533650" y="3235375"/>
            <a:ext cx="236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800" b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INTRO TO CHEMISTRY</a:t>
            </a:r>
            <a:endParaRPr sz="800" b="1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Agenda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236" name="Google Shape;236;p18"/>
          <p:cNvSpPr txBox="1">
            <a:spLocks noGrp="1"/>
          </p:cNvSpPr>
          <p:nvPr>
            <p:ph type="body" idx="1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Process Button 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238" name="Google Shape;238;p18"/>
          <p:cNvSpPr txBox="1">
            <a:spLocks noGrp="1"/>
          </p:cNvSpPr>
          <p:nvPr>
            <p:ph type="body" idx="1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Substitutions and Waivers</a:t>
            </a:r>
            <a:endParaRPr sz="24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1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Common Errors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3.1:</a:t>
            </a:r>
            <a:endParaRPr dirty="0"/>
          </a:p>
        </p:txBody>
      </p:sp>
      <p:sp>
        <p:nvSpPr>
          <p:cNvPr id="392" name="Google Shape;392;p36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In With: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Click on Qualifier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Choose DW Transfer Course</a:t>
            </a:r>
            <a:endParaRPr sz="1800" dirty="0"/>
          </a:p>
        </p:txBody>
      </p:sp>
      <p:sp>
        <p:nvSpPr>
          <p:cNvPr id="393" name="Google Shape;393;p36"/>
          <p:cNvSpPr txBox="1"/>
          <p:nvPr/>
        </p:nvSpPr>
        <p:spPr>
          <a:xfrm>
            <a:off x="6541350" y="2101563"/>
            <a:ext cx="1292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choose DW Transfer Course. Any other Selection will result in an Error</a:t>
            </a:r>
            <a:endParaRPr sz="12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4" name="Google Shape;3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988" y="1348737"/>
            <a:ext cx="752826" cy="7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4275" y="223950"/>
            <a:ext cx="347545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6"/>
          <p:cNvSpPr/>
          <p:nvPr/>
        </p:nvSpPr>
        <p:spPr>
          <a:xfrm>
            <a:off x="3342200" y="1186400"/>
            <a:ext cx="1229700" cy="23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Step 3.2:</a:t>
            </a:r>
            <a:endParaRPr/>
          </a:p>
        </p:txBody>
      </p:sp>
      <p:sp>
        <p:nvSpPr>
          <p:cNvPr id="402" name="Google Shape;402;p37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/>
              <a:t>In “With”: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Click on “Operator”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Choose “equal to”</a:t>
            </a:r>
            <a:endParaRPr sz="1800"/>
          </a:p>
        </p:txBody>
      </p:sp>
      <p:sp>
        <p:nvSpPr>
          <p:cNvPr id="403" name="Google Shape;403;p37"/>
          <p:cNvSpPr txBox="1"/>
          <p:nvPr/>
        </p:nvSpPr>
        <p:spPr>
          <a:xfrm>
            <a:off x="7763925" y="1796700"/>
            <a:ext cx="1292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choose “Equal to”. Any other Selection will result in an Error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4" name="Google Shape;4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1950" y="975125"/>
            <a:ext cx="756050" cy="7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650" y="176775"/>
            <a:ext cx="5155775" cy="47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8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Step 3.3:</a:t>
            </a:r>
            <a:endParaRPr/>
          </a:p>
        </p:txBody>
      </p:sp>
      <p:sp>
        <p:nvSpPr>
          <p:cNvPr id="411" name="Google Shape;411;p38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2355900" cy="28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In “With”: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Click on “Value”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Type the new Course’s EXACT course NUMBER (Refer to slide </a:t>
            </a:r>
            <a:r>
              <a:rPr lang="en-US" sz="1800" dirty="0" smtClean="0"/>
              <a:t>19</a:t>
            </a:r>
            <a:r>
              <a:rPr lang="vi" sz="1800" dirty="0" smtClean="0"/>
              <a:t> </a:t>
            </a:r>
            <a:r>
              <a:rPr lang="vi" sz="1800" dirty="0"/>
              <a:t>for further instruction)</a:t>
            </a:r>
            <a:endParaRPr sz="1800" dirty="0"/>
          </a:p>
        </p:txBody>
      </p:sp>
      <p:sp>
        <p:nvSpPr>
          <p:cNvPr id="412" name="Google Shape;412;p38"/>
          <p:cNvSpPr txBox="1"/>
          <p:nvPr/>
        </p:nvSpPr>
        <p:spPr>
          <a:xfrm>
            <a:off x="7763925" y="1796700"/>
            <a:ext cx="1292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type course NUMBER and NOT the course NAME ad it appear on the audit.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3" name="Google Shape;4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2850" y="1022450"/>
            <a:ext cx="774250" cy="7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1150" y="435175"/>
            <a:ext cx="4594025" cy="42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Step 4:</a:t>
            </a:r>
            <a:endParaRPr/>
          </a:p>
        </p:txBody>
      </p:sp>
      <p:sp>
        <p:nvSpPr>
          <p:cNvPr id="420" name="Google Shape;420;p39"/>
          <p:cNvSpPr txBox="1">
            <a:spLocks noGrp="1"/>
          </p:cNvSpPr>
          <p:nvPr>
            <p:ph type="body" idx="1"/>
          </p:nvPr>
        </p:nvSpPr>
        <p:spPr>
          <a:xfrm>
            <a:off x="1348125" y="815175"/>
            <a:ext cx="70389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" sz="1800" dirty="0"/>
              <a:t>Follow Steps to complete Descriptions and Details as said in Example </a:t>
            </a:r>
            <a:r>
              <a:rPr lang="vi" sz="1800" dirty="0" smtClean="0"/>
              <a:t>1</a:t>
            </a:r>
            <a:r>
              <a:rPr lang="en-US" sz="1800" dirty="0" smtClean="0"/>
              <a:t>a</a:t>
            </a:r>
            <a:r>
              <a:rPr lang="vi" sz="1800" dirty="0" smtClean="0"/>
              <a:t> </a:t>
            </a:r>
            <a:r>
              <a:rPr lang="vi" sz="1800" dirty="0"/>
              <a:t>(Slide 14 &amp; 15)</a:t>
            </a:r>
            <a:endParaRPr sz="1800" dirty="0"/>
          </a:p>
        </p:txBody>
      </p:sp>
      <p:pic>
        <p:nvPicPr>
          <p:cNvPr id="421" name="Google Shape;4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850" y="1685575"/>
            <a:ext cx="3495252" cy="32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75" y="1685575"/>
            <a:ext cx="3724715" cy="321822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9"/>
          <p:cNvSpPr/>
          <p:nvPr/>
        </p:nvSpPr>
        <p:spPr>
          <a:xfrm>
            <a:off x="4406975" y="3067300"/>
            <a:ext cx="559500" cy="20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9"/>
          <p:cNvSpPr txBox="1"/>
          <p:nvPr/>
        </p:nvSpPr>
        <p:spPr>
          <a:xfrm>
            <a:off x="6953300" y="1959100"/>
            <a:ext cx="1476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Must have no space between letters and numbers.</a:t>
            </a:r>
            <a:endParaRPr sz="1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This information can be found using the instructions on slide 17</a:t>
            </a:r>
            <a:endParaRPr sz="1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39"/>
          <p:cNvSpPr/>
          <p:nvPr/>
        </p:nvSpPr>
        <p:spPr>
          <a:xfrm rot="5400000">
            <a:off x="7213600" y="3051127"/>
            <a:ext cx="234900" cy="9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9"/>
          <p:cNvSpPr txBox="1"/>
          <p:nvPr/>
        </p:nvSpPr>
        <p:spPr>
          <a:xfrm>
            <a:off x="6987350" y="3485525"/>
            <a:ext cx="1408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Must be in </a:t>
            </a:r>
            <a:endParaRPr sz="1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format: </a:t>
            </a:r>
            <a:r>
              <a:rPr lang="vi" sz="10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Replace </a:t>
            </a:r>
            <a:r>
              <a:rPr lang="vi" sz="1000" i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old requirement</a:t>
            </a:r>
            <a:r>
              <a:rPr lang="vi" sz="1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vi" sz="10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with</a:t>
            </a:r>
            <a:r>
              <a:rPr lang="vi" sz="1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vi" sz="1000" i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value in the “Value” block in the “With” section</a:t>
            </a:r>
            <a:endParaRPr sz="1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9"/>
          <p:cNvSpPr/>
          <p:nvPr/>
        </p:nvSpPr>
        <p:spPr>
          <a:xfrm rot="10800000">
            <a:off x="6462725" y="3718550"/>
            <a:ext cx="559500" cy="11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 txBox="1">
            <a:spLocks noGrp="1"/>
          </p:cNvSpPr>
          <p:nvPr>
            <p:ph type="title"/>
          </p:nvPr>
        </p:nvSpPr>
        <p:spPr>
          <a:xfrm>
            <a:off x="1286800" y="937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Range Substitution </a:t>
            </a:r>
            <a:r>
              <a:rPr lang="vi" dirty="0" smtClean="0"/>
              <a:t>Form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9" y="1007826"/>
            <a:ext cx="3979978" cy="3053966"/>
          </a:xfrm>
          <a:prstGeom prst="rect">
            <a:avLst/>
          </a:prstGeom>
        </p:spPr>
      </p:pic>
      <p:sp>
        <p:nvSpPr>
          <p:cNvPr id="5" name="Google Shape;299;p25"/>
          <p:cNvSpPr/>
          <p:nvPr/>
        </p:nvSpPr>
        <p:spPr>
          <a:xfrm>
            <a:off x="4276096" y="2433559"/>
            <a:ext cx="559500" cy="20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975" y="1007825"/>
            <a:ext cx="3987515" cy="305396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41843" y="2286000"/>
            <a:ext cx="3183857" cy="3500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5564" y="1397526"/>
            <a:ext cx="132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These are used for transferred course substitutions only</a:t>
            </a:r>
          </a:p>
          <a:p>
            <a:endParaRPr lang="en-US" sz="900" dirty="0"/>
          </a:p>
        </p:txBody>
      </p:sp>
      <p:sp>
        <p:nvSpPr>
          <p:cNvPr id="10" name="Down Arrow 9"/>
          <p:cNvSpPr/>
          <p:nvPr/>
        </p:nvSpPr>
        <p:spPr>
          <a:xfrm>
            <a:off x="7533860" y="1901686"/>
            <a:ext cx="119270" cy="3110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Example </a:t>
            </a:r>
            <a:r>
              <a:rPr lang="en-US" dirty="0"/>
              <a:t>2</a:t>
            </a:r>
            <a:r>
              <a:rPr lang="en-US" dirty="0" smtClean="0"/>
              <a:t>a:</a:t>
            </a:r>
            <a:r>
              <a:rPr lang="vi" dirty="0" smtClean="0"/>
              <a:t> </a:t>
            </a:r>
            <a:r>
              <a:rPr lang="vi" dirty="0"/>
              <a:t>Explanation </a:t>
            </a:r>
            <a:r>
              <a:rPr lang="vi" dirty="0" smtClean="0"/>
              <a:t>(</a:t>
            </a:r>
            <a:r>
              <a:rPr lang="en-US" dirty="0" smtClean="0"/>
              <a:t>Substitution for a range using a non-transfer course</a:t>
            </a:r>
            <a:r>
              <a:rPr lang="vi" dirty="0" smtClean="0"/>
              <a:t>)</a:t>
            </a:r>
            <a:endParaRPr dirty="0"/>
          </a:p>
        </p:txBody>
      </p:sp>
      <p:sp>
        <p:nvSpPr>
          <p:cNvPr id="303" name="Google Shape;303;p2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vi" sz="2400" dirty="0"/>
              <a:t>Sub the requirement </a:t>
            </a:r>
            <a:r>
              <a:rPr lang="en-US" sz="2400" dirty="0" smtClean="0"/>
              <a:t>MSL 1000:2999 with MSL 3050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 smtClean="0"/>
              <a:t>MSL 3050 is already taken at APSU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2026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Step 1:</a:t>
            </a:r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2602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In </a:t>
            </a:r>
            <a:r>
              <a:rPr lang="en-US" sz="1800" dirty="0" smtClean="0"/>
              <a:t>Allow: Input the new course requirement</a:t>
            </a:r>
            <a:endParaRPr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7950" r="38460" b="59058"/>
          <a:stretch/>
        </p:blipFill>
        <p:spPr>
          <a:xfrm>
            <a:off x="3541550" y="1971101"/>
            <a:ext cx="4988309" cy="80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NOTE:</a:t>
            </a:r>
            <a:endParaRPr/>
          </a:p>
        </p:txBody>
      </p:sp>
      <p:sp>
        <p:nvSpPr>
          <p:cNvPr id="323" name="Google Shape;323;p29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/>
              <a:t>For non-transfer course: leave the With section blank</a:t>
            </a:r>
            <a:endParaRPr sz="1800"/>
          </a:p>
        </p:txBody>
      </p:sp>
      <p:pic>
        <p:nvPicPr>
          <p:cNvPr id="324" name="Google Shape;324;p29"/>
          <p:cNvPicPr preferRelativeResize="0"/>
          <p:nvPr/>
        </p:nvPicPr>
        <p:blipFill rotWithShape="1">
          <a:blip r:embed="rId3">
            <a:alphaModFix/>
          </a:blip>
          <a:srcRect t="46726" r="15554" b="41435"/>
          <a:stretch/>
        </p:blipFill>
        <p:spPr>
          <a:xfrm>
            <a:off x="2718875" y="2230475"/>
            <a:ext cx="5929500" cy="76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9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2</a:t>
            </a:r>
            <a:r>
              <a:rPr lang="vi" dirty="0" smtClean="0"/>
              <a:t>:</a:t>
            </a:r>
            <a:endParaRPr dirty="0"/>
          </a:p>
        </p:txBody>
      </p:sp>
      <p:sp>
        <p:nvSpPr>
          <p:cNvPr id="330" name="Google Shape;330;p30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Type: Replace </a:t>
            </a:r>
            <a:r>
              <a:rPr lang="vi" sz="1800" i="1" dirty="0"/>
              <a:t>&lt;original </a:t>
            </a:r>
            <a:r>
              <a:rPr lang="vi" sz="1800" i="1" dirty="0" smtClean="0"/>
              <a:t>course</a:t>
            </a:r>
            <a:r>
              <a:rPr lang="en-US" sz="1800" i="1" dirty="0" smtClean="0"/>
              <a:t> range</a:t>
            </a:r>
            <a:r>
              <a:rPr lang="vi" sz="1800" i="1" dirty="0" smtClean="0"/>
              <a:t> </a:t>
            </a:r>
            <a:r>
              <a:rPr lang="vi" sz="1800" i="1" dirty="0"/>
              <a:t>requirement&gt; </a:t>
            </a:r>
            <a:r>
              <a:rPr lang="vi" sz="1800" dirty="0"/>
              <a:t>with </a:t>
            </a:r>
            <a:r>
              <a:rPr lang="vi" sz="1800" i="1" dirty="0"/>
              <a:t>&lt;new course requirement&gt;</a:t>
            </a:r>
            <a:endParaRPr sz="1800" i="1" dirty="0"/>
          </a:p>
        </p:txBody>
      </p:sp>
      <p:sp>
        <p:nvSpPr>
          <p:cNvPr id="332" name="Google Shape;332;p30"/>
          <p:cNvSpPr txBox="1"/>
          <p:nvPr/>
        </p:nvSpPr>
        <p:spPr>
          <a:xfrm>
            <a:off x="3591250" y="1499900"/>
            <a:ext cx="5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Description IS NOT to type comments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Description MUST be in the format below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3" name="Google Shape;3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700" y="1560425"/>
            <a:ext cx="494550" cy="4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4102" r="37423" b="34593"/>
          <a:stretch/>
        </p:blipFill>
        <p:spPr>
          <a:xfrm>
            <a:off x="3096700" y="2361716"/>
            <a:ext cx="5072391" cy="7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 txBox="1">
            <a:spLocks noGrp="1"/>
          </p:cNvSpPr>
          <p:nvPr>
            <p:ph type="title"/>
          </p:nvPr>
        </p:nvSpPr>
        <p:spPr>
          <a:xfrm>
            <a:off x="1272505" y="238658"/>
            <a:ext cx="3036300" cy="621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3</a:t>
            </a:r>
            <a:r>
              <a:rPr lang="vi" dirty="0" smtClean="0"/>
              <a:t>:</a:t>
            </a:r>
            <a:endParaRPr dirty="0"/>
          </a:p>
        </p:txBody>
      </p:sp>
      <p:sp>
        <p:nvSpPr>
          <p:cNvPr id="344" name="Google Shape;344;p31"/>
          <p:cNvSpPr txBox="1">
            <a:spLocks noGrp="1"/>
          </p:cNvSpPr>
          <p:nvPr>
            <p:ph type="subTitle" idx="1"/>
          </p:nvPr>
        </p:nvSpPr>
        <p:spPr>
          <a:xfrm>
            <a:off x="1272505" y="1968187"/>
            <a:ext cx="6736378" cy="1130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Details box is for optional </a:t>
            </a:r>
            <a:r>
              <a:rPr lang="vi" sz="1800" dirty="0" smtClean="0"/>
              <a:t>comments</a:t>
            </a:r>
            <a:r>
              <a:rPr lang="en-US" sz="180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 smtClean="0"/>
              <a:t>(However, adding comment is recommended, especially for unusual cases. Department chairs may reject a substitution/waiver if there is not adequate information explaining the reason for the substitution/waiver)</a:t>
            </a:r>
            <a:endParaRPr sz="1400" i="1" dirty="0"/>
          </a:p>
        </p:txBody>
      </p:sp>
      <p:sp>
        <p:nvSpPr>
          <p:cNvPr id="5" name="Google Shape;343;p31"/>
          <p:cNvSpPr txBox="1">
            <a:spLocks/>
          </p:cNvSpPr>
          <p:nvPr/>
        </p:nvSpPr>
        <p:spPr>
          <a:xfrm>
            <a:off x="1272505" y="3507953"/>
            <a:ext cx="3036300" cy="62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 smtClean="0"/>
              <a:t>Step 4:</a:t>
            </a:r>
            <a:endParaRPr lang="en-US" dirty="0"/>
          </a:p>
        </p:txBody>
      </p:sp>
      <p:sp>
        <p:nvSpPr>
          <p:cNvPr id="6" name="Google Shape;344;p31"/>
          <p:cNvSpPr txBox="1">
            <a:spLocks/>
          </p:cNvSpPr>
          <p:nvPr/>
        </p:nvSpPr>
        <p:spPr>
          <a:xfrm>
            <a:off x="1272505" y="3917569"/>
            <a:ext cx="6736378" cy="11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1800" dirty="0" smtClean="0"/>
              <a:t>Click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05" y="3991907"/>
            <a:ext cx="1485900" cy="428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5695" r="36496" b="15712"/>
          <a:stretch/>
        </p:blipFill>
        <p:spPr>
          <a:xfrm>
            <a:off x="1345510" y="869258"/>
            <a:ext cx="5141429" cy="11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5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/>
          <p:nvPr/>
        </p:nvSpPr>
        <p:spPr>
          <a:xfrm>
            <a:off x="3493500" y="1953975"/>
            <a:ext cx="1671600" cy="34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Legend</a:t>
            </a:r>
            <a:endParaRPr/>
          </a:p>
        </p:txBody>
      </p:sp>
      <p:pic>
        <p:nvPicPr>
          <p:cNvPr id="247" name="Google Shape;2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600" y="1567551"/>
            <a:ext cx="9143999" cy="111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550" y="1955325"/>
            <a:ext cx="3238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3925400" y="1941525"/>
            <a:ext cx="161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>
                <a:latin typeface="Lato"/>
                <a:ea typeface="Lato"/>
                <a:cs typeface="Lato"/>
                <a:sym typeface="Lato"/>
              </a:rPr>
              <a:t>Add Exception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Example </a:t>
            </a:r>
            <a:r>
              <a:rPr lang="en-US" dirty="0"/>
              <a:t>2</a:t>
            </a:r>
            <a:r>
              <a:rPr lang="en-US" dirty="0" smtClean="0"/>
              <a:t>b:</a:t>
            </a:r>
            <a:r>
              <a:rPr lang="vi" dirty="0" smtClean="0"/>
              <a:t> </a:t>
            </a:r>
            <a:r>
              <a:rPr lang="vi" dirty="0"/>
              <a:t>Explanation </a:t>
            </a:r>
            <a:r>
              <a:rPr lang="vi" dirty="0" smtClean="0"/>
              <a:t>(</a:t>
            </a:r>
            <a:r>
              <a:rPr lang="en-US" dirty="0" smtClean="0"/>
              <a:t>Substitution for a range using a transferred course</a:t>
            </a:r>
            <a:r>
              <a:rPr lang="vi" dirty="0" smtClean="0"/>
              <a:t>)</a:t>
            </a:r>
            <a:endParaRPr dirty="0"/>
          </a:p>
        </p:txBody>
      </p:sp>
      <p:sp>
        <p:nvSpPr>
          <p:cNvPr id="303" name="Google Shape;303;p2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vi" sz="2400" dirty="0"/>
              <a:t>Sub the requirement </a:t>
            </a:r>
            <a:r>
              <a:rPr lang="en-US" sz="2400" dirty="0" smtClean="0"/>
              <a:t>MSL 1000:2999 with </a:t>
            </a:r>
            <a:r>
              <a:rPr lang="en-US" sz="2400" smtClean="0"/>
              <a:t>MSL EL</a:t>
            </a:r>
            <a:endParaRPr lang="en-US" sz="2400" dirty="0" smtClean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 smtClean="0"/>
              <a:t>MSL EL is the course NAME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 smtClean="0"/>
              <a:t>MSL103 is the course NUMBER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12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Step 1:</a:t>
            </a:r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2602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In </a:t>
            </a:r>
            <a:r>
              <a:rPr lang="en-US" sz="1800" dirty="0" smtClean="0"/>
              <a:t>Allow: Input the new course requirement</a:t>
            </a:r>
            <a:endParaRPr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7332" r="37685" b="59993"/>
          <a:stretch/>
        </p:blipFill>
        <p:spPr>
          <a:xfrm>
            <a:off x="3107450" y="1757513"/>
            <a:ext cx="5062952" cy="84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2</a:t>
            </a:r>
            <a:r>
              <a:rPr lang="vi" dirty="0" smtClean="0"/>
              <a:t>.1</a:t>
            </a:r>
            <a:r>
              <a:rPr lang="vi" dirty="0"/>
              <a:t>:</a:t>
            </a:r>
            <a:endParaRPr dirty="0"/>
          </a:p>
        </p:txBody>
      </p:sp>
      <p:sp>
        <p:nvSpPr>
          <p:cNvPr id="392" name="Google Shape;392;p36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In With: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Click on Qualifier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Choose DW Transfer Course</a:t>
            </a:r>
            <a:endParaRPr sz="1800" dirty="0"/>
          </a:p>
        </p:txBody>
      </p:sp>
      <p:sp>
        <p:nvSpPr>
          <p:cNvPr id="393" name="Google Shape;393;p36"/>
          <p:cNvSpPr txBox="1"/>
          <p:nvPr/>
        </p:nvSpPr>
        <p:spPr>
          <a:xfrm>
            <a:off x="6541350" y="2101563"/>
            <a:ext cx="1292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choose DW Transfer Course. Any other Selection will result in an Error</a:t>
            </a:r>
            <a:endParaRPr sz="1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4" name="Google Shape;3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988" y="1348737"/>
            <a:ext cx="752826" cy="7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40" y="822594"/>
            <a:ext cx="4005520" cy="3850937"/>
          </a:xfrm>
          <a:prstGeom prst="rect">
            <a:avLst/>
          </a:prstGeom>
        </p:spPr>
      </p:pic>
      <p:sp>
        <p:nvSpPr>
          <p:cNvPr id="396" name="Google Shape;396;p36"/>
          <p:cNvSpPr/>
          <p:nvPr/>
        </p:nvSpPr>
        <p:spPr>
          <a:xfrm>
            <a:off x="2977765" y="878350"/>
            <a:ext cx="1229700" cy="231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819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2</a:t>
            </a:r>
            <a:r>
              <a:rPr lang="vi" dirty="0" smtClean="0"/>
              <a:t>.2</a:t>
            </a:r>
            <a:r>
              <a:rPr lang="vi" dirty="0"/>
              <a:t>:</a:t>
            </a:r>
            <a:endParaRPr dirty="0"/>
          </a:p>
        </p:txBody>
      </p:sp>
      <p:sp>
        <p:nvSpPr>
          <p:cNvPr id="402" name="Google Shape;402;p37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/>
              <a:t>In “With”: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Click on “Operator”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Choose “equal to”</a:t>
            </a:r>
            <a:endParaRPr sz="1800"/>
          </a:p>
        </p:txBody>
      </p:sp>
      <p:sp>
        <p:nvSpPr>
          <p:cNvPr id="403" name="Google Shape;403;p37"/>
          <p:cNvSpPr txBox="1"/>
          <p:nvPr/>
        </p:nvSpPr>
        <p:spPr>
          <a:xfrm>
            <a:off x="7763925" y="1796700"/>
            <a:ext cx="1292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choose “Equal to”. Any other Selection will result in an Error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4" name="Google Shape;4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1950" y="975125"/>
            <a:ext cx="756050" cy="7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614" y="588777"/>
            <a:ext cx="4357347" cy="35739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9235" y="2121450"/>
            <a:ext cx="1073426" cy="25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5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8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2</a:t>
            </a:r>
            <a:r>
              <a:rPr lang="vi" dirty="0" smtClean="0"/>
              <a:t>.3</a:t>
            </a:r>
            <a:r>
              <a:rPr lang="vi" dirty="0"/>
              <a:t>:</a:t>
            </a:r>
            <a:endParaRPr dirty="0"/>
          </a:p>
        </p:txBody>
      </p:sp>
      <p:sp>
        <p:nvSpPr>
          <p:cNvPr id="411" name="Google Shape;411;p38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2355900" cy="28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In “With”: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Click on “Value”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Type the new Course’s EXACT course NUMBER (Refer to slide </a:t>
            </a:r>
            <a:r>
              <a:rPr lang="en-US" sz="1800" dirty="0" smtClean="0"/>
              <a:t>19</a:t>
            </a:r>
            <a:r>
              <a:rPr lang="vi" sz="1800" dirty="0" smtClean="0"/>
              <a:t> </a:t>
            </a:r>
            <a:r>
              <a:rPr lang="vi" sz="1800" dirty="0"/>
              <a:t>for further instruction)</a:t>
            </a:r>
            <a:endParaRPr sz="1800" dirty="0"/>
          </a:p>
        </p:txBody>
      </p:sp>
      <p:sp>
        <p:nvSpPr>
          <p:cNvPr id="412" name="Google Shape;412;p38"/>
          <p:cNvSpPr txBox="1"/>
          <p:nvPr/>
        </p:nvSpPr>
        <p:spPr>
          <a:xfrm>
            <a:off x="7763925" y="1796700"/>
            <a:ext cx="1292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type course NUMBER and NOT the course NAME ad it appear on the audit.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3" name="Google Shape;4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2850" y="1022450"/>
            <a:ext cx="774250" cy="7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796" y="675973"/>
            <a:ext cx="4791483" cy="39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2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/>
              <a:t>Step </a:t>
            </a:r>
            <a:r>
              <a:rPr lang="en-US" dirty="0" smtClean="0"/>
              <a:t>3</a:t>
            </a:r>
            <a:r>
              <a:rPr lang="vi" dirty="0" smtClean="0"/>
              <a:t>:</a:t>
            </a:r>
            <a:endParaRPr dirty="0"/>
          </a:p>
        </p:txBody>
      </p:sp>
      <p:sp>
        <p:nvSpPr>
          <p:cNvPr id="420" name="Google Shape;420;p39"/>
          <p:cNvSpPr txBox="1">
            <a:spLocks noGrp="1"/>
          </p:cNvSpPr>
          <p:nvPr>
            <p:ph type="body" idx="1"/>
          </p:nvPr>
        </p:nvSpPr>
        <p:spPr>
          <a:xfrm>
            <a:off x="1348125" y="815175"/>
            <a:ext cx="70389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" sz="1800" dirty="0"/>
              <a:t>Follow Steps to complete Descriptions and Details as said in Example </a:t>
            </a:r>
            <a:r>
              <a:rPr lang="vi" sz="1800" dirty="0" smtClean="0"/>
              <a:t>1</a:t>
            </a:r>
            <a:r>
              <a:rPr lang="en-US" sz="1800" dirty="0" smtClean="0"/>
              <a:t>a</a:t>
            </a:r>
            <a:r>
              <a:rPr lang="vi" sz="1800" dirty="0" smtClean="0"/>
              <a:t> </a:t>
            </a:r>
            <a:r>
              <a:rPr lang="vi" sz="1800" dirty="0"/>
              <a:t>(Slide 14 &amp; 15)</a:t>
            </a:r>
            <a:endParaRPr sz="1800" dirty="0"/>
          </a:p>
        </p:txBody>
      </p:sp>
      <p:sp>
        <p:nvSpPr>
          <p:cNvPr id="423" name="Google Shape;423;p39"/>
          <p:cNvSpPr/>
          <p:nvPr/>
        </p:nvSpPr>
        <p:spPr>
          <a:xfrm>
            <a:off x="4406975" y="3067300"/>
            <a:ext cx="559500" cy="20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77" y="1685575"/>
            <a:ext cx="3929695" cy="3226973"/>
          </a:xfrm>
          <a:prstGeom prst="rect">
            <a:avLst/>
          </a:prstGeom>
        </p:spPr>
      </p:pic>
      <p:sp>
        <p:nvSpPr>
          <p:cNvPr id="424" name="Google Shape;424;p39"/>
          <p:cNvSpPr txBox="1"/>
          <p:nvPr/>
        </p:nvSpPr>
        <p:spPr>
          <a:xfrm>
            <a:off x="7331050" y="1818627"/>
            <a:ext cx="1476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Must have no space between letters and numbers.</a:t>
            </a:r>
            <a:endParaRPr sz="10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This information can be found using the instructions on slide </a:t>
            </a:r>
            <a:r>
              <a:rPr lang="vi" sz="1000" dirty="0" smtClean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1000" dirty="0" smtClean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sz="10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39"/>
          <p:cNvSpPr/>
          <p:nvPr/>
        </p:nvSpPr>
        <p:spPr>
          <a:xfrm rot="5400000">
            <a:off x="7472018" y="2903050"/>
            <a:ext cx="234900" cy="9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9"/>
          <p:cNvSpPr txBox="1"/>
          <p:nvPr/>
        </p:nvSpPr>
        <p:spPr>
          <a:xfrm>
            <a:off x="7365100" y="3358874"/>
            <a:ext cx="1408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Must be in </a:t>
            </a:r>
            <a:endParaRPr sz="10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format: </a:t>
            </a:r>
            <a:r>
              <a:rPr lang="vi" sz="10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Replace </a:t>
            </a:r>
            <a:r>
              <a:rPr lang="vi" sz="1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old requirement</a:t>
            </a:r>
            <a:r>
              <a:rPr lang="vi" sz="1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vi" sz="10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with</a:t>
            </a:r>
            <a:r>
              <a:rPr lang="vi" sz="1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vi" sz="1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value in the “Value” block in the “With” section</a:t>
            </a:r>
            <a:endParaRPr sz="10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9"/>
          <p:cNvSpPr/>
          <p:nvPr/>
        </p:nvSpPr>
        <p:spPr>
          <a:xfrm rot="10800000">
            <a:off x="6805600" y="3579402"/>
            <a:ext cx="559500" cy="11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9" y="1656313"/>
            <a:ext cx="4205444" cy="32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14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Example 3 Explanation (Waive Requirement)</a:t>
            </a:r>
            <a:endParaRPr/>
          </a:p>
        </p:txBody>
      </p:sp>
      <p:sp>
        <p:nvSpPr>
          <p:cNvPr id="433" name="Google Shape;433;p40"/>
          <p:cNvSpPr txBox="1">
            <a:spLocks noGrp="1"/>
          </p:cNvSpPr>
          <p:nvPr>
            <p:ph type="body" idx="1"/>
          </p:nvPr>
        </p:nvSpPr>
        <p:spPr>
          <a:xfrm>
            <a:off x="1297500" y="871650"/>
            <a:ext cx="70389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Waive APSU 1000 Requirement</a:t>
            </a:r>
            <a:endParaRPr sz="1800"/>
          </a:p>
        </p:txBody>
      </p:sp>
      <p:sp>
        <p:nvSpPr>
          <p:cNvPr id="434" name="Google Shape;434;p40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/>
              <a:t>Step 1:</a:t>
            </a:r>
            <a:endParaRPr sz="2000"/>
          </a:p>
        </p:txBody>
      </p:sp>
      <p:sp>
        <p:nvSpPr>
          <p:cNvPr id="435" name="Google Shape;435;p40"/>
          <p:cNvSpPr txBox="1">
            <a:spLocks noGrp="1"/>
          </p:cNvSpPr>
          <p:nvPr>
            <p:ph type="subTitle" idx="4294967295"/>
          </p:nvPr>
        </p:nvSpPr>
        <p:spPr>
          <a:xfrm>
            <a:off x="505250" y="1926100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/>
              <a:t>In Description, type:</a:t>
            </a: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vi" sz="1200" b="1"/>
              <a:t>Waive</a:t>
            </a:r>
            <a:r>
              <a:rPr lang="vi" sz="1200"/>
              <a:t> </a:t>
            </a:r>
            <a:r>
              <a:rPr lang="vi" sz="1200" i="1"/>
              <a:t>course requirement</a:t>
            </a:r>
            <a:endParaRPr sz="1200" i="1"/>
          </a:p>
        </p:txBody>
      </p:sp>
      <p:pic>
        <p:nvPicPr>
          <p:cNvPr id="436" name="Google Shape;436;p40"/>
          <p:cNvPicPr preferRelativeResize="0"/>
          <p:nvPr/>
        </p:nvPicPr>
        <p:blipFill rotWithShape="1">
          <a:blip r:embed="rId3">
            <a:alphaModFix/>
          </a:blip>
          <a:srcRect t="36411" r="38252" b="47337"/>
          <a:stretch/>
        </p:blipFill>
        <p:spPr>
          <a:xfrm>
            <a:off x="2597675" y="1667638"/>
            <a:ext cx="6342250" cy="10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0"/>
          <p:cNvSpPr txBox="1">
            <a:spLocks noGrp="1"/>
          </p:cNvSpPr>
          <p:nvPr>
            <p:ph type="title"/>
          </p:nvPr>
        </p:nvSpPr>
        <p:spPr>
          <a:xfrm>
            <a:off x="505250" y="297437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/>
              <a:t>Step 2:</a:t>
            </a:r>
            <a:endParaRPr sz="2000"/>
          </a:p>
        </p:txBody>
      </p:sp>
      <p:sp>
        <p:nvSpPr>
          <p:cNvPr id="438" name="Google Shape;438;p40"/>
          <p:cNvSpPr txBox="1">
            <a:spLocks noGrp="1"/>
          </p:cNvSpPr>
          <p:nvPr>
            <p:ph type="subTitle" idx="4294967295"/>
          </p:nvPr>
        </p:nvSpPr>
        <p:spPr>
          <a:xfrm>
            <a:off x="505250" y="3330275"/>
            <a:ext cx="18714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" sz="1200"/>
              <a:t>In Details:Type optional (but very much recommended) further comments</a:t>
            </a:r>
            <a:endParaRPr sz="1200" i="1"/>
          </a:p>
        </p:txBody>
      </p:sp>
      <p:pic>
        <p:nvPicPr>
          <p:cNvPr id="439" name="Google Shape;439;p40"/>
          <p:cNvPicPr preferRelativeResize="0"/>
          <p:nvPr/>
        </p:nvPicPr>
        <p:blipFill rotWithShape="1">
          <a:blip r:embed="rId3">
            <a:alphaModFix/>
          </a:blip>
          <a:srcRect t="52331" r="36632" b="20141"/>
          <a:stretch/>
        </p:blipFill>
        <p:spPr>
          <a:xfrm>
            <a:off x="2568725" y="3045400"/>
            <a:ext cx="5316351" cy="14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1"/>
          <p:cNvSpPr txBox="1">
            <a:spLocks noGrp="1"/>
          </p:cNvSpPr>
          <p:nvPr>
            <p:ph type="title"/>
          </p:nvPr>
        </p:nvSpPr>
        <p:spPr>
          <a:xfrm>
            <a:off x="3204375" y="16576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4800"/>
              <a:t>Common Errors</a:t>
            </a:r>
            <a:endParaRPr sz="4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Substitute or Waive Errors</a:t>
            </a:r>
            <a:endParaRPr/>
          </a:p>
        </p:txBody>
      </p:sp>
      <p:sp>
        <p:nvSpPr>
          <p:cNvPr id="450" name="Google Shape;450;p42"/>
          <p:cNvSpPr txBox="1">
            <a:spLocks noGrp="1"/>
          </p:cNvSpPr>
          <p:nvPr>
            <p:ph type="body" idx="1"/>
          </p:nvPr>
        </p:nvSpPr>
        <p:spPr>
          <a:xfrm>
            <a:off x="1297500" y="887550"/>
            <a:ext cx="7038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Please contact us as soon as first Error is encountered before trying again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Was the wrong </a:t>
            </a:r>
            <a:r>
              <a:rPr lang="vi" sz="1800" b="1">
                <a:solidFill>
                  <a:srgbClr val="3C78D8"/>
                </a:solidFill>
              </a:rPr>
              <a:t>+ </a:t>
            </a:r>
            <a:r>
              <a:rPr lang="vi" sz="1800"/>
              <a:t>clicked?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7E7E7"/>
              </a:buClr>
              <a:buSzPts val="1800"/>
              <a:buChar char="-"/>
            </a:pPr>
            <a:r>
              <a:rPr lang="vi" sz="1800">
                <a:solidFill>
                  <a:srgbClr val="E7E7E7"/>
                </a:solidFill>
              </a:rPr>
              <a:t>Typo</a:t>
            </a:r>
            <a:endParaRPr sz="1800">
              <a:solidFill>
                <a:srgbClr val="E7E7E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7E7E7"/>
              </a:buClr>
              <a:buSzPts val="1800"/>
              <a:buChar char="-"/>
            </a:pPr>
            <a:r>
              <a:rPr lang="vi" sz="1800">
                <a:solidFill>
                  <a:srgbClr val="E7E7E7"/>
                </a:solidFill>
              </a:rPr>
              <a:t>Adding Exception for already used class </a:t>
            </a:r>
            <a:endParaRPr sz="1800">
              <a:solidFill>
                <a:srgbClr val="E7E7E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7E7E7"/>
              </a:buClr>
              <a:buSzPts val="1800"/>
              <a:buChar char="-"/>
            </a:pPr>
            <a:r>
              <a:rPr lang="vi" sz="1800">
                <a:solidFill>
                  <a:srgbClr val="E7E7E7"/>
                </a:solidFill>
              </a:rPr>
              <a:t>Having spaces in the course NUMBER</a:t>
            </a:r>
            <a:endParaRPr sz="1800">
              <a:solidFill>
                <a:srgbClr val="E7E7E7"/>
              </a:solidFill>
            </a:endParaRPr>
          </a:p>
        </p:txBody>
      </p:sp>
      <p:sp>
        <p:nvSpPr>
          <p:cNvPr id="451" name="Google Shape;451;p42"/>
          <p:cNvSpPr txBox="1">
            <a:spLocks noGrp="1"/>
          </p:cNvSpPr>
          <p:nvPr>
            <p:ph type="title"/>
          </p:nvPr>
        </p:nvSpPr>
        <p:spPr>
          <a:xfrm>
            <a:off x="1297500" y="3026975"/>
            <a:ext cx="70389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While at the WorkSheet</a:t>
            </a:r>
            <a:endParaRPr/>
          </a:p>
        </p:txBody>
      </p:sp>
      <p:sp>
        <p:nvSpPr>
          <p:cNvPr id="452" name="Google Shape;452;p42"/>
          <p:cNvSpPr txBox="1">
            <a:spLocks noGrp="1"/>
          </p:cNvSpPr>
          <p:nvPr>
            <p:ph type="body" idx="1"/>
          </p:nvPr>
        </p:nvSpPr>
        <p:spPr>
          <a:xfrm>
            <a:off x="1297500" y="3581186"/>
            <a:ext cx="70389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Is the WorkSheet refreshed?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/>
              <a:t>Is the “Process” Button pressed?</a:t>
            </a: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400"/>
              <a:t>Thank you for listening!</a:t>
            </a:r>
            <a:endParaRPr sz="2400"/>
          </a:p>
        </p:txBody>
      </p:sp>
      <p:sp>
        <p:nvSpPr>
          <p:cNvPr id="458" name="Google Shape;458;p43"/>
          <p:cNvSpPr txBox="1">
            <a:spLocks noGrp="1"/>
          </p:cNvSpPr>
          <p:nvPr>
            <p:ph type="title"/>
          </p:nvPr>
        </p:nvSpPr>
        <p:spPr>
          <a:xfrm>
            <a:off x="361075" y="1924850"/>
            <a:ext cx="32646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Questions?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vi"/>
              <a:t>Contact Us: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vi"/>
              <a:t>degree-works@apsu.edu</a:t>
            </a:r>
            <a:endParaRPr/>
          </a:p>
        </p:txBody>
      </p:sp>
      <p:sp>
        <p:nvSpPr>
          <p:cNvPr id="459" name="Google Shape;459;p43"/>
          <p:cNvSpPr txBox="1">
            <a:spLocks noGrp="1"/>
          </p:cNvSpPr>
          <p:nvPr>
            <p:ph type="body" idx="1"/>
          </p:nvPr>
        </p:nvSpPr>
        <p:spPr>
          <a:xfrm>
            <a:off x="6223672" y="1395149"/>
            <a:ext cx="2304900" cy="2281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dirty="0">
                <a:latin typeface="Open Sans"/>
                <a:ea typeface="Open Sans"/>
                <a:cs typeface="Open Sans"/>
                <a:sym typeface="Open Sans"/>
              </a:rPr>
              <a:t>Sherry Comperry - Degree Works Coordinator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vi" dirty="0">
                <a:latin typeface="Open Sans"/>
                <a:ea typeface="Open Sans"/>
                <a:cs typeface="Open Sans"/>
                <a:sym typeface="Open Sans"/>
              </a:rPr>
              <a:t>Joe Waltz - Degree Works Technician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vi" dirty="0">
                <a:latin typeface="Open Sans"/>
                <a:ea typeface="Open Sans"/>
                <a:cs typeface="Open Sans"/>
                <a:sym typeface="Open Sans"/>
              </a:rPr>
              <a:t>Quynh Tran - Degree Works Technician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vi" dirty="0">
                <a:latin typeface="Open Sans"/>
                <a:ea typeface="Open Sans"/>
                <a:cs typeface="Open Sans"/>
                <a:sym typeface="Open Sans"/>
              </a:rPr>
              <a:t>Curtis Compton - Degree Works </a:t>
            </a:r>
            <a:r>
              <a:rPr lang="vi" dirty="0" smtClean="0"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n-US" dirty="0" smtClean="0">
                <a:latin typeface="Open Sans"/>
                <a:ea typeface="Open Sans"/>
                <a:cs typeface="Open Sans"/>
                <a:sym typeface="Open Sans"/>
              </a:rPr>
              <a:t>A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60" name="Google Shape;460;p43"/>
          <p:cNvGrpSpPr/>
          <p:nvPr/>
        </p:nvGrpSpPr>
        <p:grpSpPr>
          <a:xfrm>
            <a:off x="3895497" y="891542"/>
            <a:ext cx="1403091" cy="3361448"/>
            <a:chOff x="7475548" y="3728000"/>
            <a:chExt cx="316503" cy="758244"/>
          </a:xfrm>
        </p:grpSpPr>
        <p:sp>
          <p:nvSpPr>
            <p:cNvPr id="461" name="Google Shape;461;p43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3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3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" name="Google Shape;464;p43"/>
          <p:cNvGrpSpPr/>
          <p:nvPr/>
        </p:nvGrpSpPr>
        <p:grpSpPr>
          <a:xfrm>
            <a:off x="3491361" y="1465383"/>
            <a:ext cx="2321335" cy="2247075"/>
            <a:chOff x="7384385" y="3857442"/>
            <a:chExt cx="523637" cy="506874"/>
          </a:xfrm>
        </p:grpSpPr>
        <p:sp>
          <p:nvSpPr>
            <p:cNvPr id="465" name="Google Shape;465;p43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" name="Google Shape;466;p43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467" name="Google Shape;467;p43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3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69" name="Google Shape;469;p43" descr="offset_comp_342327_edited.jpg"/>
          <p:cNvPicPr preferRelativeResize="0"/>
          <p:nvPr/>
        </p:nvPicPr>
        <p:blipFill rotWithShape="1">
          <a:blip r:embed="rId3">
            <a:alphaModFix/>
          </a:blip>
          <a:srcRect l="46579" t="48531" r="31859" b="26640"/>
          <a:stretch/>
        </p:blipFill>
        <p:spPr>
          <a:xfrm>
            <a:off x="3625513" y="1605774"/>
            <a:ext cx="1944300" cy="19407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6" name="Google Shape;2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675" y="393750"/>
            <a:ext cx="7913199" cy="42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0"/>
          <p:cNvSpPr txBox="1"/>
          <p:nvPr/>
        </p:nvSpPr>
        <p:spPr>
          <a:xfrm>
            <a:off x="3254550" y="1372950"/>
            <a:ext cx="312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Please ensure data refreshed date is current. If not, select the “refresh” icon.</a:t>
            </a:r>
            <a:endParaRPr sz="12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8" name="Google Shape;258;p20"/>
          <p:cNvSpPr/>
          <p:nvPr/>
        </p:nvSpPr>
        <p:spPr>
          <a:xfrm>
            <a:off x="2922600" y="1650025"/>
            <a:ext cx="369000" cy="144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Process Button</a:t>
            </a:r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body" idx="1"/>
          </p:nvPr>
        </p:nvSpPr>
        <p:spPr>
          <a:xfrm>
            <a:off x="1297500" y="1116150"/>
            <a:ext cx="76716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-"/>
            </a:pPr>
            <a:r>
              <a:rPr lang="vi" sz="1600">
                <a:latin typeface="Open Sans"/>
                <a:ea typeface="Open Sans"/>
                <a:cs typeface="Open Sans"/>
                <a:sym typeface="Open Sans"/>
              </a:rPr>
              <a:t>To ensure that data is presented correctly, Advisor must click on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-"/>
            </a:pPr>
            <a:r>
              <a:rPr lang="vi" sz="1600">
                <a:latin typeface="Open Sans"/>
                <a:ea typeface="Open Sans"/>
                <a:cs typeface="Open Sans"/>
                <a:sym typeface="Open Sans"/>
              </a:rPr>
              <a:t>Check Audit date to ensure audit details are up to date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5" name="Google Shape;2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725" y="1151500"/>
            <a:ext cx="857024" cy="3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41339"/>
            <a:ext cx="9144000" cy="190662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/>
          <p:nvPr/>
        </p:nvSpPr>
        <p:spPr>
          <a:xfrm rot="-3070533">
            <a:off x="7757378" y="3599873"/>
            <a:ext cx="668489" cy="589543"/>
          </a:xfrm>
          <a:prstGeom prst="rightArrow">
            <a:avLst>
              <a:gd name="adj1" fmla="val 70092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32150" y="4382700"/>
            <a:ext cx="1285800" cy="257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>
            <a:spLocks noGrp="1"/>
          </p:cNvSpPr>
          <p:nvPr>
            <p:ph type="title"/>
          </p:nvPr>
        </p:nvSpPr>
        <p:spPr>
          <a:xfrm>
            <a:off x="3204375" y="16576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4800"/>
              <a:t>Substitutions and Waivers</a:t>
            </a:r>
            <a:endParaRPr sz="4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Getting to the Exception page</a:t>
            </a:r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body" idx="1"/>
          </p:nvPr>
        </p:nvSpPr>
        <p:spPr>
          <a:xfrm>
            <a:off x="1201050" y="1203225"/>
            <a:ext cx="76716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>
                <a:latin typeface="Open Sans"/>
                <a:ea typeface="Open Sans"/>
                <a:cs typeface="Open Sans"/>
                <a:sym typeface="Open Sans"/>
              </a:rPr>
              <a:t>Click on the Exceptions </a:t>
            </a:r>
            <a:r>
              <a:rPr lang="en-US" sz="1800" dirty="0" smtClean="0"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vi" sz="1800" dirty="0" smtClean="0">
                <a:latin typeface="Open Sans"/>
                <a:ea typeface="Open Sans"/>
                <a:cs typeface="Open Sans"/>
                <a:sym typeface="Open Sans"/>
              </a:rPr>
              <a:t>link </a:t>
            </a:r>
            <a:r>
              <a:rPr lang="vi" sz="1800" dirty="0">
                <a:latin typeface="Open Sans"/>
                <a:ea typeface="Open Sans"/>
                <a:cs typeface="Open Sans"/>
                <a:sym typeface="Open Sans"/>
              </a:rPr>
              <a:t>at the top of the Audit page to Access Substitutions and Waivers form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vi" sz="1800" dirty="0">
                <a:latin typeface="Open Sans"/>
                <a:ea typeface="Open Sans"/>
                <a:cs typeface="Open Sans"/>
                <a:sym typeface="Open Sans"/>
              </a:rPr>
              <a:t>Scroll down to the item that requires the exception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vi" sz="1800" dirty="0">
                <a:latin typeface="Open Sans"/>
                <a:ea typeface="Open Sans"/>
                <a:cs typeface="Open Sans"/>
                <a:sym typeface="Open Sans"/>
              </a:rPr>
              <a:t>Click </a:t>
            </a:r>
            <a:r>
              <a:rPr lang="vi" sz="2600" b="1" dirty="0">
                <a:solidFill>
                  <a:srgbClr val="008FFF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vi" sz="1800" dirty="0">
                <a:latin typeface="Open Sans"/>
                <a:ea typeface="Open Sans"/>
                <a:cs typeface="Open Sans"/>
                <a:sym typeface="Open Sans"/>
              </a:rPr>
              <a:t> next to said item 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p23"/>
          <p:cNvPicPr preferRelativeResize="0"/>
          <p:nvPr/>
        </p:nvPicPr>
        <p:blipFill rotWithShape="1">
          <a:blip r:embed="rId3">
            <a:alphaModFix/>
          </a:blip>
          <a:srcRect r="60251"/>
          <a:stretch/>
        </p:blipFill>
        <p:spPr>
          <a:xfrm>
            <a:off x="1824963" y="1876200"/>
            <a:ext cx="5494075" cy="6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3">
            <a:alphaModFix/>
          </a:blip>
          <a:srcRect l="15987" t="25787" r="75648" b="24839"/>
          <a:stretch/>
        </p:blipFill>
        <p:spPr>
          <a:xfrm>
            <a:off x="2541498" y="1300013"/>
            <a:ext cx="1156074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3"/>
          <p:cNvSpPr/>
          <p:nvPr/>
        </p:nvSpPr>
        <p:spPr>
          <a:xfrm>
            <a:off x="4036200" y="1982400"/>
            <a:ext cx="1071600" cy="482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425" y="3762375"/>
            <a:ext cx="7383050" cy="12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3"/>
          <p:cNvSpPr/>
          <p:nvPr/>
        </p:nvSpPr>
        <p:spPr>
          <a:xfrm rot="-2700000">
            <a:off x="875609" y="4165104"/>
            <a:ext cx="510814" cy="2906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 txBox="1">
            <a:spLocks noGrp="1"/>
          </p:cNvSpPr>
          <p:nvPr>
            <p:ph type="title"/>
          </p:nvPr>
        </p:nvSpPr>
        <p:spPr>
          <a:xfrm>
            <a:off x="505250" y="149990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Add Exception</a:t>
            </a:r>
            <a:endParaRPr/>
          </a:p>
        </p:txBody>
      </p:sp>
      <p:sp>
        <p:nvSpPr>
          <p:cNvPr id="290" name="Google Shape;290;p24"/>
          <p:cNvSpPr txBox="1">
            <a:spLocks noGrp="1"/>
          </p:cNvSpPr>
          <p:nvPr>
            <p:ph type="subTitle" idx="1"/>
          </p:nvPr>
        </p:nvSpPr>
        <p:spPr>
          <a:xfrm>
            <a:off x="505250" y="2121450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/>
              <a:t>Select Exception Type</a:t>
            </a:r>
            <a:r>
              <a:rPr lang="vi" sz="1800" dirty="0" smtClean="0"/>
              <a:t>: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Waiver: Complete requirement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vi" sz="1800" dirty="0"/>
              <a:t>Substitution: Replace course </a:t>
            </a:r>
            <a:r>
              <a:rPr lang="vi" sz="1800" dirty="0" smtClean="0"/>
              <a:t>requirement</a:t>
            </a:r>
            <a:endParaRPr lang="en-US" sz="1800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dirty="0" smtClean="0"/>
              <a:t>Range Substitution: Replace course range requirement</a:t>
            </a:r>
            <a:endParaRPr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50" y="1089715"/>
            <a:ext cx="5322106" cy="29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 txBox="1">
            <a:spLocks noGrp="1"/>
          </p:cNvSpPr>
          <p:nvPr>
            <p:ph type="title"/>
          </p:nvPr>
        </p:nvSpPr>
        <p:spPr>
          <a:xfrm>
            <a:off x="1272325" y="792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Substitution Form</a:t>
            </a:r>
            <a:endParaRPr/>
          </a:p>
        </p:txBody>
      </p:sp>
      <p:pic>
        <p:nvPicPr>
          <p:cNvPr id="297" name="Google Shape;2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8575"/>
            <a:ext cx="4331674" cy="37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350" y="1078575"/>
            <a:ext cx="4051649" cy="37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5"/>
          <p:cNvSpPr/>
          <p:nvPr/>
        </p:nvSpPr>
        <p:spPr>
          <a:xfrm>
            <a:off x="4432263" y="2792375"/>
            <a:ext cx="559500" cy="20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5"/>
          <p:cNvSpPr/>
          <p:nvPr/>
        </p:nvSpPr>
        <p:spPr>
          <a:xfrm>
            <a:off x="5577225" y="2792375"/>
            <a:ext cx="3081900" cy="4269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5"/>
          <p:cNvSpPr txBox="1"/>
          <p:nvPr/>
        </p:nvSpPr>
        <p:spPr>
          <a:xfrm>
            <a:off x="7530450" y="1671100"/>
            <a:ext cx="158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These are used for transferred course substitutions only</a:t>
            </a:r>
            <a:endParaRPr sz="10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25"/>
          <p:cNvSpPr/>
          <p:nvPr/>
        </p:nvSpPr>
        <p:spPr>
          <a:xfrm>
            <a:off x="7978975" y="2271525"/>
            <a:ext cx="151800" cy="520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1092</Words>
  <Application>Microsoft Office PowerPoint</Application>
  <PresentationFormat>On-screen Show (16:9)</PresentationFormat>
  <Paragraphs>163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Montserrat</vt:lpstr>
      <vt:lpstr>Open Sans</vt:lpstr>
      <vt:lpstr>Lato</vt:lpstr>
      <vt:lpstr>Impact</vt:lpstr>
      <vt:lpstr>Arial</vt:lpstr>
      <vt:lpstr>Times New Roman</vt:lpstr>
      <vt:lpstr>Focus</vt:lpstr>
      <vt:lpstr>Degree Works</vt:lpstr>
      <vt:lpstr>Agenda</vt:lpstr>
      <vt:lpstr>Legend</vt:lpstr>
      <vt:lpstr>PowerPoint Presentation</vt:lpstr>
      <vt:lpstr>Process Button</vt:lpstr>
      <vt:lpstr>Substitutions and Waivers</vt:lpstr>
      <vt:lpstr>Getting to the Exception page</vt:lpstr>
      <vt:lpstr>Add Exception</vt:lpstr>
      <vt:lpstr>Substitution Form</vt:lpstr>
      <vt:lpstr>Example 1a: Substitutions for non-transferred courses</vt:lpstr>
      <vt:lpstr>Step 1:</vt:lpstr>
      <vt:lpstr>Step 2:</vt:lpstr>
      <vt:lpstr>NOTE:</vt:lpstr>
      <vt:lpstr>Step 3:</vt:lpstr>
      <vt:lpstr>Step 4:</vt:lpstr>
      <vt:lpstr>Example 1b: Substitutions for courses with labs</vt:lpstr>
      <vt:lpstr>PowerPoint Presentation</vt:lpstr>
      <vt:lpstr>Example 1c: Substitutions for transferred courses</vt:lpstr>
      <vt:lpstr>How to find Transferred Course Number</vt:lpstr>
      <vt:lpstr>Step 3.1:</vt:lpstr>
      <vt:lpstr>Step 3.2:</vt:lpstr>
      <vt:lpstr>Step 3.3:</vt:lpstr>
      <vt:lpstr>Step 4:</vt:lpstr>
      <vt:lpstr>Range Substitution Form</vt:lpstr>
      <vt:lpstr>Example 2a: Explanation (Substitution for a range using a non-transfer course)</vt:lpstr>
      <vt:lpstr>Step 1:</vt:lpstr>
      <vt:lpstr>NOTE:</vt:lpstr>
      <vt:lpstr>Step 2:</vt:lpstr>
      <vt:lpstr>Step 3:</vt:lpstr>
      <vt:lpstr>Example 2b: Explanation (Substitution for a range using a transferred course)</vt:lpstr>
      <vt:lpstr>Step 1:</vt:lpstr>
      <vt:lpstr>Step 2.1:</vt:lpstr>
      <vt:lpstr>Step 2.2:</vt:lpstr>
      <vt:lpstr>Step 2.3:</vt:lpstr>
      <vt:lpstr>Step 3:</vt:lpstr>
      <vt:lpstr>Example 3 Explanation (Waive Requirement)</vt:lpstr>
      <vt:lpstr>Common Errors</vt:lpstr>
      <vt:lpstr>Substitute or Waive Errors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Degree Works</dc:title>
  <dc:creator>Meadows, Cassondra A.</dc:creator>
  <cp:lastModifiedBy>Meadows, Cassondra A.</cp:lastModifiedBy>
  <cp:revision>15</cp:revision>
  <dcterms:modified xsi:type="dcterms:W3CDTF">2022-01-05T16:22:01Z</dcterms:modified>
</cp:coreProperties>
</file>