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30"/>
  </p:notesMasterIdLst>
  <p:sldIdLst>
    <p:sldId id="257" r:id="rId2"/>
    <p:sldId id="256" r:id="rId3"/>
    <p:sldId id="295" r:id="rId4"/>
    <p:sldId id="260" r:id="rId5"/>
    <p:sldId id="268" r:id="rId6"/>
    <p:sldId id="269" r:id="rId7"/>
    <p:sldId id="270" r:id="rId8"/>
    <p:sldId id="271" r:id="rId9"/>
    <p:sldId id="272" r:id="rId10"/>
    <p:sldId id="273" r:id="rId11"/>
    <p:sldId id="294" r:id="rId12"/>
    <p:sldId id="275" r:id="rId13"/>
    <p:sldId id="276" r:id="rId14"/>
    <p:sldId id="277" r:id="rId15"/>
    <p:sldId id="278" r:id="rId16"/>
    <p:sldId id="280" r:id="rId17"/>
    <p:sldId id="281" r:id="rId18"/>
    <p:sldId id="282" r:id="rId19"/>
    <p:sldId id="283" r:id="rId20"/>
    <p:sldId id="285" r:id="rId21"/>
    <p:sldId id="286" r:id="rId22"/>
    <p:sldId id="287" r:id="rId23"/>
    <p:sldId id="288" r:id="rId24"/>
    <p:sldId id="289" r:id="rId25"/>
    <p:sldId id="290" r:id="rId26"/>
    <p:sldId id="291" r:id="rId27"/>
    <p:sldId id="292" r:id="rId28"/>
    <p:sldId id="298"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DAFAA"/>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590EE3-CCC0-CE45-B07A-BDB76809870C}" v="1" dt="2025-06-26T18:55:27.717"/>
    <p1510:client id="{BD887577-6239-FF41-AC8E-4B35E6110E1E}" v="36" dt="2025-06-26T18:01:26.1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96" autoAdjust="0"/>
    <p:restoredTop sz="94707" autoAdjust="0"/>
  </p:normalViewPr>
  <p:slideViewPr>
    <p:cSldViewPr snapToGrid="0" snapToObjects="1">
      <p:cViewPr varScale="1">
        <p:scale>
          <a:sx n="107" d="100"/>
          <a:sy n="107" d="100"/>
        </p:scale>
        <p:origin x="2532" y="11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5/10/relationships/revisionInfo" Target="revisionInfo.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F3B368-60EA-C742-B315-71726782B413}" type="datetimeFigureOut">
              <a:rPr lang="en-US" smtClean="0"/>
              <a:t>6/27/2025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6E9E31-86AF-104B-9463-0047CC967633}" type="slidenum">
              <a:rPr lang="en-US" smtClean="0"/>
              <a:t>‹#›</a:t>
            </a:fld>
            <a:endParaRPr lang="en-US"/>
          </a:p>
        </p:txBody>
      </p:sp>
    </p:spTree>
    <p:extLst>
      <p:ext uri="{BB962C8B-B14F-4D97-AF65-F5344CB8AC3E}">
        <p14:creationId xmlns:p14="http://schemas.microsoft.com/office/powerpoint/2010/main" val="17681973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86E9E31-86AF-104B-9463-0047CC967633}" type="slidenum">
              <a:rPr lang="en-US" smtClean="0"/>
              <a:t>1</a:t>
            </a:fld>
            <a:endParaRPr lang="en-US"/>
          </a:p>
        </p:txBody>
      </p:sp>
    </p:spTree>
    <p:extLst>
      <p:ext uri="{BB962C8B-B14F-4D97-AF65-F5344CB8AC3E}">
        <p14:creationId xmlns:p14="http://schemas.microsoft.com/office/powerpoint/2010/main" val="19063769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A9AD37-6FDF-3A54-FABE-B905D5AC8C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65054B-E152-1980-BF6D-886722B745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573652-0181-29D5-1F9F-2BFB68B7FF7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699450-CE28-DACA-B08E-BE4F8A55D533}"/>
              </a:ext>
            </a:extLst>
          </p:cNvPr>
          <p:cNvSpPr>
            <a:spLocks noGrp="1"/>
          </p:cNvSpPr>
          <p:nvPr>
            <p:ph type="sldNum" sz="quarter" idx="5"/>
          </p:nvPr>
        </p:nvSpPr>
        <p:spPr/>
        <p:txBody>
          <a:bodyPr/>
          <a:lstStyle/>
          <a:p>
            <a:fld id="{986E9E31-86AF-104B-9463-0047CC967633}" type="slidenum">
              <a:rPr lang="en-US" smtClean="0"/>
              <a:t>14</a:t>
            </a:fld>
            <a:endParaRPr lang="en-US"/>
          </a:p>
        </p:txBody>
      </p:sp>
    </p:spTree>
    <p:extLst>
      <p:ext uri="{BB962C8B-B14F-4D97-AF65-F5344CB8AC3E}">
        <p14:creationId xmlns:p14="http://schemas.microsoft.com/office/powerpoint/2010/main" val="30483696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EF31DD-0139-75B8-023C-ABA4EF7EE4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807B30-154C-C5E7-A38D-17AA72CCF0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8D6279-F552-E954-8E54-E2748700819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687918-BD74-082D-ABCC-60AECEA572D3}"/>
              </a:ext>
            </a:extLst>
          </p:cNvPr>
          <p:cNvSpPr>
            <a:spLocks noGrp="1"/>
          </p:cNvSpPr>
          <p:nvPr>
            <p:ph type="sldNum" sz="quarter" idx="5"/>
          </p:nvPr>
        </p:nvSpPr>
        <p:spPr/>
        <p:txBody>
          <a:bodyPr/>
          <a:lstStyle/>
          <a:p>
            <a:fld id="{986E9E31-86AF-104B-9463-0047CC967633}" type="slidenum">
              <a:rPr lang="en-US" smtClean="0"/>
              <a:t>15</a:t>
            </a:fld>
            <a:endParaRPr lang="en-US"/>
          </a:p>
        </p:txBody>
      </p:sp>
    </p:spTree>
    <p:extLst>
      <p:ext uri="{BB962C8B-B14F-4D97-AF65-F5344CB8AC3E}">
        <p14:creationId xmlns:p14="http://schemas.microsoft.com/office/powerpoint/2010/main" val="26005176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3DEA16-05F3-233F-E11F-A1DF7EBA52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54D8F2-CF10-05B4-E9AF-341ABF22A3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FCCC49-B699-32A7-DB0A-C1562BFC21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1B6383A-DEEA-700E-948A-3F5A6C2B9031}"/>
              </a:ext>
            </a:extLst>
          </p:cNvPr>
          <p:cNvSpPr>
            <a:spLocks noGrp="1"/>
          </p:cNvSpPr>
          <p:nvPr>
            <p:ph type="sldNum" sz="quarter" idx="5"/>
          </p:nvPr>
        </p:nvSpPr>
        <p:spPr/>
        <p:txBody>
          <a:bodyPr/>
          <a:lstStyle/>
          <a:p>
            <a:fld id="{986E9E31-86AF-104B-9463-0047CC967633}" type="slidenum">
              <a:rPr lang="en-US" smtClean="0"/>
              <a:t>17</a:t>
            </a:fld>
            <a:endParaRPr lang="en-US"/>
          </a:p>
        </p:txBody>
      </p:sp>
    </p:spTree>
    <p:extLst>
      <p:ext uri="{BB962C8B-B14F-4D97-AF65-F5344CB8AC3E}">
        <p14:creationId xmlns:p14="http://schemas.microsoft.com/office/powerpoint/2010/main" val="5111771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841779-DF01-0304-A3C1-1B5DD30180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229085-F82A-ABE8-7705-FDF505C4786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6315E9-A9D8-D8C9-3EAA-4785D5320AF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F043012-74CC-7EA7-B80F-202F7BA9F568}"/>
              </a:ext>
            </a:extLst>
          </p:cNvPr>
          <p:cNvSpPr>
            <a:spLocks noGrp="1"/>
          </p:cNvSpPr>
          <p:nvPr>
            <p:ph type="sldNum" sz="quarter" idx="5"/>
          </p:nvPr>
        </p:nvSpPr>
        <p:spPr/>
        <p:txBody>
          <a:bodyPr/>
          <a:lstStyle/>
          <a:p>
            <a:fld id="{986E9E31-86AF-104B-9463-0047CC967633}" type="slidenum">
              <a:rPr lang="en-US" smtClean="0"/>
              <a:t>18</a:t>
            </a:fld>
            <a:endParaRPr lang="en-US"/>
          </a:p>
        </p:txBody>
      </p:sp>
    </p:spTree>
    <p:extLst>
      <p:ext uri="{BB962C8B-B14F-4D97-AF65-F5344CB8AC3E}">
        <p14:creationId xmlns:p14="http://schemas.microsoft.com/office/powerpoint/2010/main" val="19854833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BC09FA-1A88-1FCA-55A5-B34D1FC9BC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D77DB2-B7AC-3D37-F0AE-DD36FFE393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69A71B-AB52-D067-B9FB-E75C8522AB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D602AC8-0EA0-3DBB-90D1-2F5EF455A2A8}"/>
              </a:ext>
            </a:extLst>
          </p:cNvPr>
          <p:cNvSpPr>
            <a:spLocks noGrp="1"/>
          </p:cNvSpPr>
          <p:nvPr>
            <p:ph type="sldNum" sz="quarter" idx="5"/>
          </p:nvPr>
        </p:nvSpPr>
        <p:spPr/>
        <p:txBody>
          <a:bodyPr/>
          <a:lstStyle/>
          <a:p>
            <a:fld id="{986E9E31-86AF-104B-9463-0047CC967633}" type="slidenum">
              <a:rPr lang="en-US" smtClean="0"/>
              <a:t>19</a:t>
            </a:fld>
            <a:endParaRPr lang="en-US"/>
          </a:p>
        </p:txBody>
      </p:sp>
    </p:spTree>
    <p:extLst>
      <p:ext uri="{BB962C8B-B14F-4D97-AF65-F5344CB8AC3E}">
        <p14:creationId xmlns:p14="http://schemas.microsoft.com/office/powerpoint/2010/main" val="20181045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19973C-91B3-CDE2-C3B4-9D11E84349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6D7AD7-4444-F427-5476-94D6FC1E4A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8C4FAC-8CAE-1477-4FAA-58EF8D0F89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1519D4-CC93-C878-91F9-BA2019D0516E}"/>
              </a:ext>
            </a:extLst>
          </p:cNvPr>
          <p:cNvSpPr>
            <a:spLocks noGrp="1"/>
          </p:cNvSpPr>
          <p:nvPr>
            <p:ph type="sldNum" sz="quarter" idx="5"/>
          </p:nvPr>
        </p:nvSpPr>
        <p:spPr/>
        <p:txBody>
          <a:bodyPr/>
          <a:lstStyle/>
          <a:p>
            <a:fld id="{986E9E31-86AF-104B-9463-0047CC967633}" type="slidenum">
              <a:rPr lang="en-US" smtClean="0"/>
              <a:t>20</a:t>
            </a:fld>
            <a:endParaRPr lang="en-US"/>
          </a:p>
        </p:txBody>
      </p:sp>
    </p:spTree>
    <p:extLst>
      <p:ext uri="{BB962C8B-B14F-4D97-AF65-F5344CB8AC3E}">
        <p14:creationId xmlns:p14="http://schemas.microsoft.com/office/powerpoint/2010/main" val="36860563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FA12EB-1560-0BF8-ED92-74F8AC9AF1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1F523C-00E9-AE03-8322-B67F20831E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BF40F5-65BC-3D18-D791-AD9E5D9ECAD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3B8A394-0D66-3EDC-DA65-E2E6CEF9CB4B}"/>
              </a:ext>
            </a:extLst>
          </p:cNvPr>
          <p:cNvSpPr>
            <a:spLocks noGrp="1"/>
          </p:cNvSpPr>
          <p:nvPr>
            <p:ph type="sldNum" sz="quarter" idx="5"/>
          </p:nvPr>
        </p:nvSpPr>
        <p:spPr/>
        <p:txBody>
          <a:bodyPr/>
          <a:lstStyle/>
          <a:p>
            <a:fld id="{986E9E31-86AF-104B-9463-0047CC967633}" type="slidenum">
              <a:rPr lang="en-US" smtClean="0"/>
              <a:t>21</a:t>
            </a:fld>
            <a:endParaRPr lang="en-US"/>
          </a:p>
        </p:txBody>
      </p:sp>
    </p:spTree>
    <p:extLst>
      <p:ext uri="{BB962C8B-B14F-4D97-AF65-F5344CB8AC3E}">
        <p14:creationId xmlns:p14="http://schemas.microsoft.com/office/powerpoint/2010/main" val="5566287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6565E9-AFAC-AF27-2F79-CF3BFFDDBF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B7283F-C562-B68D-BEAE-EF9822E730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7A82AD-EC26-B911-F7B8-DA9EB461EC3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591BDED-B687-23DD-9D29-6E641D90487A}"/>
              </a:ext>
            </a:extLst>
          </p:cNvPr>
          <p:cNvSpPr>
            <a:spLocks noGrp="1"/>
          </p:cNvSpPr>
          <p:nvPr>
            <p:ph type="sldNum" sz="quarter" idx="5"/>
          </p:nvPr>
        </p:nvSpPr>
        <p:spPr/>
        <p:txBody>
          <a:bodyPr/>
          <a:lstStyle/>
          <a:p>
            <a:fld id="{986E9E31-86AF-104B-9463-0047CC967633}" type="slidenum">
              <a:rPr lang="en-US" smtClean="0"/>
              <a:t>22</a:t>
            </a:fld>
            <a:endParaRPr lang="en-US"/>
          </a:p>
        </p:txBody>
      </p:sp>
    </p:spTree>
    <p:extLst>
      <p:ext uri="{BB962C8B-B14F-4D97-AF65-F5344CB8AC3E}">
        <p14:creationId xmlns:p14="http://schemas.microsoft.com/office/powerpoint/2010/main" val="24610452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30BD18-9DE1-D98F-F65D-ED1EF17B45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FE0B54-F1CE-AF4C-FE91-367986B073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587826-2E33-A488-F9C7-F9BAD77C3DE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D96C20-5A45-5FD2-B140-25C8BB8C45F5}"/>
              </a:ext>
            </a:extLst>
          </p:cNvPr>
          <p:cNvSpPr>
            <a:spLocks noGrp="1"/>
          </p:cNvSpPr>
          <p:nvPr>
            <p:ph type="sldNum" sz="quarter" idx="5"/>
          </p:nvPr>
        </p:nvSpPr>
        <p:spPr/>
        <p:txBody>
          <a:bodyPr/>
          <a:lstStyle/>
          <a:p>
            <a:fld id="{986E9E31-86AF-104B-9463-0047CC967633}" type="slidenum">
              <a:rPr lang="en-US" smtClean="0"/>
              <a:t>23</a:t>
            </a:fld>
            <a:endParaRPr lang="en-US"/>
          </a:p>
        </p:txBody>
      </p:sp>
    </p:spTree>
    <p:extLst>
      <p:ext uri="{BB962C8B-B14F-4D97-AF65-F5344CB8AC3E}">
        <p14:creationId xmlns:p14="http://schemas.microsoft.com/office/powerpoint/2010/main" val="37066985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6E28D6-721B-BF54-DE73-954A738A83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91BEE5-3961-712B-9CC3-6E1226A2A7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DC22C5-7CC8-B421-4E8C-B87784FE439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6C5051A-023A-A2A7-A277-0B7886A90D45}"/>
              </a:ext>
            </a:extLst>
          </p:cNvPr>
          <p:cNvSpPr>
            <a:spLocks noGrp="1"/>
          </p:cNvSpPr>
          <p:nvPr>
            <p:ph type="sldNum" sz="quarter" idx="5"/>
          </p:nvPr>
        </p:nvSpPr>
        <p:spPr/>
        <p:txBody>
          <a:bodyPr/>
          <a:lstStyle/>
          <a:p>
            <a:fld id="{986E9E31-86AF-104B-9463-0047CC967633}" type="slidenum">
              <a:rPr lang="en-US" smtClean="0"/>
              <a:t>24</a:t>
            </a:fld>
            <a:endParaRPr lang="en-US"/>
          </a:p>
        </p:txBody>
      </p:sp>
    </p:spTree>
    <p:extLst>
      <p:ext uri="{BB962C8B-B14F-4D97-AF65-F5344CB8AC3E}">
        <p14:creationId xmlns:p14="http://schemas.microsoft.com/office/powerpoint/2010/main" val="2181944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6E9E31-86AF-104B-9463-0047CC967633}" type="slidenum">
              <a:rPr lang="en-US" smtClean="0"/>
              <a:t>5</a:t>
            </a:fld>
            <a:endParaRPr lang="en-US"/>
          </a:p>
        </p:txBody>
      </p:sp>
    </p:spTree>
    <p:extLst>
      <p:ext uri="{BB962C8B-B14F-4D97-AF65-F5344CB8AC3E}">
        <p14:creationId xmlns:p14="http://schemas.microsoft.com/office/powerpoint/2010/main" val="16418692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25058F-5281-270E-669B-6C484D0AFA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3BE1D7-BF61-BC0A-C21F-CEAF7357EC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4BA923-0C82-0B63-0DA3-33788F97882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AA04BF-A156-67A1-F17F-D885D4DFAC07}"/>
              </a:ext>
            </a:extLst>
          </p:cNvPr>
          <p:cNvSpPr>
            <a:spLocks noGrp="1"/>
          </p:cNvSpPr>
          <p:nvPr>
            <p:ph type="sldNum" sz="quarter" idx="5"/>
          </p:nvPr>
        </p:nvSpPr>
        <p:spPr/>
        <p:txBody>
          <a:bodyPr/>
          <a:lstStyle/>
          <a:p>
            <a:fld id="{986E9E31-86AF-104B-9463-0047CC967633}" type="slidenum">
              <a:rPr lang="en-US" smtClean="0"/>
              <a:t>25</a:t>
            </a:fld>
            <a:endParaRPr lang="en-US"/>
          </a:p>
        </p:txBody>
      </p:sp>
    </p:spTree>
    <p:extLst>
      <p:ext uri="{BB962C8B-B14F-4D97-AF65-F5344CB8AC3E}">
        <p14:creationId xmlns:p14="http://schemas.microsoft.com/office/powerpoint/2010/main" val="2566026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8A712-51F8-5C40-344A-74B13F1882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18D7C5-DEA6-95CF-4593-41C7DBEF5A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B2EABF-A6AF-F71C-0560-82BFE74A710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AB2A636-4D26-A3B6-E2A1-7A9983C9B8B3}"/>
              </a:ext>
            </a:extLst>
          </p:cNvPr>
          <p:cNvSpPr>
            <a:spLocks noGrp="1"/>
          </p:cNvSpPr>
          <p:nvPr>
            <p:ph type="sldNum" sz="quarter" idx="5"/>
          </p:nvPr>
        </p:nvSpPr>
        <p:spPr/>
        <p:txBody>
          <a:bodyPr/>
          <a:lstStyle/>
          <a:p>
            <a:fld id="{986E9E31-86AF-104B-9463-0047CC967633}" type="slidenum">
              <a:rPr lang="en-US" smtClean="0"/>
              <a:t>26</a:t>
            </a:fld>
            <a:endParaRPr lang="en-US"/>
          </a:p>
        </p:txBody>
      </p:sp>
    </p:spTree>
    <p:extLst>
      <p:ext uri="{BB962C8B-B14F-4D97-AF65-F5344CB8AC3E}">
        <p14:creationId xmlns:p14="http://schemas.microsoft.com/office/powerpoint/2010/main" val="274735409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A2E495-27FC-85BA-FA7A-C8488E1B20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91D6AD-ACA8-0B3D-A12C-5F87CE6875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A0FE93-5151-1A5F-1CBC-1E7215AE05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F0476B-AFAA-82A2-EEE3-CFC3D73CAB0B}"/>
              </a:ext>
            </a:extLst>
          </p:cNvPr>
          <p:cNvSpPr>
            <a:spLocks noGrp="1"/>
          </p:cNvSpPr>
          <p:nvPr>
            <p:ph type="sldNum" sz="quarter" idx="5"/>
          </p:nvPr>
        </p:nvSpPr>
        <p:spPr/>
        <p:txBody>
          <a:bodyPr/>
          <a:lstStyle/>
          <a:p>
            <a:fld id="{986E9E31-86AF-104B-9463-0047CC967633}" type="slidenum">
              <a:rPr lang="en-US" smtClean="0"/>
              <a:t>27</a:t>
            </a:fld>
            <a:endParaRPr lang="en-US"/>
          </a:p>
        </p:txBody>
      </p:sp>
    </p:spTree>
    <p:extLst>
      <p:ext uri="{BB962C8B-B14F-4D97-AF65-F5344CB8AC3E}">
        <p14:creationId xmlns:p14="http://schemas.microsoft.com/office/powerpoint/2010/main" val="179318367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28EBF2-7DA9-AE2E-8D4E-8012C805BB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71AE55-8BB7-0778-4BBC-2D5DB24524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FFDC5F-235D-86D6-FD1C-65393023B90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E8219D-EDB4-37D3-5FF9-97A436DF0075}"/>
              </a:ext>
            </a:extLst>
          </p:cNvPr>
          <p:cNvSpPr>
            <a:spLocks noGrp="1"/>
          </p:cNvSpPr>
          <p:nvPr>
            <p:ph type="sldNum" sz="quarter" idx="5"/>
          </p:nvPr>
        </p:nvSpPr>
        <p:spPr/>
        <p:txBody>
          <a:bodyPr/>
          <a:lstStyle/>
          <a:p>
            <a:fld id="{986E9E31-86AF-104B-9463-0047CC967633}" type="slidenum">
              <a:rPr lang="en-US" smtClean="0"/>
              <a:t>28</a:t>
            </a:fld>
            <a:endParaRPr lang="en-US"/>
          </a:p>
        </p:txBody>
      </p:sp>
    </p:spTree>
    <p:extLst>
      <p:ext uri="{BB962C8B-B14F-4D97-AF65-F5344CB8AC3E}">
        <p14:creationId xmlns:p14="http://schemas.microsoft.com/office/powerpoint/2010/main" val="4071302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ADC6B3-EAA2-807F-BCDE-EE2E330303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16CDD4-ED6D-5F3F-0DB4-858A3E828D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984AA1-BADB-8D46-BA23-CFEEFB736EB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F397B1-36BD-A018-58AA-6B9464B41475}"/>
              </a:ext>
            </a:extLst>
          </p:cNvPr>
          <p:cNvSpPr>
            <a:spLocks noGrp="1"/>
          </p:cNvSpPr>
          <p:nvPr>
            <p:ph type="sldNum" sz="quarter" idx="5"/>
          </p:nvPr>
        </p:nvSpPr>
        <p:spPr/>
        <p:txBody>
          <a:bodyPr/>
          <a:lstStyle/>
          <a:p>
            <a:fld id="{986E9E31-86AF-104B-9463-0047CC967633}" type="slidenum">
              <a:rPr lang="en-US" smtClean="0"/>
              <a:t>6</a:t>
            </a:fld>
            <a:endParaRPr lang="en-US"/>
          </a:p>
        </p:txBody>
      </p:sp>
    </p:spTree>
    <p:extLst>
      <p:ext uri="{BB962C8B-B14F-4D97-AF65-F5344CB8AC3E}">
        <p14:creationId xmlns:p14="http://schemas.microsoft.com/office/powerpoint/2010/main" val="11549942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EFAEE8-C397-5E57-80AE-3BDB09C0F4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9BDE80-129D-C2FA-E751-6EF8AC0EC2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5B4E44-1EFB-BABB-B580-C84F5DA832C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2A4240-2C28-712F-31B1-616647576AD2}"/>
              </a:ext>
            </a:extLst>
          </p:cNvPr>
          <p:cNvSpPr>
            <a:spLocks noGrp="1"/>
          </p:cNvSpPr>
          <p:nvPr>
            <p:ph type="sldNum" sz="quarter" idx="5"/>
          </p:nvPr>
        </p:nvSpPr>
        <p:spPr/>
        <p:txBody>
          <a:bodyPr/>
          <a:lstStyle/>
          <a:p>
            <a:fld id="{986E9E31-86AF-104B-9463-0047CC967633}" type="slidenum">
              <a:rPr lang="en-US" smtClean="0"/>
              <a:t>7</a:t>
            </a:fld>
            <a:endParaRPr lang="en-US"/>
          </a:p>
        </p:txBody>
      </p:sp>
    </p:spTree>
    <p:extLst>
      <p:ext uri="{BB962C8B-B14F-4D97-AF65-F5344CB8AC3E}">
        <p14:creationId xmlns:p14="http://schemas.microsoft.com/office/powerpoint/2010/main" val="38818336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1DFE0A-03B0-570D-481D-F5FE9B75EC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F961CE-FC5C-927E-A9F4-CBB5DDC2B9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86C338-279B-B5A2-C9F0-08CE7F1396C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7EFA08-F4DE-AF69-6D63-B1D1381C431D}"/>
              </a:ext>
            </a:extLst>
          </p:cNvPr>
          <p:cNvSpPr>
            <a:spLocks noGrp="1"/>
          </p:cNvSpPr>
          <p:nvPr>
            <p:ph type="sldNum" sz="quarter" idx="5"/>
          </p:nvPr>
        </p:nvSpPr>
        <p:spPr/>
        <p:txBody>
          <a:bodyPr/>
          <a:lstStyle/>
          <a:p>
            <a:fld id="{986E9E31-86AF-104B-9463-0047CC967633}" type="slidenum">
              <a:rPr lang="en-US" smtClean="0"/>
              <a:t>8</a:t>
            </a:fld>
            <a:endParaRPr lang="en-US"/>
          </a:p>
        </p:txBody>
      </p:sp>
    </p:spTree>
    <p:extLst>
      <p:ext uri="{BB962C8B-B14F-4D97-AF65-F5344CB8AC3E}">
        <p14:creationId xmlns:p14="http://schemas.microsoft.com/office/powerpoint/2010/main" val="28659994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B0841D-DEE3-DE8C-7E83-E0832CA41A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47FAD5-C7BB-1EEF-0B92-6F88611570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0A3578-54E4-0906-9633-CCC8528DAD3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955347E-2C22-2114-A2CB-961241600307}"/>
              </a:ext>
            </a:extLst>
          </p:cNvPr>
          <p:cNvSpPr>
            <a:spLocks noGrp="1"/>
          </p:cNvSpPr>
          <p:nvPr>
            <p:ph type="sldNum" sz="quarter" idx="5"/>
          </p:nvPr>
        </p:nvSpPr>
        <p:spPr/>
        <p:txBody>
          <a:bodyPr/>
          <a:lstStyle/>
          <a:p>
            <a:fld id="{986E9E31-86AF-104B-9463-0047CC967633}" type="slidenum">
              <a:rPr lang="en-US" smtClean="0"/>
              <a:t>9</a:t>
            </a:fld>
            <a:endParaRPr lang="en-US"/>
          </a:p>
        </p:txBody>
      </p:sp>
    </p:spTree>
    <p:extLst>
      <p:ext uri="{BB962C8B-B14F-4D97-AF65-F5344CB8AC3E}">
        <p14:creationId xmlns:p14="http://schemas.microsoft.com/office/powerpoint/2010/main" val="41775573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994EA1-9C32-3F8B-9FC8-D73FEC41E1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50ECDE-EAEA-D3CA-FE84-72DDAE5A46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B9AE0C-454E-F1E4-94D2-507A88B4650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796746E-5662-991E-8634-51B60C0B14B7}"/>
              </a:ext>
            </a:extLst>
          </p:cNvPr>
          <p:cNvSpPr>
            <a:spLocks noGrp="1"/>
          </p:cNvSpPr>
          <p:nvPr>
            <p:ph type="sldNum" sz="quarter" idx="5"/>
          </p:nvPr>
        </p:nvSpPr>
        <p:spPr/>
        <p:txBody>
          <a:bodyPr/>
          <a:lstStyle/>
          <a:p>
            <a:fld id="{986E9E31-86AF-104B-9463-0047CC967633}" type="slidenum">
              <a:rPr lang="en-US" smtClean="0"/>
              <a:t>10</a:t>
            </a:fld>
            <a:endParaRPr lang="en-US"/>
          </a:p>
        </p:txBody>
      </p:sp>
    </p:spTree>
    <p:extLst>
      <p:ext uri="{BB962C8B-B14F-4D97-AF65-F5344CB8AC3E}">
        <p14:creationId xmlns:p14="http://schemas.microsoft.com/office/powerpoint/2010/main" val="38250338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4734E2-BD48-6271-C631-D4C63FFB7E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9B2DA1-8B25-8375-71FE-D693016B0D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48C91F-AC02-C89E-C8E0-17BAB7F11D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5AC9E9-0BD3-D7BA-F455-A0A0F7A57DAB}"/>
              </a:ext>
            </a:extLst>
          </p:cNvPr>
          <p:cNvSpPr>
            <a:spLocks noGrp="1"/>
          </p:cNvSpPr>
          <p:nvPr>
            <p:ph type="sldNum" sz="quarter" idx="5"/>
          </p:nvPr>
        </p:nvSpPr>
        <p:spPr/>
        <p:txBody>
          <a:bodyPr/>
          <a:lstStyle/>
          <a:p>
            <a:fld id="{986E9E31-86AF-104B-9463-0047CC967633}" type="slidenum">
              <a:rPr lang="en-US" smtClean="0"/>
              <a:t>12</a:t>
            </a:fld>
            <a:endParaRPr lang="en-US"/>
          </a:p>
        </p:txBody>
      </p:sp>
    </p:spTree>
    <p:extLst>
      <p:ext uri="{BB962C8B-B14F-4D97-AF65-F5344CB8AC3E}">
        <p14:creationId xmlns:p14="http://schemas.microsoft.com/office/powerpoint/2010/main" val="31237617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CE4591-E24C-548D-9BE4-04BB4F0673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035055-3166-8B1A-EC59-3EAAF251F3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19737E-FAC3-4B71-B532-7FD738F73A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2789D52-6D2D-A03F-1D02-4E87CE34A596}"/>
              </a:ext>
            </a:extLst>
          </p:cNvPr>
          <p:cNvSpPr>
            <a:spLocks noGrp="1"/>
          </p:cNvSpPr>
          <p:nvPr>
            <p:ph type="sldNum" sz="quarter" idx="5"/>
          </p:nvPr>
        </p:nvSpPr>
        <p:spPr/>
        <p:txBody>
          <a:bodyPr/>
          <a:lstStyle/>
          <a:p>
            <a:fld id="{986E9E31-86AF-104B-9463-0047CC967633}" type="slidenum">
              <a:rPr lang="en-US" smtClean="0"/>
              <a:t>13</a:t>
            </a:fld>
            <a:endParaRPr lang="en-US"/>
          </a:p>
        </p:txBody>
      </p:sp>
    </p:spTree>
    <p:extLst>
      <p:ext uri="{BB962C8B-B14F-4D97-AF65-F5344CB8AC3E}">
        <p14:creationId xmlns:p14="http://schemas.microsoft.com/office/powerpoint/2010/main" val="2890915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371601"/>
            <a:ext cx="104648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914400" y="3505200"/>
            <a:ext cx="85344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8A432C8-69A7-458B-9684-2BFA64B31948}" type="datetime2">
              <a:rPr lang="en-US" smtClean="0"/>
              <a:t>Friday, June 27, 2025</a:t>
            </a:fld>
            <a:endParaRPr lang="en-US"/>
          </a:p>
        </p:txBody>
      </p:sp>
      <p:sp>
        <p:nvSpPr>
          <p:cNvPr id="5" name="Footer Placeholder 4"/>
          <p:cNvSpPr>
            <a:spLocks noGrp="1"/>
          </p:cNvSpPr>
          <p:nvPr>
            <p:ph type="ftr" sz="quarter" idx="11"/>
          </p:nvPr>
        </p:nvSpPr>
        <p:spPr/>
        <p:txBody>
          <a:bodyPr/>
          <a:lstStyle/>
          <a:p>
            <a:pPr algn="r"/>
            <a:r>
              <a:rPr lang="en-US" dirty="0"/>
              <a:t>Optional Naming Area</a:t>
            </a:r>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8" name="Straight Connector 7"/>
          <p:cNvCxnSpPr/>
          <p:nvPr/>
        </p:nvCxnSpPr>
        <p:spPr>
          <a:xfrm>
            <a:off x="914400" y="3398520"/>
            <a:ext cx="104648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email">
            <a:extLst>
              <a:ext uri="{28A0092B-C50C-407E-A947-70E740481C1C}">
                <a14:useLocalDpi xmlns:a14="http://schemas.microsoft.com/office/drawing/2010/main" val="0"/>
              </a:ext>
            </a:extLst>
          </a:blip>
          <a:srcRect/>
          <a:stretch/>
        </p:blipFill>
        <p:spPr>
          <a:xfrm>
            <a:off x="914400" y="5683373"/>
            <a:ext cx="2688154" cy="885602"/>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792480"/>
            <a:ext cx="2856907"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3811480" y="838201"/>
            <a:ext cx="787252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09600" y="2133600"/>
            <a:ext cx="2852928"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BDC1E59-17DD-41CE-97CA-624A472382D4}" type="datetime2">
              <a:rPr lang="en-US" smtClean="0"/>
              <a:t>Friday, June 27, 2025</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C057FC-95B6-4D89-AFDA-ABA33EE921E5}" type="datetime2">
              <a:rPr lang="en-US" smtClean="0"/>
              <a:t>Friday, June 27, 2025</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609600"/>
            <a:ext cx="27432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609600" y="609600"/>
            <a:ext cx="80264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4549AC-EB31-477F-92A9-B1988E232878}" type="datetime2">
              <a:rPr lang="en-US" smtClean="0"/>
              <a:t>Friday, June 27, 2025</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96A3A3-94A6-4E5B-AF39-173ACA3E61CC}" type="datetime2">
              <a:rPr lang="en-US" smtClean="0"/>
              <a:t>Friday, June 27, 2025</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pic>
        <p:nvPicPr>
          <p:cNvPr id="8" name="Picture 7">
            <a:extLst>
              <a:ext uri="{FF2B5EF4-FFF2-40B4-BE49-F238E27FC236}">
                <a16:creationId xmlns:a16="http://schemas.microsoft.com/office/drawing/2014/main" id="{92581168-091B-7693-8051-F36FE268C153}"/>
              </a:ext>
            </a:extLst>
          </p:cNvPr>
          <p:cNvPicPr>
            <a:picLocks noChangeAspect="1"/>
          </p:cNvPicPr>
          <p:nvPr userDrawn="1"/>
        </p:nvPicPr>
        <p:blipFill>
          <a:blip r:embed="rId2" cstate="email">
            <a:extLst>
              <a:ext uri="{28A0092B-C50C-407E-A947-70E740481C1C}">
                <a14:useLocalDpi xmlns:a14="http://schemas.microsoft.com/office/drawing/2010/main" val="0"/>
              </a:ext>
            </a:extLst>
          </a:blip>
          <a:srcRect/>
          <a:stretch/>
        </p:blipFill>
        <p:spPr>
          <a:xfrm>
            <a:off x="8894246" y="5777157"/>
            <a:ext cx="2688154" cy="885602"/>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2362201"/>
            <a:ext cx="10363200" cy="2200275"/>
          </a:xfrm>
        </p:spPr>
        <p:txBody>
          <a:bodyPr anchor="b">
            <a:normAutofit/>
          </a:bodyPr>
          <a:lstStyle>
            <a:lvl1pPr algn="l">
              <a:defRPr sz="4800" b="0" cap="all">
                <a:solidFill>
                  <a:schemeClr val="tx1"/>
                </a:solidFill>
              </a:defRPr>
            </a:lvl1pPr>
          </a:lstStyle>
          <a:p>
            <a:r>
              <a:rPr lang="en-US" dirty="0"/>
              <a:t>Click to edit Master title style</a:t>
            </a:r>
          </a:p>
        </p:txBody>
      </p:sp>
      <p:sp>
        <p:nvSpPr>
          <p:cNvPr id="3" name="Text Placeholder 2"/>
          <p:cNvSpPr>
            <a:spLocks noGrp="1"/>
          </p:cNvSpPr>
          <p:nvPr>
            <p:ph type="body" idx="1"/>
          </p:nvPr>
        </p:nvSpPr>
        <p:spPr>
          <a:xfrm>
            <a:off x="963084" y="4626865"/>
            <a:ext cx="10363200" cy="1500187"/>
          </a:xfrm>
        </p:spPr>
        <p:txBody>
          <a:bodyPr anchor="t">
            <a:normAutofit/>
          </a:bodyPr>
          <a:lstStyle>
            <a:lvl1pPr marL="0" indent="0">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9933D019-A32C-4EAD-B8E6-DBDA699692FD}" type="datetime2">
              <a:rPr lang="en-US" smtClean="0"/>
              <a:t>Friday, June 27, 2025</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7" name="Straight Connector 6"/>
          <p:cNvCxnSpPr/>
          <p:nvPr/>
        </p:nvCxnSpPr>
        <p:spPr>
          <a:xfrm>
            <a:off x="975360" y="4599432"/>
            <a:ext cx="104648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email">
            <a:extLst>
              <a:ext uri="{28A0092B-C50C-407E-A947-70E740481C1C}">
                <a14:useLocalDpi xmlns:a14="http://schemas.microsoft.com/office/drawing/2010/main" val="0"/>
              </a:ext>
            </a:extLst>
          </a:blip>
          <a:srcRect/>
          <a:stretch/>
        </p:blipFill>
        <p:spPr>
          <a:xfrm>
            <a:off x="8283952" y="1072721"/>
            <a:ext cx="2902127" cy="959381"/>
          </a:xfrm>
          <a:prstGeom prst="rect">
            <a:avLst/>
          </a:prstGeom>
        </p:spPr>
      </p:pic>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1_Section Header">
    <p:bg>
      <p:bgRef idx="1001">
        <a:schemeClr val="bg2"/>
      </p:bgRef>
    </p:bg>
    <p:spTree>
      <p:nvGrpSpPr>
        <p:cNvPr id="1" name=""/>
        <p:cNvGrpSpPr/>
        <p:nvPr/>
      </p:nvGrpSpPr>
      <p:grpSpPr>
        <a:xfrm>
          <a:off x="0" y="0"/>
          <a:ext cx="0" cy="0"/>
          <a:chOff x="0" y="0"/>
          <a:chExt cx="0" cy="0"/>
        </a:xfrm>
      </p:grpSpPr>
      <p:pic>
        <p:nvPicPr>
          <p:cNvPr id="8" name="Picture 7" descr="IMG_20170726_185121.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2857" r="17965"/>
          <a:stretch/>
        </p:blipFill>
        <p:spPr>
          <a:xfrm>
            <a:off x="-1" y="361385"/>
            <a:ext cx="12192001" cy="6496130"/>
          </a:xfrm>
          <a:prstGeom prst="rect">
            <a:avLst/>
          </a:prstGeom>
        </p:spPr>
      </p:pic>
      <p:sp>
        <p:nvSpPr>
          <p:cNvPr id="2" name="Title 1"/>
          <p:cNvSpPr>
            <a:spLocks noGrp="1"/>
          </p:cNvSpPr>
          <p:nvPr>
            <p:ph type="title"/>
          </p:nvPr>
        </p:nvSpPr>
        <p:spPr>
          <a:xfrm>
            <a:off x="963084" y="2362201"/>
            <a:ext cx="10363200" cy="2200275"/>
          </a:xfrm>
        </p:spPr>
        <p:txBody>
          <a:bodyPr anchor="b">
            <a:normAutofit/>
          </a:bodyPr>
          <a:lstStyle>
            <a:lvl1pPr algn="l">
              <a:defRPr sz="4800" b="0" cap="all">
                <a:solidFill>
                  <a:schemeClr val="tx1"/>
                </a:solidFill>
              </a:defRPr>
            </a:lvl1pPr>
          </a:lstStyle>
          <a:p>
            <a:r>
              <a:rPr lang="en-US" dirty="0"/>
              <a:t>Click to edit Master title style</a:t>
            </a:r>
          </a:p>
        </p:txBody>
      </p:sp>
      <p:sp>
        <p:nvSpPr>
          <p:cNvPr id="3" name="Text Placeholder 2"/>
          <p:cNvSpPr>
            <a:spLocks noGrp="1"/>
          </p:cNvSpPr>
          <p:nvPr>
            <p:ph type="body" idx="1"/>
          </p:nvPr>
        </p:nvSpPr>
        <p:spPr>
          <a:xfrm>
            <a:off x="963084" y="4626865"/>
            <a:ext cx="10363200" cy="1500187"/>
          </a:xfrm>
        </p:spPr>
        <p:txBody>
          <a:bodyPr anchor="t">
            <a:normAutofit/>
          </a:bodyPr>
          <a:lstStyle>
            <a:lvl1pPr marL="0" indent="0">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9933D019-A32C-4EAD-B8E6-DBDA699692FD}" type="datetime2">
              <a:rPr lang="en-US" smtClean="0"/>
              <a:t>Friday, June 27, 2025</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7" name="Straight Connector 6"/>
          <p:cNvCxnSpPr/>
          <p:nvPr/>
        </p:nvCxnSpPr>
        <p:spPr>
          <a:xfrm>
            <a:off x="975360" y="4599432"/>
            <a:ext cx="104648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7ECB5297-D1D7-EF4B-3CED-BBF8E853C3DF}"/>
              </a:ext>
            </a:extLst>
          </p:cNvPr>
          <p:cNvPicPr>
            <a:picLocks noChangeAspect="1"/>
          </p:cNvPicPr>
          <p:nvPr userDrawn="1"/>
        </p:nvPicPr>
        <p:blipFill>
          <a:blip r:embed="rId3" cstate="email">
            <a:extLst>
              <a:ext uri="{28A0092B-C50C-407E-A947-70E740481C1C}">
                <a14:useLocalDpi xmlns:a14="http://schemas.microsoft.com/office/drawing/2010/main" val="0"/>
              </a:ext>
            </a:extLst>
          </a:blip>
          <a:srcRect/>
          <a:stretch/>
        </p:blipFill>
        <p:spPr>
          <a:xfrm>
            <a:off x="8424157" y="1152047"/>
            <a:ext cx="2902127" cy="959381"/>
          </a:xfrm>
          <a:prstGeom prst="rect">
            <a:avLst/>
          </a:prstGeom>
        </p:spPr>
      </p:pic>
    </p:spTree>
    <p:extLst>
      <p:ext uri="{BB962C8B-B14F-4D97-AF65-F5344CB8AC3E}">
        <p14:creationId xmlns:p14="http://schemas.microsoft.com/office/powerpoint/2010/main" val="2725039098"/>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73352"/>
            <a:ext cx="53848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73352"/>
            <a:ext cx="53848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CEBA98F-560C-4997-81C4-81D4D9187EAB}" type="datetime2">
              <a:rPr lang="en-US" smtClean="0"/>
              <a:t>Friday, June 27, 2025</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pic>
        <p:nvPicPr>
          <p:cNvPr id="9" name="Picture 8">
            <a:extLst>
              <a:ext uri="{FF2B5EF4-FFF2-40B4-BE49-F238E27FC236}">
                <a16:creationId xmlns:a16="http://schemas.microsoft.com/office/drawing/2014/main" id="{376681CB-4C55-8B1B-B225-2918767A6FEB}"/>
              </a:ext>
            </a:extLst>
          </p:cNvPr>
          <p:cNvPicPr>
            <a:picLocks noChangeAspect="1"/>
          </p:cNvPicPr>
          <p:nvPr userDrawn="1"/>
        </p:nvPicPr>
        <p:blipFill>
          <a:blip r:embed="rId2" cstate="email">
            <a:extLst>
              <a:ext uri="{28A0092B-C50C-407E-A947-70E740481C1C}">
                <a14:useLocalDpi xmlns:a14="http://schemas.microsoft.com/office/drawing/2010/main" val="0"/>
              </a:ext>
            </a:extLst>
          </a:blip>
          <a:srcRect/>
          <a:stretch/>
        </p:blipFill>
        <p:spPr>
          <a:xfrm>
            <a:off x="8894246" y="5777157"/>
            <a:ext cx="2688154" cy="885602"/>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1676400"/>
            <a:ext cx="524256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438400"/>
            <a:ext cx="524256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676400"/>
            <a:ext cx="524256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438400"/>
            <a:ext cx="524256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50972B2-CA5C-437D-87D0-8081271A9E4B}" type="datetime2">
              <a:rPr lang="en-US" smtClean="0"/>
              <a:t>Friday, June 27, 2025</a:t>
            </a:fld>
            <a:endParaRPr lang="en-US"/>
          </a:p>
        </p:txBody>
      </p:sp>
      <p:sp>
        <p:nvSpPr>
          <p:cNvPr id="8" name="Footer Placeholder 7"/>
          <p:cNvSpPr>
            <a:spLocks noGrp="1"/>
          </p:cNvSpPr>
          <p:nvPr>
            <p:ph type="ftr" sz="quarter" idx="11"/>
          </p:nvPr>
        </p:nvSpPr>
        <p:spPr/>
        <p:txBody>
          <a:bodyPr/>
          <a:lstStyle/>
          <a:p>
            <a:pPr algn="r"/>
            <a:endParaRPr lang="en-US" dirty="0"/>
          </a:p>
        </p:txBody>
      </p:sp>
      <p:sp>
        <p:nvSpPr>
          <p:cNvPr id="9" name="Slide Number Placeholder 8"/>
          <p:cNvSpPr>
            <a:spLocks noGrp="1"/>
          </p:cNvSpPr>
          <p:nvPr>
            <p:ph type="sldNum" sz="quarter" idx="12"/>
          </p:nvPr>
        </p:nvSpPr>
        <p:spPr/>
        <p:txBody>
          <a:bodyPr/>
          <a:lstStyle/>
          <a:p>
            <a:fld id="{0CFEC368-1D7A-4F81-ABF6-AE0E36BAF64C}" type="slidenum">
              <a:rPr lang="en-US" smtClean="0"/>
              <a:pPr/>
              <a:t>‹#›</a:t>
            </a:fld>
            <a:endParaRPr lang="en-US"/>
          </a:p>
        </p:txBody>
      </p:sp>
      <p:cxnSp>
        <p:nvCxnSpPr>
          <p:cNvPr id="11" name="Straight Connector 10"/>
          <p:cNvCxnSpPr/>
          <p:nvPr/>
        </p:nvCxnSpPr>
        <p:spPr>
          <a:xfrm rot="5400000">
            <a:off x="3741949" y="4045691"/>
            <a:ext cx="4709160" cy="1059"/>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9CD4847-11EF-4466-A8AD-85CDB7B49118}" type="datetime2">
              <a:rPr lang="en-US" smtClean="0"/>
              <a:t>Friday, June 27, 2025</a:t>
            </a:fld>
            <a:endParaRPr lang="en-US"/>
          </a:p>
        </p:txBody>
      </p:sp>
      <p:sp>
        <p:nvSpPr>
          <p:cNvPr id="4" name="Footer Placeholder 3"/>
          <p:cNvSpPr>
            <a:spLocks noGrp="1"/>
          </p:cNvSpPr>
          <p:nvPr>
            <p:ph type="ftr" sz="quarter" idx="11"/>
          </p:nvPr>
        </p:nvSpPr>
        <p:spPr/>
        <p:txBody>
          <a:bodyPr/>
          <a:lstStyle/>
          <a:p>
            <a:pPr algn="r"/>
            <a:endParaRPr lang="en-US" dirty="0"/>
          </a:p>
        </p:txBody>
      </p:sp>
      <p:sp>
        <p:nvSpPr>
          <p:cNvPr id="5" name="Slide Number Placeholder 4"/>
          <p:cNvSpPr>
            <a:spLocks noGrp="1"/>
          </p:cNvSpPr>
          <p:nvPr>
            <p:ph type="sldNum" sz="quarter" idx="12"/>
          </p:nvPr>
        </p:nvSpPr>
        <p:spPr/>
        <p:txBody>
          <a:bodyPr/>
          <a:lstStyle/>
          <a:p>
            <a:fld id="{0CFEC368-1D7A-4F81-ABF6-AE0E36BAF64C}" type="slidenum">
              <a:rPr lang="en-US" smtClean="0"/>
              <a:pPr/>
              <a:t>‹#›</a:t>
            </a:fld>
            <a:endParaRPr lang="en-US"/>
          </a:p>
        </p:txBody>
      </p:sp>
      <p:pic>
        <p:nvPicPr>
          <p:cNvPr id="7" name="Picture 6">
            <a:extLst>
              <a:ext uri="{FF2B5EF4-FFF2-40B4-BE49-F238E27FC236}">
                <a16:creationId xmlns:a16="http://schemas.microsoft.com/office/drawing/2014/main" id="{BBA7361B-3881-23D0-2D37-EF691DE920CC}"/>
              </a:ext>
            </a:extLst>
          </p:cNvPr>
          <p:cNvPicPr>
            <a:picLocks noChangeAspect="1"/>
          </p:cNvPicPr>
          <p:nvPr userDrawn="1"/>
        </p:nvPicPr>
        <p:blipFill>
          <a:blip r:embed="rId2" cstate="email">
            <a:extLst>
              <a:ext uri="{28A0092B-C50C-407E-A947-70E740481C1C}">
                <a14:useLocalDpi xmlns:a14="http://schemas.microsoft.com/office/drawing/2010/main" val="0"/>
              </a:ext>
            </a:extLst>
          </a:blip>
          <a:srcRect/>
          <a:stretch/>
        </p:blipFill>
        <p:spPr>
          <a:xfrm>
            <a:off x="8894246" y="5777157"/>
            <a:ext cx="2688154" cy="885602"/>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8457A-3AB9-4880-8A0C-9F8524491207}" type="datetime2">
              <a:rPr lang="en-US" smtClean="0"/>
              <a:t>Friday, June 27, 2025</a:t>
            </a:fld>
            <a:endParaRPr lang="en-US"/>
          </a:p>
        </p:txBody>
      </p:sp>
      <p:sp>
        <p:nvSpPr>
          <p:cNvPr id="3" name="Footer Placeholder 2"/>
          <p:cNvSpPr>
            <a:spLocks noGrp="1"/>
          </p:cNvSpPr>
          <p:nvPr>
            <p:ph type="ftr" sz="quarter" idx="11"/>
          </p:nvPr>
        </p:nvSpPr>
        <p:spPr/>
        <p:txBody>
          <a:bodyPr/>
          <a:lstStyle/>
          <a:p>
            <a:pPr algn="r"/>
            <a:endParaRPr lang="en-US"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792080"/>
            <a:ext cx="2852928"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962400" y="792080"/>
            <a:ext cx="7620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1" y="2130553"/>
            <a:ext cx="2852928"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FE976D3-5B7F-4300-ABED-C91F1B2AE209}" type="datetime2">
              <a:rPr lang="en-US" smtClean="0"/>
              <a:t>Friday, June 27, 2025</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cxnSp>
        <p:nvCxnSpPr>
          <p:cNvPr id="9" name="Straight Connector 8"/>
          <p:cNvCxnSpPr/>
          <p:nvPr/>
        </p:nvCxnSpPr>
        <p:spPr>
          <a:xfrm rot="5400000">
            <a:off x="912152" y="3579942"/>
            <a:ext cx="5577840" cy="211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12192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609600" y="533400"/>
            <a:ext cx="10972800" cy="9906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09600" y="1600200"/>
            <a:ext cx="10972800" cy="4876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p:nvSpPr>
        <p:spPr>
          <a:xfrm>
            <a:off x="0" y="0"/>
            <a:ext cx="12192000" cy="365760"/>
          </a:xfrm>
          <a:prstGeom prst="rect">
            <a:avLst/>
          </a:prstGeom>
          <a:solidFill>
            <a:srgbClr val="ADAF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lt1"/>
              </a:solidFill>
            </a:endParaRPr>
          </a:p>
        </p:txBody>
      </p:sp>
      <p:sp>
        <p:nvSpPr>
          <p:cNvPr id="4" name="Date Placeholder 3"/>
          <p:cNvSpPr>
            <a:spLocks noGrp="1"/>
          </p:cNvSpPr>
          <p:nvPr>
            <p:ph type="dt" sz="half" idx="2"/>
          </p:nvPr>
        </p:nvSpPr>
        <p:spPr>
          <a:xfrm>
            <a:off x="609600" y="18288"/>
            <a:ext cx="3860800" cy="329184"/>
          </a:xfrm>
          <a:prstGeom prst="rect">
            <a:avLst/>
          </a:prstGeom>
        </p:spPr>
        <p:txBody>
          <a:bodyPr vert="horz" lIns="91440" tIns="45720" rIns="91440" bIns="45720" rtlCol="0" anchor="ctr"/>
          <a:lstStyle>
            <a:lvl1pPr algn="l">
              <a:defRPr sz="1200" b="0" i="0">
                <a:solidFill>
                  <a:srgbClr val="FFFFFF"/>
                </a:solidFill>
                <a:latin typeface="Gotham Book"/>
                <a:cs typeface="Gotham Book"/>
              </a:defRPr>
            </a:lvl1pPr>
          </a:lstStyle>
          <a:p>
            <a:fld id="{A80CB818-7379-467D-8E76-EF9D9074A26C}" type="datetime2">
              <a:rPr lang="en-US" smtClean="0"/>
              <a:pPr/>
              <a:t>Friday, June 27, 2025</a:t>
            </a:fld>
            <a:endParaRPr lang="en-US" dirty="0"/>
          </a:p>
        </p:txBody>
      </p:sp>
      <p:sp>
        <p:nvSpPr>
          <p:cNvPr id="5" name="Footer Placeholder 4"/>
          <p:cNvSpPr>
            <a:spLocks noGrp="1"/>
          </p:cNvSpPr>
          <p:nvPr>
            <p:ph type="ftr" sz="quarter" idx="3"/>
          </p:nvPr>
        </p:nvSpPr>
        <p:spPr>
          <a:xfrm>
            <a:off x="4572000" y="18288"/>
            <a:ext cx="5486400" cy="329184"/>
          </a:xfrm>
          <a:prstGeom prst="rect">
            <a:avLst/>
          </a:prstGeom>
        </p:spPr>
        <p:txBody>
          <a:bodyPr vert="horz" lIns="91440" tIns="45720" rIns="91440" bIns="45720" rtlCol="0" anchor="ctr"/>
          <a:lstStyle>
            <a:lvl1pPr algn="ctr">
              <a:defRPr sz="1200" b="0" i="0">
                <a:solidFill>
                  <a:srgbClr val="FFFFFF"/>
                </a:solidFill>
                <a:latin typeface="Gotham Book"/>
                <a:cs typeface="Gotham Book"/>
              </a:defRPr>
            </a:lvl1pPr>
          </a:lstStyle>
          <a:p>
            <a:pPr algn="r"/>
            <a:r>
              <a:rPr lang="en-US" dirty="0"/>
              <a:t>Optional Naming Area</a:t>
            </a:r>
          </a:p>
        </p:txBody>
      </p:sp>
      <p:sp>
        <p:nvSpPr>
          <p:cNvPr id="6" name="Slide Number Placeholder 5"/>
          <p:cNvSpPr>
            <a:spLocks noGrp="1"/>
          </p:cNvSpPr>
          <p:nvPr>
            <p:ph type="sldNum" sz="quarter" idx="4"/>
          </p:nvPr>
        </p:nvSpPr>
        <p:spPr>
          <a:xfrm>
            <a:off x="10160000" y="18288"/>
            <a:ext cx="1422400" cy="329184"/>
          </a:xfrm>
          <a:prstGeom prst="rect">
            <a:avLst/>
          </a:prstGeom>
        </p:spPr>
        <p:txBody>
          <a:bodyPr vert="horz" lIns="91440" tIns="45720" rIns="91440" bIns="45720" rtlCol="0" anchor="ctr"/>
          <a:lstStyle>
            <a:lvl1pPr algn="l">
              <a:defRPr sz="1400" b="0" i="0">
                <a:solidFill>
                  <a:srgbClr val="FFFFFF"/>
                </a:solidFill>
                <a:latin typeface="Gotham Book"/>
                <a:cs typeface="Gotham Book"/>
              </a:defRPr>
            </a:lvl1pPr>
          </a:lstStyle>
          <a:p>
            <a:fld id="{0CFEC368-1D7A-4F81-ABF6-AE0E36BAF64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72" r:id="rId4"/>
    <p:sldLayoutId id="2147483964" r:id="rId5"/>
    <p:sldLayoutId id="2147483965" r:id="rId6"/>
    <p:sldLayoutId id="2147483966" r:id="rId7"/>
    <p:sldLayoutId id="2147483967" r:id="rId8"/>
    <p:sldLayoutId id="2147483968" r:id="rId9"/>
    <p:sldLayoutId id="2147483969" r:id="rId10"/>
    <p:sldLayoutId id="2147483970" r:id="rId11"/>
    <p:sldLayoutId id="2147483971" r:id="rId12"/>
  </p:sldLayoutIdLst>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hf sldNum="0" hdr="0" ftr="0" dt="0"/>
  <p:txStyles>
    <p:titleStyle>
      <a:lvl1pPr algn="l" defTabSz="914400" rtl="0" eaLnBrk="1" latinLnBrk="0" hangingPunct="1">
        <a:spcBef>
          <a:spcPct val="0"/>
        </a:spcBef>
        <a:buNone/>
        <a:defRPr sz="4000" b="0" i="0" kern="1200" spc="-100" baseline="0">
          <a:solidFill>
            <a:schemeClr val="tx2"/>
          </a:solidFill>
          <a:latin typeface="Gotham-MediumItalic"/>
          <a:ea typeface="+mj-ea"/>
          <a:cs typeface="Gotham-MediumItalic"/>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b="0" i="0" kern="1200">
          <a:solidFill>
            <a:schemeClr val="tx1"/>
          </a:solidFill>
          <a:latin typeface="Gotham Book"/>
          <a:ea typeface="+mn-ea"/>
          <a:cs typeface="Gotham Book"/>
        </a:defRPr>
      </a:lvl1pPr>
      <a:lvl2pPr marL="457200" indent="-182880" algn="l" defTabSz="914400" rtl="0" eaLnBrk="1" latinLnBrk="0" hangingPunct="1">
        <a:spcBef>
          <a:spcPct val="20000"/>
        </a:spcBef>
        <a:buClr>
          <a:schemeClr val="accent1"/>
        </a:buClr>
        <a:buSzPct val="85000"/>
        <a:buFont typeface="Arial" pitchFamily="34" charset="0"/>
        <a:buChar char="•"/>
        <a:defRPr sz="2000" b="0" i="0" kern="1200">
          <a:solidFill>
            <a:schemeClr val="tx1"/>
          </a:solidFill>
          <a:latin typeface="Gotham Book"/>
          <a:ea typeface="+mn-ea"/>
          <a:cs typeface="Gotham Book"/>
        </a:defRPr>
      </a:lvl2pPr>
      <a:lvl3pPr marL="731520" indent="-182880" algn="l" defTabSz="914400" rtl="0" eaLnBrk="1" latinLnBrk="0" hangingPunct="1">
        <a:spcBef>
          <a:spcPct val="20000"/>
        </a:spcBef>
        <a:buClr>
          <a:schemeClr val="accent1"/>
        </a:buClr>
        <a:buSzPct val="90000"/>
        <a:buFont typeface="Arial" pitchFamily="34" charset="0"/>
        <a:buChar char="•"/>
        <a:defRPr sz="1800" b="0" i="0" kern="1200">
          <a:solidFill>
            <a:schemeClr val="tx1"/>
          </a:solidFill>
          <a:latin typeface="Gotham Book"/>
          <a:ea typeface="+mn-ea"/>
          <a:cs typeface="Gotham Book"/>
        </a:defRPr>
      </a:lvl3pPr>
      <a:lvl4pPr marL="1005840" indent="-182880" algn="l" defTabSz="914400" rtl="0" eaLnBrk="1" latinLnBrk="0" hangingPunct="1">
        <a:spcBef>
          <a:spcPct val="20000"/>
        </a:spcBef>
        <a:buClr>
          <a:schemeClr val="accent1"/>
        </a:buClr>
        <a:buFont typeface="Arial" pitchFamily="34" charset="0"/>
        <a:buChar char="•"/>
        <a:defRPr sz="1600" b="0" i="0" kern="1200">
          <a:solidFill>
            <a:schemeClr val="tx1"/>
          </a:solidFill>
          <a:latin typeface="Gotham Book"/>
          <a:ea typeface="+mn-ea"/>
          <a:cs typeface="Gotham Book"/>
        </a:defRPr>
      </a:lvl4pPr>
      <a:lvl5pPr marL="1188720" indent="-137160" algn="l" defTabSz="914400" rtl="0" eaLnBrk="1" latinLnBrk="0" hangingPunct="1">
        <a:spcBef>
          <a:spcPct val="20000"/>
        </a:spcBef>
        <a:buClr>
          <a:schemeClr val="accent1"/>
        </a:buClr>
        <a:buSzPct val="100000"/>
        <a:buFont typeface="Arial" pitchFamily="34" charset="0"/>
        <a:buChar char="•"/>
        <a:defRPr sz="1400" b="0" i="0" kern="1200" baseline="0">
          <a:solidFill>
            <a:schemeClr val="tx1"/>
          </a:solidFill>
          <a:latin typeface="Gotham Book"/>
          <a:ea typeface="+mn-ea"/>
          <a:cs typeface="Gotham Book"/>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apsu.edu/police/clery-act.php"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www.apsu.edu/police/crime"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mailto:wintersk@apsu.edu"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ideo" Target="https://www.youtube.com/embed/Tw45b-XKfNg" TargetMode="External"/><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dirty="0"/>
              <a:t>Jeanne Clery Campus Security Policy &amp;</a:t>
            </a:r>
            <a:br>
              <a:rPr lang="en-US" b="1" dirty="0"/>
            </a:br>
            <a:r>
              <a:rPr lang="en-US" b="1" dirty="0"/>
              <a:t>Crime Statistics Disclosure Act</a:t>
            </a:r>
            <a:endParaRPr lang="en-US" b="1" dirty="0">
              <a:latin typeface="Gotham Bold" pitchFamily="2" charset="0"/>
              <a:cs typeface="Gotham Bold" pitchFamily="2" charset="0"/>
            </a:endParaRPr>
          </a:p>
        </p:txBody>
      </p:sp>
      <p:sp>
        <p:nvSpPr>
          <p:cNvPr id="5" name="Text Placeholder 4"/>
          <p:cNvSpPr>
            <a:spLocks noGrp="1"/>
          </p:cNvSpPr>
          <p:nvPr>
            <p:ph type="body" idx="1"/>
          </p:nvPr>
        </p:nvSpPr>
        <p:spPr/>
        <p:txBody>
          <a:bodyPr/>
          <a:lstStyle/>
          <a:p>
            <a:r>
              <a:rPr lang="en-US" dirty="0"/>
              <a:t>Commonly referred to as “The Clery Act”</a:t>
            </a:r>
          </a:p>
        </p:txBody>
      </p:sp>
    </p:spTree>
    <p:extLst>
      <p:ext uri="{BB962C8B-B14F-4D97-AF65-F5344CB8AC3E}">
        <p14:creationId xmlns:p14="http://schemas.microsoft.com/office/powerpoint/2010/main" val="4513172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0326BB-B9C1-FFD5-1786-BA6D1AA769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EF2F34-9E95-C785-140C-68B4E0D08A57}"/>
              </a:ext>
            </a:extLst>
          </p:cNvPr>
          <p:cNvSpPr>
            <a:spLocks noGrp="1"/>
          </p:cNvSpPr>
          <p:nvPr>
            <p:ph type="title"/>
          </p:nvPr>
        </p:nvSpPr>
        <p:spPr/>
        <p:txBody>
          <a:bodyPr/>
          <a:lstStyle/>
          <a:p>
            <a:r>
              <a:rPr lang="en-US" b="1" dirty="0">
                <a:latin typeface="Gotham Bold" pitchFamily="2" charset="0"/>
                <a:cs typeface="Gotham Bold" pitchFamily="2" charset="0"/>
              </a:rPr>
              <a:t>Campus Security Authorities:</a:t>
            </a:r>
          </a:p>
        </p:txBody>
      </p:sp>
      <p:sp>
        <p:nvSpPr>
          <p:cNvPr id="3" name="Subtitle 2">
            <a:extLst>
              <a:ext uri="{FF2B5EF4-FFF2-40B4-BE49-F238E27FC236}">
                <a16:creationId xmlns:a16="http://schemas.microsoft.com/office/drawing/2014/main" id="{5B7E3A86-8044-54F5-92D5-4EF7540EF497}"/>
              </a:ext>
            </a:extLst>
          </p:cNvPr>
          <p:cNvSpPr>
            <a:spLocks noGrp="1"/>
          </p:cNvSpPr>
          <p:nvPr>
            <p:ph idx="1"/>
          </p:nvPr>
        </p:nvSpPr>
        <p:spPr>
          <a:xfrm>
            <a:off x="609599" y="1600200"/>
            <a:ext cx="10972799" cy="4876800"/>
          </a:xfrm>
        </p:spPr>
        <p:txBody>
          <a:bodyPr>
            <a:normAutofit/>
          </a:bodyPr>
          <a:lstStyle/>
          <a:p>
            <a:pPr lvl="1">
              <a:lnSpc>
                <a:spcPct val="150000"/>
              </a:lnSpc>
              <a:defRPr/>
            </a:pPr>
            <a:r>
              <a:rPr lang="en-US" dirty="0"/>
              <a:t>Defined by function, not title.</a:t>
            </a:r>
          </a:p>
          <a:p>
            <a:pPr lvl="1">
              <a:lnSpc>
                <a:spcPct val="150000"/>
              </a:lnSpc>
              <a:defRPr/>
            </a:pPr>
            <a:r>
              <a:rPr lang="en-US" dirty="0"/>
              <a:t>CSAs have: </a:t>
            </a:r>
          </a:p>
          <a:p>
            <a:pPr lvl="2">
              <a:lnSpc>
                <a:spcPct val="150000"/>
              </a:lnSpc>
              <a:defRPr/>
            </a:pPr>
            <a:r>
              <a:rPr lang="en-US" dirty="0"/>
              <a:t>Significant responsibility for student and campus activities;</a:t>
            </a:r>
          </a:p>
          <a:p>
            <a:pPr lvl="2">
              <a:lnSpc>
                <a:spcPct val="150000"/>
              </a:lnSpc>
              <a:defRPr/>
            </a:pPr>
            <a:r>
              <a:rPr lang="en-US" dirty="0"/>
              <a:t>Regular contact with students</a:t>
            </a:r>
          </a:p>
          <a:p>
            <a:pPr lvl="2">
              <a:lnSpc>
                <a:spcPct val="150000"/>
              </a:lnSpc>
              <a:defRPr/>
            </a:pPr>
            <a:r>
              <a:rPr lang="en-US" dirty="0"/>
              <a:t>The category of “Campus Security Authority” is defined broadly to ensure complete coverage and thorough reporting of crimes.</a:t>
            </a:r>
          </a:p>
        </p:txBody>
      </p:sp>
    </p:spTree>
    <p:extLst>
      <p:ext uri="{BB962C8B-B14F-4D97-AF65-F5344CB8AC3E}">
        <p14:creationId xmlns:p14="http://schemas.microsoft.com/office/powerpoint/2010/main" val="2794102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DE8DE8-283D-BF87-CF3E-7EF3649ECAE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FD8E783-10CF-32F0-40E9-E6028EEB77DA}"/>
              </a:ext>
            </a:extLst>
          </p:cNvPr>
          <p:cNvSpPr>
            <a:spLocks noGrp="1"/>
          </p:cNvSpPr>
          <p:nvPr>
            <p:ph type="title"/>
          </p:nvPr>
        </p:nvSpPr>
        <p:spPr/>
        <p:txBody>
          <a:bodyPr/>
          <a:lstStyle/>
          <a:p>
            <a:r>
              <a:rPr lang="en-US" b="1" dirty="0">
                <a:latin typeface="Gotham Bold" pitchFamily="2" charset="0"/>
                <a:cs typeface="Gotham Bold" pitchFamily="2" charset="0"/>
              </a:rPr>
              <a:t>CSA Functional Areas</a:t>
            </a:r>
          </a:p>
        </p:txBody>
      </p:sp>
      <p:sp>
        <p:nvSpPr>
          <p:cNvPr id="5" name="Content Placeholder 4">
            <a:extLst>
              <a:ext uri="{FF2B5EF4-FFF2-40B4-BE49-F238E27FC236}">
                <a16:creationId xmlns:a16="http://schemas.microsoft.com/office/drawing/2014/main" id="{29FA6EB6-5AE1-8BCF-C82A-238ADAB73695}"/>
              </a:ext>
            </a:extLst>
          </p:cNvPr>
          <p:cNvSpPr>
            <a:spLocks noGrp="1"/>
          </p:cNvSpPr>
          <p:nvPr>
            <p:ph sz="half" idx="1"/>
          </p:nvPr>
        </p:nvSpPr>
        <p:spPr/>
        <p:txBody>
          <a:bodyPr>
            <a:normAutofit/>
          </a:bodyPr>
          <a:lstStyle/>
          <a:p>
            <a:pPr lvl="1">
              <a:lnSpc>
                <a:spcPct val="150000"/>
              </a:lnSpc>
              <a:buSzPct val="100000"/>
              <a:defRPr/>
            </a:pPr>
            <a:r>
              <a:rPr lang="en-US" altLang="en-US" sz="2000" dirty="0"/>
              <a:t>University President</a:t>
            </a:r>
          </a:p>
          <a:p>
            <a:pPr lvl="1">
              <a:lnSpc>
                <a:spcPct val="150000"/>
              </a:lnSpc>
              <a:buSzPct val="100000"/>
              <a:defRPr/>
            </a:pPr>
            <a:r>
              <a:rPr lang="en-US" altLang="en-US" sz="2000" dirty="0"/>
              <a:t>Provost and Assistant Provost </a:t>
            </a:r>
          </a:p>
          <a:p>
            <a:pPr lvl="1">
              <a:lnSpc>
                <a:spcPct val="150000"/>
              </a:lnSpc>
              <a:buSzPct val="100000"/>
              <a:defRPr/>
            </a:pPr>
            <a:r>
              <a:rPr lang="en-US" sz="2000" dirty="0"/>
              <a:t>Vice Presidents and Associate Vice Presidents </a:t>
            </a:r>
          </a:p>
          <a:p>
            <a:pPr lvl="1">
              <a:lnSpc>
                <a:spcPct val="150000"/>
              </a:lnSpc>
              <a:buSzPct val="100000"/>
              <a:defRPr/>
            </a:pPr>
            <a:r>
              <a:rPr lang="en-US" altLang="en-US" sz="2000" dirty="0"/>
              <a:t>Administrator of Students</a:t>
            </a:r>
          </a:p>
          <a:p>
            <a:pPr lvl="1">
              <a:lnSpc>
                <a:spcPct val="150000"/>
              </a:lnSpc>
              <a:buSzPct val="100000"/>
              <a:defRPr/>
            </a:pPr>
            <a:r>
              <a:rPr lang="en-US" sz="2000" dirty="0"/>
              <a:t>Division of Public Safety employees </a:t>
            </a:r>
          </a:p>
          <a:p>
            <a:pPr lvl="1">
              <a:lnSpc>
                <a:spcPct val="150000"/>
              </a:lnSpc>
              <a:buSzPct val="100000"/>
              <a:defRPr/>
            </a:pPr>
            <a:r>
              <a:rPr lang="en-US" sz="2000" dirty="0"/>
              <a:t>University Housing Director, Associate Director, Area Coordinators, Residence Hall Directors, Resident Assistants</a:t>
            </a:r>
          </a:p>
        </p:txBody>
      </p:sp>
      <p:sp>
        <p:nvSpPr>
          <p:cNvPr id="6" name="Content Placeholder 5">
            <a:extLst>
              <a:ext uri="{FF2B5EF4-FFF2-40B4-BE49-F238E27FC236}">
                <a16:creationId xmlns:a16="http://schemas.microsoft.com/office/drawing/2014/main" id="{C8750FBA-E4E7-A1FA-3F22-B58F4DEC5F57}"/>
              </a:ext>
            </a:extLst>
          </p:cNvPr>
          <p:cNvSpPr>
            <a:spLocks noGrp="1"/>
          </p:cNvSpPr>
          <p:nvPr>
            <p:ph sz="half" idx="2"/>
          </p:nvPr>
        </p:nvSpPr>
        <p:spPr/>
        <p:txBody>
          <a:bodyPr>
            <a:normAutofit/>
          </a:bodyPr>
          <a:lstStyle/>
          <a:p>
            <a:pPr lvl="1">
              <a:lnSpc>
                <a:spcPct val="150000"/>
              </a:lnSpc>
              <a:buSzPct val="100000"/>
              <a:defRPr/>
            </a:pPr>
            <a:r>
              <a:rPr lang="en-US" sz="2000" dirty="0"/>
              <a:t>Athletics Director, Associate Directors, Assistant Directors, Coaching Staff, and Trainers</a:t>
            </a:r>
          </a:p>
          <a:p>
            <a:pPr lvl="1">
              <a:lnSpc>
                <a:spcPct val="150000"/>
              </a:lnSpc>
              <a:buSzPct val="100000"/>
              <a:defRPr/>
            </a:pPr>
            <a:r>
              <a:rPr lang="en-US" sz="2000" dirty="0"/>
              <a:t>Registered Student Organization (RSO) Faculty and Staff Advisors</a:t>
            </a:r>
          </a:p>
          <a:p>
            <a:pPr lvl="1">
              <a:lnSpc>
                <a:spcPct val="150000"/>
              </a:lnSpc>
              <a:buSzPct val="100000"/>
              <a:defRPr/>
            </a:pPr>
            <a:r>
              <a:rPr lang="en-US" sz="2000" dirty="0"/>
              <a:t>Academic Advisors</a:t>
            </a:r>
          </a:p>
          <a:p>
            <a:pPr lvl="1">
              <a:lnSpc>
                <a:spcPct val="150000"/>
              </a:lnSpc>
              <a:buSzPct val="100000"/>
              <a:defRPr/>
            </a:pPr>
            <a:r>
              <a:rPr lang="en-US" altLang="en-US" sz="2000" dirty="0"/>
              <a:t>Coordinator of Greek affairs</a:t>
            </a:r>
          </a:p>
          <a:p>
            <a:pPr lvl="1">
              <a:lnSpc>
                <a:spcPct val="150000"/>
              </a:lnSpc>
              <a:buSzPct val="100000"/>
              <a:defRPr/>
            </a:pPr>
            <a:r>
              <a:rPr lang="en-US" altLang="en-US" sz="2000" dirty="0"/>
              <a:t>Title IX Coordinator</a:t>
            </a:r>
          </a:p>
        </p:txBody>
      </p:sp>
    </p:spTree>
    <p:extLst>
      <p:ext uri="{BB962C8B-B14F-4D97-AF65-F5344CB8AC3E}">
        <p14:creationId xmlns:p14="http://schemas.microsoft.com/office/powerpoint/2010/main" val="15484594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7B6C65-DFEB-2A5E-CA06-D36C2DFB11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FE12C5-756F-E8F7-E721-50B284FE4CAB}"/>
              </a:ext>
            </a:extLst>
          </p:cNvPr>
          <p:cNvSpPr>
            <a:spLocks noGrp="1"/>
          </p:cNvSpPr>
          <p:nvPr>
            <p:ph type="title"/>
          </p:nvPr>
        </p:nvSpPr>
        <p:spPr/>
        <p:txBody>
          <a:bodyPr>
            <a:normAutofit fontScale="90000"/>
          </a:bodyPr>
          <a:lstStyle/>
          <a:p>
            <a:r>
              <a:rPr lang="en-US" b="1" dirty="0">
                <a:latin typeface="Gotham Bold" pitchFamily="2" charset="0"/>
                <a:cs typeface="Gotham Bold" pitchFamily="2" charset="0"/>
              </a:rPr>
              <a:t>Personnel not considered as Campus Security Authority</a:t>
            </a:r>
          </a:p>
        </p:txBody>
      </p:sp>
      <p:sp>
        <p:nvSpPr>
          <p:cNvPr id="3" name="Subtitle 2">
            <a:extLst>
              <a:ext uri="{FF2B5EF4-FFF2-40B4-BE49-F238E27FC236}">
                <a16:creationId xmlns:a16="http://schemas.microsoft.com/office/drawing/2014/main" id="{C97C1260-781B-032B-A063-5509848D2234}"/>
              </a:ext>
            </a:extLst>
          </p:cNvPr>
          <p:cNvSpPr>
            <a:spLocks noGrp="1"/>
          </p:cNvSpPr>
          <p:nvPr>
            <p:ph idx="1"/>
          </p:nvPr>
        </p:nvSpPr>
        <p:spPr/>
        <p:txBody>
          <a:bodyPr>
            <a:noAutofit/>
          </a:bodyPr>
          <a:lstStyle/>
          <a:p>
            <a:pPr>
              <a:lnSpc>
                <a:spcPct val="150000"/>
              </a:lnSpc>
              <a:defRPr/>
            </a:pPr>
            <a:r>
              <a:rPr lang="en-US" altLang="en-US" sz="2000" dirty="0"/>
              <a:t>Faculty without responsibility for students or campus activities outside the classroom.</a:t>
            </a:r>
          </a:p>
          <a:p>
            <a:pPr>
              <a:lnSpc>
                <a:spcPct val="150000"/>
              </a:lnSpc>
              <a:defRPr/>
            </a:pPr>
            <a:r>
              <a:rPr lang="en-US" altLang="en-US" sz="2000" dirty="0"/>
              <a:t>Administrative staff not responsible for students (e.g., payroll, facilities)</a:t>
            </a:r>
          </a:p>
          <a:p>
            <a:pPr>
              <a:lnSpc>
                <a:spcPct val="150000"/>
              </a:lnSpc>
              <a:defRPr/>
            </a:pPr>
            <a:r>
              <a:rPr lang="en-US" altLang="en-US" sz="2000" dirty="0"/>
              <a:t>Clerical Staff, maintenance, and food service workers</a:t>
            </a:r>
          </a:p>
          <a:p>
            <a:pPr>
              <a:lnSpc>
                <a:spcPct val="150000"/>
              </a:lnSpc>
              <a:defRPr/>
            </a:pPr>
            <a:r>
              <a:rPr lang="en-US" altLang="en-US" sz="2000" dirty="0"/>
              <a:t>Medical doctors, nurses and counselors responsible for student care.</a:t>
            </a:r>
          </a:p>
        </p:txBody>
      </p:sp>
    </p:spTree>
    <p:extLst>
      <p:ext uri="{BB962C8B-B14F-4D97-AF65-F5344CB8AC3E}">
        <p14:creationId xmlns:p14="http://schemas.microsoft.com/office/powerpoint/2010/main" val="34258653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593555-42CF-B52B-BCA8-B2AFDA6850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03B14B-502E-3647-45E5-DACD5FD038FA}"/>
              </a:ext>
            </a:extLst>
          </p:cNvPr>
          <p:cNvSpPr>
            <a:spLocks noGrp="1"/>
          </p:cNvSpPr>
          <p:nvPr>
            <p:ph type="title"/>
          </p:nvPr>
        </p:nvSpPr>
        <p:spPr/>
        <p:txBody>
          <a:bodyPr>
            <a:normAutofit/>
          </a:bodyPr>
          <a:lstStyle/>
          <a:p>
            <a:r>
              <a:rPr lang="en-US" b="1" dirty="0">
                <a:latin typeface="Gotham Bold" pitchFamily="2" charset="0"/>
                <a:cs typeface="Gotham Bold" pitchFamily="2" charset="0"/>
              </a:rPr>
              <a:t>Who is EXEMPT from reporting requirements?</a:t>
            </a:r>
          </a:p>
        </p:txBody>
      </p:sp>
      <p:sp>
        <p:nvSpPr>
          <p:cNvPr id="3" name="Subtitle 2">
            <a:extLst>
              <a:ext uri="{FF2B5EF4-FFF2-40B4-BE49-F238E27FC236}">
                <a16:creationId xmlns:a16="http://schemas.microsoft.com/office/drawing/2014/main" id="{67C1530E-2BCC-EC80-A106-FF4FD51AA4EA}"/>
              </a:ext>
            </a:extLst>
          </p:cNvPr>
          <p:cNvSpPr>
            <a:spLocks noGrp="1"/>
          </p:cNvSpPr>
          <p:nvPr>
            <p:ph idx="1"/>
          </p:nvPr>
        </p:nvSpPr>
        <p:spPr/>
        <p:txBody>
          <a:bodyPr>
            <a:noAutofit/>
          </a:bodyPr>
          <a:lstStyle/>
          <a:p>
            <a:pPr marL="452628" indent="-342900">
              <a:lnSpc>
                <a:spcPct val="150000"/>
              </a:lnSpc>
              <a:buSzPct val="100000"/>
              <a:defRPr/>
            </a:pPr>
            <a:r>
              <a:rPr lang="en-US" sz="2000" dirty="0"/>
              <a:t>Pastoral Counselors (employed by a religious organization to provide confidential counseling) who are working within the scope of their license or religious assignment at the time they receive the crime report</a:t>
            </a:r>
          </a:p>
          <a:p>
            <a:pPr marL="452628" indent="-342900">
              <a:lnSpc>
                <a:spcPct val="150000"/>
              </a:lnSpc>
              <a:buSzPct val="100000"/>
              <a:defRPr/>
            </a:pPr>
            <a:r>
              <a:rPr lang="en-US" sz="2000" dirty="0"/>
              <a:t>Professional Counselors</a:t>
            </a:r>
          </a:p>
          <a:p>
            <a:pPr marL="726948" lvl="1" indent="-342900">
              <a:lnSpc>
                <a:spcPct val="150000"/>
              </a:lnSpc>
              <a:buSzPct val="100000"/>
              <a:defRPr/>
            </a:pPr>
            <a:r>
              <a:rPr lang="en-US" sz="1800" dirty="0"/>
              <a:t>Applies to mental health counselors employed or under contract by the University</a:t>
            </a:r>
          </a:p>
          <a:p>
            <a:pPr marL="452628" indent="-342900">
              <a:lnSpc>
                <a:spcPct val="150000"/>
              </a:lnSpc>
              <a:buSzPct val="100000"/>
              <a:defRPr/>
            </a:pPr>
            <a:r>
              <a:rPr lang="en-US" sz="2000" dirty="0"/>
              <a:t>Person uncertified but acting under the supervision of an exempt counselor</a:t>
            </a:r>
            <a:endParaRPr lang="en-US" altLang="en-US" sz="2000" dirty="0"/>
          </a:p>
        </p:txBody>
      </p:sp>
    </p:spTree>
    <p:extLst>
      <p:ext uri="{BB962C8B-B14F-4D97-AF65-F5344CB8AC3E}">
        <p14:creationId xmlns:p14="http://schemas.microsoft.com/office/powerpoint/2010/main" val="726290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A35DB6-8B49-4E0C-3B67-9CFC55C3FE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5B9EA6-5FFF-6F41-0B4F-1C4FEAF8ADD7}"/>
              </a:ext>
            </a:extLst>
          </p:cNvPr>
          <p:cNvSpPr>
            <a:spLocks noGrp="1"/>
          </p:cNvSpPr>
          <p:nvPr>
            <p:ph type="title"/>
          </p:nvPr>
        </p:nvSpPr>
        <p:spPr/>
        <p:txBody>
          <a:bodyPr>
            <a:normAutofit/>
          </a:bodyPr>
          <a:lstStyle/>
          <a:p>
            <a:r>
              <a:rPr lang="en-US" b="1" dirty="0">
                <a:latin typeface="Gotham Bold" pitchFamily="2" charset="0"/>
                <a:cs typeface="Gotham Bold" pitchFamily="2" charset="0"/>
              </a:rPr>
              <a:t>Campus Security Authority’s Primary responsibility:</a:t>
            </a:r>
          </a:p>
        </p:txBody>
      </p:sp>
      <p:sp>
        <p:nvSpPr>
          <p:cNvPr id="7" name="Oval 6">
            <a:extLst>
              <a:ext uri="{FF2B5EF4-FFF2-40B4-BE49-F238E27FC236}">
                <a16:creationId xmlns:a16="http://schemas.microsoft.com/office/drawing/2014/main" id="{657D2E7D-2058-D1D5-3073-A3FA857BA9E6}"/>
              </a:ext>
            </a:extLst>
          </p:cNvPr>
          <p:cNvSpPr/>
          <p:nvPr/>
        </p:nvSpPr>
        <p:spPr>
          <a:xfrm>
            <a:off x="2686050" y="1859755"/>
            <a:ext cx="6819900" cy="4005263"/>
          </a:xfrm>
          <a:prstGeom prst="ellipse">
            <a:avLst/>
          </a:prstGeom>
          <a:solidFill>
            <a:schemeClr val="bg1">
              <a:lumMod val="75000"/>
            </a:schemeClr>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C581B2A3-BFE0-B5EA-4A88-2375F33BCF4A}"/>
              </a:ext>
            </a:extLst>
          </p:cNvPr>
          <p:cNvSpPr txBox="1">
            <a:spLocks noChangeArrowheads="1"/>
          </p:cNvSpPr>
          <p:nvPr/>
        </p:nvSpPr>
        <p:spPr bwMode="auto">
          <a:xfrm>
            <a:off x="3716182" y="2585113"/>
            <a:ext cx="4759636"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en-US" sz="3200" i="1" dirty="0">
                <a:latin typeface="Arial" panose="020B0604020202020204" pitchFamily="34" charset="0"/>
              </a:rPr>
              <a:t>“to report allegations </a:t>
            </a:r>
          </a:p>
          <a:p>
            <a:pPr algn="ctr" eaLnBrk="1" hangingPunct="1"/>
            <a:r>
              <a:rPr lang="en-US" altLang="en-US" sz="3200" b="1" i="1" dirty="0">
                <a:latin typeface="Arial" panose="020B0604020202020204" pitchFamily="34" charset="0"/>
              </a:rPr>
              <a:t>made in good faith </a:t>
            </a:r>
          </a:p>
          <a:p>
            <a:pPr algn="ctr" eaLnBrk="1" hangingPunct="1"/>
            <a:r>
              <a:rPr lang="en-US" altLang="en-US" sz="3200" i="1" dirty="0">
                <a:latin typeface="Arial" panose="020B0604020202020204" pitchFamily="34" charset="0"/>
              </a:rPr>
              <a:t>to the reporting structure </a:t>
            </a:r>
          </a:p>
          <a:p>
            <a:pPr algn="ctr" eaLnBrk="1" hangingPunct="1"/>
            <a:r>
              <a:rPr lang="en-US" altLang="en-US" sz="3200" i="1" dirty="0">
                <a:latin typeface="Arial" panose="020B0604020202020204" pitchFamily="34" charset="0"/>
              </a:rPr>
              <a:t>established by the </a:t>
            </a:r>
          </a:p>
          <a:p>
            <a:pPr algn="ctr" eaLnBrk="1" hangingPunct="1"/>
            <a:r>
              <a:rPr lang="en-US" altLang="en-US" sz="3200" i="1" dirty="0">
                <a:latin typeface="Arial" panose="020B0604020202020204" pitchFamily="34" charset="0"/>
              </a:rPr>
              <a:t>Institution”</a:t>
            </a:r>
          </a:p>
        </p:txBody>
      </p:sp>
    </p:spTree>
    <p:extLst>
      <p:ext uri="{BB962C8B-B14F-4D97-AF65-F5344CB8AC3E}">
        <p14:creationId xmlns:p14="http://schemas.microsoft.com/office/powerpoint/2010/main" val="22234455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7DFF3-227C-F4F1-4E17-28EA5D1D77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E3628D-D239-2576-1E4D-3847026BF7BA}"/>
              </a:ext>
            </a:extLst>
          </p:cNvPr>
          <p:cNvSpPr>
            <a:spLocks noGrp="1"/>
          </p:cNvSpPr>
          <p:nvPr>
            <p:ph type="title"/>
          </p:nvPr>
        </p:nvSpPr>
        <p:spPr/>
        <p:txBody>
          <a:bodyPr>
            <a:normAutofit/>
          </a:bodyPr>
          <a:lstStyle/>
          <a:p>
            <a:r>
              <a:rPr lang="en-US" b="1" dirty="0">
                <a:latin typeface="Gotham Bold" pitchFamily="2" charset="0"/>
                <a:cs typeface="Gotham Bold" pitchFamily="2" charset="0"/>
              </a:rPr>
              <a:t>As A Campus Security Authority</a:t>
            </a:r>
          </a:p>
        </p:txBody>
      </p:sp>
      <p:sp>
        <p:nvSpPr>
          <p:cNvPr id="3" name="Subtitle 2">
            <a:extLst>
              <a:ext uri="{FF2B5EF4-FFF2-40B4-BE49-F238E27FC236}">
                <a16:creationId xmlns:a16="http://schemas.microsoft.com/office/drawing/2014/main" id="{B341F651-FD5A-FD23-98BF-3B1D3A64A663}"/>
              </a:ext>
            </a:extLst>
          </p:cNvPr>
          <p:cNvSpPr>
            <a:spLocks noGrp="1"/>
          </p:cNvSpPr>
          <p:nvPr>
            <p:ph idx="1"/>
          </p:nvPr>
        </p:nvSpPr>
        <p:spPr/>
        <p:txBody>
          <a:bodyPr>
            <a:noAutofit/>
          </a:bodyPr>
          <a:lstStyle/>
          <a:p>
            <a:pPr lvl="1">
              <a:lnSpc>
                <a:spcPct val="150000"/>
              </a:lnSpc>
              <a:defRPr/>
            </a:pPr>
            <a:r>
              <a:rPr lang="en-US" dirty="0"/>
              <a:t>If someone tells you about a crime or an incident that may be a crime, you must record the information and submit a report to APSU Public Safety.</a:t>
            </a:r>
          </a:p>
          <a:p>
            <a:pPr lvl="2">
              <a:lnSpc>
                <a:spcPct val="150000"/>
              </a:lnSpc>
              <a:defRPr/>
            </a:pPr>
            <a:r>
              <a:rPr lang="en-US" dirty="0"/>
              <a:t>Just get the facts, experts will determine the crime</a:t>
            </a:r>
          </a:p>
          <a:p>
            <a:pPr lvl="2">
              <a:lnSpc>
                <a:spcPct val="150000"/>
              </a:lnSpc>
              <a:defRPr/>
            </a:pPr>
            <a:r>
              <a:rPr lang="en-US" dirty="0"/>
              <a:t>Tell the victim about options to report and how to do so</a:t>
            </a:r>
          </a:p>
          <a:p>
            <a:pPr lvl="2">
              <a:lnSpc>
                <a:spcPct val="150000"/>
              </a:lnSpc>
              <a:defRPr/>
            </a:pPr>
            <a:r>
              <a:rPr lang="en-US" dirty="0"/>
              <a:t>Offer help by connecting to campus programs that assist victims of sexual assault, dating violence, domestic violence and stalking</a:t>
            </a:r>
          </a:p>
        </p:txBody>
      </p:sp>
    </p:spTree>
    <p:extLst>
      <p:ext uri="{BB962C8B-B14F-4D97-AF65-F5344CB8AC3E}">
        <p14:creationId xmlns:p14="http://schemas.microsoft.com/office/powerpoint/2010/main" val="15744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5E4FE4-23E6-E9FA-EEE1-C10FDBD1C01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838A814-1915-C74B-4452-B7268F05896E}"/>
              </a:ext>
            </a:extLst>
          </p:cNvPr>
          <p:cNvSpPr>
            <a:spLocks noGrp="1"/>
          </p:cNvSpPr>
          <p:nvPr>
            <p:ph type="title"/>
          </p:nvPr>
        </p:nvSpPr>
        <p:spPr/>
        <p:txBody>
          <a:bodyPr/>
          <a:lstStyle/>
          <a:p>
            <a:r>
              <a:rPr lang="en-US" b="1" dirty="0">
                <a:latin typeface="Gotham Bold" pitchFamily="2" charset="0"/>
                <a:cs typeface="Gotham Bold" pitchFamily="2" charset="0"/>
              </a:rPr>
              <a:t>What must be reported</a:t>
            </a:r>
          </a:p>
        </p:txBody>
      </p:sp>
      <p:sp>
        <p:nvSpPr>
          <p:cNvPr id="5" name="Content Placeholder 4">
            <a:extLst>
              <a:ext uri="{FF2B5EF4-FFF2-40B4-BE49-F238E27FC236}">
                <a16:creationId xmlns:a16="http://schemas.microsoft.com/office/drawing/2014/main" id="{0DAB2722-DB73-9405-B217-407FF3102E3B}"/>
              </a:ext>
            </a:extLst>
          </p:cNvPr>
          <p:cNvSpPr>
            <a:spLocks noGrp="1"/>
          </p:cNvSpPr>
          <p:nvPr>
            <p:ph sz="half" idx="1"/>
          </p:nvPr>
        </p:nvSpPr>
        <p:spPr/>
        <p:txBody>
          <a:bodyPr>
            <a:noAutofit/>
          </a:bodyPr>
          <a:lstStyle/>
          <a:p>
            <a:pPr lvl="1">
              <a:lnSpc>
                <a:spcPct val="150000"/>
              </a:lnSpc>
              <a:defRPr/>
            </a:pPr>
            <a:r>
              <a:rPr lang="en-US" sz="2000" dirty="0"/>
              <a:t>Criminal Homicide</a:t>
            </a:r>
          </a:p>
          <a:p>
            <a:pPr lvl="2">
              <a:lnSpc>
                <a:spcPct val="150000"/>
              </a:lnSpc>
              <a:defRPr/>
            </a:pPr>
            <a:r>
              <a:rPr lang="en-US" sz="1800" dirty="0"/>
              <a:t>Murder</a:t>
            </a:r>
          </a:p>
          <a:p>
            <a:pPr lvl="2">
              <a:lnSpc>
                <a:spcPct val="150000"/>
              </a:lnSpc>
              <a:defRPr/>
            </a:pPr>
            <a:r>
              <a:rPr lang="en-US" sz="1800" dirty="0"/>
              <a:t>Manslaughter </a:t>
            </a:r>
          </a:p>
          <a:p>
            <a:pPr lvl="1">
              <a:lnSpc>
                <a:spcPct val="150000"/>
              </a:lnSpc>
              <a:defRPr/>
            </a:pPr>
            <a:r>
              <a:rPr lang="en-US" sz="2000" dirty="0"/>
              <a:t>Other Offences</a:t>
            </a:r>
          </a:p>
          <a:p>
            <a:pPr lvl="2">
              <a:lnSpc>
                <a:spcPct val="150000"/>
              </a:lnSpc>
              <a:defRPr/>
            </a:pPr>
            <a:r>
              <a:rPr lang="en-US" sz="1800" dirty="0"/>
              <a:t>Burglary</a:t>
            </a:r>
          </a:p>
          <a:p>
            <a:pPr lvl="2">
              <a:lnSpc>
                <a:spcPct val="150000"/>
              </a:lnSpc>
              <a:defRPr/>
            </a:pPr>
            <a:r>
              <a:rPr lang="en-US" sz="1800" dirty="0"/>
              <a:t>Motor Vehicle Theft</a:t>
            </a:r>
          </a:p>
          <a:p>
            <a:pPr lvl="2">
              <a:lnSpc>
                <a:spcPct val="150000"/>
              </a:lnSpc>
              <a:defRPr/>
            </a:pPr>
            <a:r>
              <a:rPr lang="en-US" sz="1800" dirty="0"/>
              <a:t>Arson</a:t>
            </a:r>
          </a:p>
          <a:p>
            <a:pPr lvl="2">
              <a:lnSpc>
                <a:spcPct val="150000"/>
              </a:lnSpc>
              <a:defRPr/>
            </a:pPr>
            <a:r>
              <a:rPr lang="en-US" sz="1800" dirty="0"/>
              <a:t>Hate Crimes</a:t>
            </a:r>
          </a:p>
        </p:txBody>
      </p:sp>
      <p:sp>
        <p:nvSpPr>
          <p:cNvPr id="2" name="Content Placeholder 4">
            <a:extLst>
              <a:ext uri="{FF2B5EF4-FFF2-40B4-BE49-F238E27FC236}">
                <a16:creationId xmlns:a16="http://schemas.microsoft.com/office/drawing/2014/main" id="{0606C84B-99C6-01CC-0C1A-9A2C6E37DDCC}"/>
              </a:ext>
            </a:extLst>
          </p:cNvPr>
          <p:cNvSpPr txBox="1">
            <a:spLocks/>
          </p:cNvSpPr>
          <p:nvPr/>
        </p:nvSpPr>
        <p:spPr>
          <a:xfrm>
            <a:off x="6096000" y="1673352"/>
            <a:ext cx="5384800" cy="4718304"/>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800" b="0" i="0" kern="1200">
                <a:solidFill>
                  <a:schemeClr val="tx1"/>
                </a:solidFill>
                <a:latin typeface="Gotham Book"/>
                <a:ea typeface="+mn-ea"/>
                <a:cs typeface="Gotham Book"/>
              </a:defRPr>
            </a:lvl1pPr>
            <a:lvl2pPr marL="457200" indent="-182880" algn="l" defTabSz="914400" rtl="0" eaLnBrk="1" latinLnBrk="0" hangingPunct="1">
              <a:spcBef>
                <a:spcPct val="20000"/>
              </a:spcBef>
              <a:buClr>
                <a:schemeClr val="accent1"/>
              </a:buClr>
              <a:buSzPct val="85000"/>
              <a:buFont typeface="Arial" pitchFamily="34" charset="0"/>
              <a:buChar char="•"/>
              <a:defRPr sz="2400" b="0" i="0" kern="1200">
                <a:solidFill>
                  <a:schemeClr val="tx1"/>
                </a:solidFill>
                <a:latin typeface="Gotham Book"/>
                <a:ea typeface="+mn-ea"/>
                <a:cs typeface="Gotham Book"/>
              </a:defRPr>
            </a:lvl2pPr>
            <a:lvl3pPr marL="731520" indent="-182880" algn="l" defTabSz="914400" rtl="0" eaLnBrk="1" latinLnBrk="0" hangingPunct="1">
              <a:spcBef>
                <a:spcPct val="20000"/>
              </a:spcBef>
              <a:buClr>
                <a:schemeClr val="accent1"/>
              </a:buClr>
              <a:buSzPct val="90000"/>
              <a:buFont typeface="Arial" pitchFamily="34" charset="0"/>
              <a:buChar char="•"/>
              <a:defRPr sz="2000" b="0" i="0" kern="1200">
                <a:solidFill>
                  <a:schemeClr val="tx1"/>
                </a:solidFill>
                <a:latin typeface="Gotham Book"/>
                <a:ea typeface="+mn-ea"/>
                <a:cs typeface="Gotham Book"/>
              </a:defRPr>
            </a:lvl3pPr>
            <a:lvl4pPr marL="1005840" indent="-182880" algn="l" defTabSz="914400" rtl="0" eaLnBrk="1" latinLnBrk="0" hangingPunct="1">
              <a:spcBef>
                <a:spcPct val="20000"/>
              </a:spcBef>
              <a:buClr>
                <a:schemeClr val="accent1"/>
              </a:buClr>
              <a:buFont typeface="Arial" pitchFamily="34" charset="0"/>
              <a:buChar char="•"/>
              <a:defRPr sz="1800" b="0" i="0" kern="1200">
                <a:solidFill>
                  <a:schemeClr val="tx1"/>
                </a:solidFill>
                <a:latin typeface="Gotham Book"/>
                <a:ea typeface="+mn-ea"/>
                <a:cs typeface="Gotham Book"/>
              </a:defRPr>
            </a:lvl4pPr>
            <a:lvl5pPr marL="1188720" indent="-137160" algn="l" defTabSz="914400" rtl="0" eaLnBrk="1" latinLnBrk="0" hangingPunct="1">
              <a:spcBef>
                <a:spcPct val="20000"/>
              </a:spcBef>
              <a:buClr>
                <a:schemeClr val="accent1"/>
              </a:buClr>
              <a:buSzPct val="100000"/>
              <a:buFont typeface="Arial" pitchFamily="34" charset="0"/>
              <a:buChar char="•"/>
              <a:defRPr sz="1800" b="0" i="0" kern="1200" baseline="0">
                <a:solidFill>
                  <a:schemeClr val="tx1"/>
                </a:solidFill>
                <a:latin typeface="Gotham Book"/>
                <a:ea typeface="+mn-ea"/>
                <a:cs typeface="Gotham Book"/>
              </a:defRPr>
            </a:lvl5pPr>
            <a:lvl6pPr marL="1371600" indent="-182880" algn="l" defTabSz="91440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9pPr>
          </a:lstStyle>
          <a:p>
            <a:pPr lvl="1">
              <a:lnSpc>
                <a:spcPct val="150000"/>
              </a:lnSpc>
              <a:defRPr/>
            </a:pPr>
            <a:r>
              <a:rPr lang="en-US" sz="2000" dirty="0"/>
              <a:t>Sex Offences</a:t>
            </a:r>
          </a:p>
          <a:p>
            <a:pPr lvl="2">
              <a:lnSpc>
                <a:spcPct val="150000"/>
              </a:lnSpc>
              <a:defRPr/>
            </a:pPr>
            <a:r>
              <a:rPr lang="en-US" sz="1800" dirty="0"/>
              <a:t>Rape</a:t>
            </a:r>
          </a:p>
          <a:p>
            <a:pPr lvl="2">
              <a:lnSpc>
                <a:spcPct val="150000"/>
              </a:lnSpc>
              <a:defRPr/>
            </a:pPr>
            <a:r>
              <a:rPr lang="en-US" sz="1800" dirty="0"/>
              <a:t>Fondling</a:t>
            </a:r>
          </a:p>
          <a:p>
            <a:pPr lvl="2">
              <a:lnSpc>
                <a:spcPct val="150000"/>
              </a:lnSpc>
              <a:defRPr/>
            </a:pPr>
            <a:r>
              <a:rPr lang="en-US" sz="1800" dirty="0"/>
              <a:t>Incest</a:t>
            </a:r>
          </a:p>
          <a:p>
            <a:pPr lvl="2">
              <a:lnSpc>
                <a:spcPct val="150000"/>
              </a:lnSpc>
              <a:defRPr/>
            </a:pPr>
            <a:r>
              <a:rPr lang="en-US" sz="1800" dirty="0"/>
              <a:t>Statutory Rape</a:t>
            </a:r>
          </a:p>
          <a:p>
            <a:pPr lvl="2">
              <a:lnSpc>
                <a:spcPct val="150000"/>
              </a:lnSpc>
              <a:defRPr/>
            </a:pPr>
            <a:r>
              <a:rPr lang="en-US" sz="1800" dirty="0"/>
              <a:t>Aggravated Assault</a:t>
            </a:r>
          </a:p>
          <a:p>
            <a:pPr lvl="2">
              <a:lnSpc>
                <a:spcPct val="150000"/>
              </a:lnSpc>
              <a:defRPr/>
            </a:pPr>
            <a:r>
              <a:rPr lang="en-US" sz="1800" dirty="0"/>
              <a:t>Domestic Violence</a:t>
            </a:r>
          </a:p>
          <a:p>
            <a:pPr lvl="2">
              <a:lnSpc>
                <a:spcPct val="150000"/>
              </a:lnSpc>
              <a:defRPr/>
            </a:pPr>
            <a:r>
              <a:rPr lang="en-US" sz="1800" dirty="0"/>
              <a:t>Dating Violence</a:t>
            </a:r>
          </a:p>
          <a:p>
            <a:pPr lvl="2">
              <a:defRPr/>
            </a:pPr>
            <a:endParaRPr lang="en-US" sz="2200" dirty="0"/>
          </a:p>
        </p:txBody>
      </p:sp>
    </p:spTree>
    <p:extLst>
      <p:ext uri="{BB962C8B-B14F-4D97-AF65-F5344CB8AC3E}">
        <p14:creationId xmlns:p14="http://schemas.microsoft.com/office/powerpoint/2010/main" val="33700891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09E13C-F2D3-4C43-9906-3EEAB04936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C1B829-CF55-5CC2-097C-70283CA58353}"/>
              </a:ext>
            </a:extLst>
          </p:cNvPr>
          <p:cNvSpPr>
            <a:spLocks noGrp="1"/>
          </p:cNvSpPr>
          <p:nvPr>
            <p:ph type="title"/>
          </p:nvPr>
        </p:nvSpPr>
        <p:spPr/>
        <p:txBody>
          <a:bodyPr>
            <a:normAutofit/>
          </a:bodyPr>
          <a:lstStyle/>
          <a:p>
            <a:r>
              <a:rPr lang="en-US" b="1" dirty="0">
                <a:latin typeface="Gotham Bold" pitchFamily="2" charset="0"/>
                <a:cs typeface="Gotham Bold" pitchFamily="2" charset="0"/>
              </a:rPr>
              <a:t>As A Campus Security Authority</a:t>
            </a:r>
          </a:p>
        </p:txBody>
      </p:sp>
      <p:sp>
        <p:nvSpPr>
          <p:cNvPr id="3" name="Subtitle 2">
            <a:extLst>
              <a:ext uri="{FF2B5EF4-FFF2-40B4-BE49-F238E27FC236}">
                <a16:creationId xmlns:a16="http://schemas.microsoft.com/office/drawing/2014/main" id="{30683D09-EE0C-7082-A65B-2B9B1E1EF4B4}"/>
              </a:ext>
            </a:extLst>
          </p:cNvPr>
          <p:cNvSpPr>
            <a:spLocks noGrp="1"/>
          </p:cNvSpPr>
          <p:nvPr>
            <p:ph idx="1"/>
          </p:nvPr>
        </p:nvSpPr>
        <p:spPr/>
        <p:txBody>
          <a:bodyPr>
            <a:noAutofit/>
          </a:bodyPr>
          <a:lstStyle/>
          <a:p>
            <a:pPr lvl="1">
              <a:lnSpc>
                <a:spcPct val="150000"/>
              </a:lnSpc>
              <a:defRPr/>
            </a:pPr>
            <a:r>
              <a:rPr lang="en-US" dirty="0"/>
              <a:t>You must also report</a:t>
            </a:r>
          </a:p>
          <a:p>
            <a:pPr lvl="2">
              <a:lnSpc>
                <a:spcPct val="150000"/>
              </a:lnSpc>
              <a:defRPr/>
            </a:pPr>
            <a:r>
              <a:rPr lang="en-US" dirty="0"/>
              <a:t>Hate crimes</a:t>
            </a:r>
          </a:p>
          <a:p>
            <a:pPr lvl="2">
              <a:lnSpc>
                <a:spcPct val="150000"/>
              </a:lnSpc>
              <a:defRPr/>
            </a:pPr>
            <a:r>
              <a:rPr lang="en-US" dirty="0"/>
              <a:t>Larceny-Theft</a:t>
            </a:r>
          </a:p>
          <a:p>
            <a:pPr lvl="2">
              <a:lnSpc>
                <a:spcPct val="150000"/>
              </a:lnSpc>
              <a:defRPr/>
            </a:pPr>
            <a:r>
              <a:rPr lang="en-US" dirty="0"/>
              <a:t>Simple Assault</a:t>
            </a:r>
          </a:p>
          <a:p>
            <a:pPr lvl="2">
              <a:lnSpc>
                <a:spcPct val="150000"/>
              </a:lnSpc>
              <a:defRPr/>
            </a:pPr>
            <a:r>
              <a:rPr lang="en-US" dirty="0"/>
              <a:t>Intimidation</a:t>
            </a:r>
          </a:p>
          <a:p>
            <a:pPr lvl="2">
              <a:lnSpc>
                <a:spcPct val="150000"/>
              </a:lnSpc>
              <a:defRPr/>
            </a:pPr>
            <a:r>
              <a:rPr lang="en-US" dirty="0"/>
              <a:t>Liquor, Drug, and/or Illegal Weapons Possession </a:t>
            </a:r>
          </a:p>
          <a:p>
            <a:pPr lvl="2">
              <a:lnSpc>
                <a:spcPct val="150000"/>
              </a:lnSpc>
              <a:defRPr/>
            </a:pPr>
            <a:r>
              <a:rPr lang="en-US" dirty="0"/>
              <a:t>Destruction/Damage/Vandalism of Property</a:t>
            </a:r>
          </a:p>
          <a:p>
            <a:pPr lvl="3">
              <a:lnSpc>
                <a:spcPct val="150000"/>
              </a:lnSpc>
              <a:defRPr/>
            </a:pPr>
            <a:r>
              <a:rPr lang="en-US" dirty="0"/>
              <a:t>If motivated by bias (race, gender, gender identify, religion, sexual orientation, ethnicity/national origin disability)</a:t>
            </a:r>
          </a:p>
          <a:p>
            <a:pPr lvl="2">
              <a:lnSpc>
                <a:spcPct val="150000"/>
              </a:lnSpc>
              <a:defRPr/>
            </a:pPr>
            <a:r>
              <a:rPr lang="en-US" dirty="0"/>
              <a:t>Report BOTH arrests and disciplinary referrals</a:t>
            </a:r>
          </a:p>
        </p:txBody>
      </p:sp>
    </p:spTree>
    <p:extLst>
      <p:ext uri="{BB962C8B-B14F-4D97-AF65-F5344CB8AC3E}">
        <p14:creationId xmlns:p14="http://schemas.microsoft.com/office/powerpoint/2010/main" val="2790619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CA1157-CBB7-DF7D-31C3-89BB19897D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B8375E-41D4-7C60-28DA-63E7265AAA86}"/>
              </a:ext>
            </a:extLst>
          </p:cNvPr>
          <p:cNvSpPr>
            <a:spLocks noGrp="1"/>
          </p:cNvSpPr>
          <p:nvPr>
            <p:ph type="title"/>
          </p:nvPr>
        </p:nvSpPr>
        <p:spPr/>
        <p:txBody>
          <a:bodyPr>
            <a:normAutofit/>
          </a:bodyPr>
          <a:lstStyle/>
          <a:p>
            <a:r>
              <a:rPr lang="en-US" b="1" dirty="0">
                <a:latin typeface="Gotham Bold" pitchFamily="2" charset="0"/>
                <a:cs typeface="Gotham Bold" pitchFamily="2" charset="0"/>
              </a:rPr>
              <a:t>Timing is Critical</a:t>
            </a:r>
          </a:p>
        </p:txBody>
      </p:sp>
      <p:sp>
        <p:nvSpPr>
          <p:cNvPr id="3" name="Subtitle 2">
            <a:extLst>
              <a:ext uri="{FF2B5EF4-FFF2-40B4-BE49-F238E27FC236}">
                <a16:creationId xmlns:a16="http://schemas.microsoft.com/office/drawing/2014/main" id="{FEAC090D-C03E-7C70-1989-2338418CF6F3}"/>
              </a:ext>
            </a:extLst>
          </p:cNvPr>
          <p:cNvSpPr>
            <a:spLocks noGrp="1"/>
          </p:cNvSpPr>
          <p:nvPr>
            <p:ph idx="1"/>
          </p:nvPr>
        </p:nvSpPr>
        <p:spPr>
          <a:xfrm>
            <a:off x="609599" y="1600200"/>
            <a:ext cx="10972799" cy="4876800"/>
          </a:xfrm>
        </p:spPr>
        <p:txBody>
          <a:bodyPr>
            <a:noAutofit/>
          </a:bodyPr>
          <a:lstStyle/>
          <a:p>
            <a:pPr lvl="1">
              <a:lnSpc>
                <a:spcPct val="150000"/>
              </a:lnSpc>
              <a:defRPr/>
            </a:pPr>
            <a:r>
              <a:rPr lang="en-US" dirty="0"/>
              <a:t>Be sure to document when the crime or incident occurred and when it was reported to you, the Campus Security Authority. </a:t>
            </a:r>
          </a:p>
          <a:p>
            <a:pPr lvl="1">
              <a:lnSpc>
                <a:spcPct val="150000"/>
              </a:lnSpc>
              <a:defRPr/>
            </a:pPr>
            <a:r>
              <a:rPr lang="en-US" dirty="0"/>
              <a:t>The law requires that the crime be reported for the calendar year in which it was first reported to a Campus Security Authority, not when it was reported to police by the CSA. </a:t>
            </a:r>
          </a:p>
        </p:txBody>
      </p:sp>
    </p:spTree>
    <p:extLst>
      <p:ext uri="{BB962C8B-B14F-4D97-AF65-F5344CB8AC3E}">
        <p14:creationId xmlns:p14="http://schemas.microsoft.com/office/powerpoint/2010/main" val="3797297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620420-F34A-3A78-BE20-EB3E28C962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F625EA-B6B7-AF7D-940C-A7506323B69C}"/>
              </a:ext>
            </a:extLst>
          </p:cNvPr>
          <p:cNvSpPr>
            <a:spLocks noGrp="1"/>
          </p:cNvSpPr>
          <p:nvPr>
            <p:ph type="title"/>
          </p:nvPr>
        </p:nvSpPr>
        <p:spPr/>
        <p:txBody>
          <a:bodyPr>
            <a:normAutofit/>
          </a:bodyPr>
          <a:lstStyle/>
          <a:p>
            <a:r>
              <a:rPr lang="en-US" b="1" dirty="0">
                <a:latin typeface="Gotham Bold" pitchFamily="2" charset="0"/>
                <a:cs typeface="Gotham Bold" pitchFamily="2" charset="0"/>
              </a:rPr>
              <a:t>Unfounded Crimes</a:t>
            </a:r>
          </a:p>
        </p:txBody>
      </p:sp>
      <p:sp>
        <p:nvSpPr>
          <p:cNvPr id="3" name="Subtitle 2">
            <a:extLst>
              <a:ext uri="{FF2B5EF4-FFF2-40B4-BE49-F238E27FC236}">
                <a16:creationId xmlns:a16="http://schemas.microsoft.com/office/drawing/2014/main" id="{B7C72DCA-5434-0B2D-FD63-DE30144EC75D}"/>
              </a:ext>
            </a:extLst>
          </p:cNvPr>
          <p:cNvSpPr>
            <a:spLocks noGrp="1"/>
          </p:cNvSpPr>
          <p:nvPr>
            <p:ph idx="1"/>
          </p:nvPr>
        </p:nvSpPr>
        <p:spPr>
          <a:xfrm>
            <a:off x="609599" y="1600200"/>
            <a:ext cx="10972799" cy="4876800"/>
          </a:xfrm>
        </p:spPr>
        <p:txBody>
          <a:bodyPr>
            <a:noAutofit/>
          </a:bodyPr>
          <a:lstStyle/>
          <a:p>
            <a:pPr lvl="1">
              <a:lnSpc>
                <a:spcPct val="150000"/>
              </a:lnSpc>
              <a:defRPr/>
            </a:pPr>
            <a:r>
              <a:rPr lang="en-US" dirty="0"/>
              <a:t>Sworn or commissioned law enforcement personnel who have fully investigated the reported crime and based on the result of this full investigation and evidence, law enforcement has made a formal determination the crime reported is false or baseless and therefore “unfounded”.</a:t>
            </a:r>
          </a:p>
          <a:p>
            <a:pPr lvl="1">
              <a:lnSpc>
                <a:spcPct val="150000"/>
              </a:lnSpc>
              <a:defRPr/>
            </a:pPr>
            <a:r>
              <a:rPr lang="en-US" dirty="0"/>
              <a:t>Only sworn or commissioned law enforcement personnel may “unfound” a crime report.  </a:t>
            </a:r>
          </a:p>
        </p:txBody>
      </p:sp>
    </p:spTree>
    <p:extLst>
      <p:ext uri="{BB962C8B-B14F-4D97-AF65-F5344CB8AC3E}">
        <p14:creationId xmlns:p14="http://schemas.microsoft.com/office/powerpoint/2010/main" val="893990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Gotham Bold" pitchFamily="2" charset="0"/>
                <a:cs typeface="Gotham Bold" pitchFamily="2" charset="0"/>
              </a:rPr>
              <a:t>What is the Clery Act?</a:t>
            </a:r>
          </a:p>
        </p:txBody>
      </p:sp>
      <p:sp>
        <p:nvSpPr>
          <p:cNvPr id="3" name="Subtitle 2"/>
          <p:cNvSpPr>
            <a:spLocks noGrp="1"/>
          </p:cNvSpPr>
          <p:nvPr>
            <p:ph idx="1"/>
          </p:nvPr>
        </p:nvSpPr>
        <p:spPr/>
        <p:txBody>
          <a:bodyPr>
            <a:normAutofit/>
          </a:bodyPr>
          <a:lstStyle/>
          <a:p>
            <a:pPr>
              <a:lnSpc>
                <a:spcPct val="150000"/>
              </a:lnSpc>
            </a:pPr>
            <a:r>
              <a:rPr lang="en-US" sz="2000" dirty="0"/>
              <a:t>Jeanne Clery was raped and murdered in her dorm room at Lehigh University in 1986 by another student. Her school had not informed students about 38 violent crimes that occurred on campus in the three years prior to her murder. It is the belief of her parents that Jeanne would have been more cautious or made a different school choice if she had known about other violent crimes at Lehigh.</a:t>
            </a:r>
          </a:p>
          <a:p>
            <a:pPr lvl="1">
              <a:lnSpc>
                <a:spcPct val="150000"/>
              </a:lnSpc>
            </a:pPr>
            <a:r>
              <a:rPr lang="en-US" sz="1800" dirty="0"/>
              <a:t>The law enacted in her memory aims to ensure that students and other members of the campus community are informed about campus crime, enabling them to make informed decisions.</a:t>
            </a:r>
          </a:p>
        </p:txBody>
      </p:sp>
      <p:pic>
        <p:nvPicPr>
          <p:cNvPr id="4" name="Picture 7">
            <a:extLst>
              <a:ext uri="{FF2B5EF4-FFF2-40B4-BE49-F238E27FC236}">
                <a16:creationId xmlns:a16="http://schemas.microsoft.com/office/drawing/2014/main" id="{01B5189A-F88B-AFD4-CBB6-EC95CC8223AF}"/>
              </a:ext>
            </a:extLst>
          </p:cNvPr>
          <p:cNvPicPr>
            <a:picLocks noChangeAspect="1"/>
          </p:cNvPicPr>
          <p:nvPr/>
        </p:nvPicPr>
        <p:blipFill>
          <a:blip r:embed="rId2">
            <a:lum bright="39000"/>
            <a:alphaModFix amt="18000"/>
          </a:blip>
          <a:stretch>
            <a:fillRect/>
          </a:stretch>
        </p:blipFill>
        <p:spPr>
          <a:xfrm>
            <a:off x="5956879" y="42441"/>
            <a:ext cx="6326852" cy="7079842"/>
          </a:xfrm>
          <a:prstGeom prst="rect">
            <a:avLst/>
          </a:prstGeom>
          <a:noFill/>
          <a:ln cap="flat">
            <a:noFill/>
          </a:ln>
        </p:spPr>
      </p:pic>
    </p:spTree>
    <p:extLst>
      <p:ext uri="{BB962C8B-B14F-4D97-AF65-F5344CB8AC3E}">
        <p14:creationId xmlns:p14="http://schemas.microsoft.com/office/powerpoint/2010/main" val="2531508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79C573-9CEA-90CE-0C81-1A50A092EB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AD0227-6F8F-DDE7-B484-41DD851AD600}"/>
              </a:ext>
            </a:extLst>
          </p:cNvPr>
          <p:cNvSpPr>
            <a:spLocks noGrp="1"/>
          </p:cNvSpPr>
          <p:nvPr>
            <p:ph type="title"/>
          </p:nvPr>
        </p:nvSpPr>
        <p:spPr/>
        <p:txBody>
          <a:bodyPr>
            <a:normAutofit/>
          </a:bodyPr>
          <a:lstStyle/>
          <a:p>
            <a:r>
              <a:rPr lang="en-US" b="1" dirty="0">
                <a:latin typeface="Gotham Bold" pitchFamily="2" charset="0"/>
                <a:cs typeface="Gotham Bold" pitchFamily="2" charset="0"/>
              </a:rPr>
              <a:t>Location</a:t>
            </a:r>
          </a:p>
        </p:txBody>
      </p:sp>
      <p:sp>
        <p:nvSpPr>
          <p:cNvPr id="3" name="Subtitle 2">
            <a:extLst>
              <a:ext uri="{FF2B5EF4-FFF2-40B4-BE49-F238E27FC236}">
                <a16:creationId xmlns:a16="http://schemas.microsoft.com/office/drawing/2014/main" id="{CCAF3870-0C88-B2E7-6665-4B62BCF9B958}"/>
              </a:ext>
            </a:extLst>
          </p:cNvPr>
          <p:cNvSpPr>
            <a:spLocks noGrp="1"/>
          </p:cNvSpPr>
          <p:nvPr>
            <p:ph idx="1"/>
          </p:nvPr>
        </p:nvSpPr>
        <p:spPr/>
        <p:txBody>
          <a:bodyPr>
            <a:noAutofit/>
          </a:bodyPr>
          <a:lstStyle/>
          <a:p>
            <a:pPr lvl="1">
              <a:lnSpc>
                <a:spcPct val="150000"/>
              </a:lnSpc>
              <a:defRPr/>
            </a:pPr>
            <a:r>
              <a:rPr lang="en-US" dirty="0"/>
              <a:t>A crime must be reported if it occurred on one of the following locations:</a:t>
            </a:r>
          </a:p>
          <a:p>
            <a:pPr lvl="2">
              <a:lnSpc>
                <a:spcPct val="150000"/>
              </a:lnSpc>
              <a:defRPr/>
            </a:pPr>
            <a:r>
              <a:rPr lang="en-US" dirty="0"/>
              <a:t>Campus</a:t>
            </a:r>
          </a:p>
          <a:p>
            <a:pPr lvl="2">
              <a:lnSpc>
                <a:spcPct val="150000"/>
              </a:lnSpc>
              <a:defRPr/>
            </a:pPr>
            <a:r>
              <a:rPr lang="en-US" dirty="0"/>
              <a:t>Campus Residence Facilities</a:t>
            </a:r>
          </a:p>
          <a:p>
            <a:pPr lvl="2">
              <a:lnSpc>
                <a:spcPct val="150000"/>
              </a:lnSpc>
              <a:defRPr/>
            </a:pPr>
            <a:r>
              <a:rPr lang="en-US" dirty="0"/>
              <a:t>Non-campus</a:t>
            </a:r>
          </a:p>
          <a:p>
            <a:pPr lvl="2">
              <a:lnSpc>
                <a:spcPct val="150000"/>
              </a:lnSpc>
              <a:defRPr/>
            </a:pPr>
            <a:r>
              <a:rPr lang="en-US" dirty="0"/>
              <a:t>Public Property adjacent to campus</a:t>
            </a:r>
          </a:p>
          <a:p>
            <a:pPr lvl="3">
              <a:lnSpc>
                <a:spcPct val="150000"/>
              </a:lnSpc>
              <a:defRPr/>
            </a:pPr>
            <a:r>
              <a:rPr lang="en-US" dirty="0"/>
              <a:t>Roads, sidewalks, etc. </a:t>
            </a:r>
          </a:p>
          <a:p>
            <a:pPr lvl="2">
              <a:lnSpc>
                <a:spcPct val="150000"/>
              </a:lnSpc>
              <a:defRPr/>
            </a:pPr>
            <a:r>
              <a:rPr lang="en-US" dirty="0"/>
              <a:t>Some non-campus locations</a:t>
            </a:r>
          </a:p>
          <a:p>
            <a:pPr lvl="3">
              <a:lnSpc>
                <a:spcPct val="150000"/>
              </a:lnSpc>
              <a:defRPr/>
            </a:pPr>
            <a:r>
              <a:rPr lang="en-US" dirty="0"/>
              <a:t>Student organization owned/controlled property</a:t>
            </a:r>
          </a:p>
          <a:p>
            <a:pPr lvl="3">
              <a:lnSpc>
                <a:spcPct val="150000"/>
              </a:lnSpc>
              <a:defRPr/>
            </a:pPr>
            <a:r>
              <a:rPr lang="en-US" dirty="0"/>
              <a:t>University owned/controlled property</a:t>
            </a:r>
          </a:p>
          <a:p>
            <a:pPr lvl="3">
              <a:lnSpc>
                <a:spcPct val="150000"/>
              </a:lnSpc>
              <a:defRPr/>
            </a:pPr>
            <a:r>
              <a:rPr lang="en-US" dirty="0"/>
              <a:t>“Frequently used by students” property</a:t>
            </a:r>
          </a:p>
          <a:p>
            <a:pPr lvl="2">
              <a:defRPr/>
            </a:pPr>
            <a:endParaRPr lang="en-US" sz="2000" dirty="0"/>
          </a:p>
        </p:txBody>
      </p:sp>
    </p:spTree>
    <p:extLst>
      <p:ext uri="{BB962C8B-B14F-4D97-AF65-F5344CB8AC3E}">
        <p14:creationId xmlns:p14="http://schemas.microsoft.com/office/powerpoint/2010/main" val="37969151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F5672C-0BF2-B7A0-1AB0-1FDF771AC1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BF9255-BB48-1EE1-CABC-48DCC2F7A465}"/>
              </a:ext>
            </a:extLst>
          </p:cNvPr>
          <p:cNvSpPr>
            <a:spLocks noGrp="1"/>
          </p:cNvSpPr>
          <p:nvPr>
            <p:ph type="title"/>
          </p:nvPr>
        </p:nvSpPr>
        <p:spPr/>
        <p:txBody>
          <a:bodyPr>
            <a:normAutofit fontScale="90000"/>
          </a:bodyPr>
          <a:lstStyle/>
          <a:p>
            <a:r>
              <a:rPr lang="en-US" b="1" dirty="0">
                <a:latin typeface="Gotham Bold" pitchFamily="2" charset="0"/>
                <a:cs typeface="Gotham Bold" pitchFamily="2" charset="0"/>
              </a:rPr>
              <a:t>How to report crime statistics to be considered Clery Report:</a:t>
            </a:r>
          </a:p>
        </p:txBody>
      </p:sp>
      <p:sp>
        <p:nvSpPr>
          <p:cNvPr id="3" name="Subtitle 2">
            <a:extLst>
              <a:ext uri="{FF2B5EF4-FFF2-40B4-BE49-F238E27FC236}">
                <a16:creationId xmlns:a16="http://schemas.microsoft.com/office/drawing/2014/main" id="{EA0BD572-550B-3BEE-E01A-EFEA63180DD4}"/>
              </a:ext>
            </a:extLst>
          </p:cNvPr>
          <p:cNvSpPr>
            <a:spLocks noGrp="1"/>
          </p:cNvSpPr>
          <p:nvPr>
            <p:ph idx="1"/>
          </p:nvPr>
        </p:nvSpPr>
        <p:spPr/>
        <p:txBody>
          <a:bodyPr>
            <a:noAutofit/>
          </a:bodyPr>
          <a:lstStyle/>
          <a:p>
            <a:pPr lvl="1">
              <a:lnSpc>
                <a:spcPct val="150000"/>
              </a:lnSpc>
              <a:defRPr/>
            </a:pPr>
            <a:r>
              <a:rPr lang="en-US" dirty="0"/>
              <a:t>For emergencies and crimes in progress</a:t>
            </a:r>
          </a:p>
          <a:p>
            <a:pPr lvl="1">
              <a:lnSpc>
                <a:spcPct val="150000"/>
              </a:lnSpc>
              <a:defRPr/>
            </a:pPr>
            <a:r>
              <a:rPr lang="en-US" dirty="0"/>
              <a:t>APSU Public Safety</a:t>
            </a:r>
          </a:p>
          <a:p>
            <a:pPr lvl="2">
              <a:lnSpc>
                <a:spcPct val="150000"/>
              </a:lnSpc>
              <a:defRPr/>
            </a:pPr>
            <a:r>
              <a:rPr lang="en-US" dirty="0"/>
              <a:t>(931) 221-7786</a:t>
            </a:r>
          </a:p>
          <a:p>
            <a:pPr lvl="1">
              <a:lnSpc>
                <a:spcPct val="150000"/>
              </a:lnSpc>
              <a:defRPr/>
            </a:pPr>
            <a:r>
              <a:rPr lang="en-US" dirty="0"/>
              <a:t>Fill out Campus Security Authority Crime &amp; Incident Report Form found on the APSU Website, under ”CSA Worksheet”</a:t>
            </a:r>
          </a:p>
          <a:p>
            <a:pPr lvl="2">
              <a:lnSpc>
                <a:spcPct val="150000"/>
              </a:lnSpc>
              <a:defRPr/>
            </a:pPr>
            <a:r>
              <a:rPr lang="en-US" dirty="0">
                <a:hlinkClick r:id="rId3"/>
              </a:rPr>
              <a:t>https://www.apsu.edu/police/clery-act.php</a:t>
            </a:r>
            <a:r>
              <a:rPr lang="en-US" dirty="0"/>
              <a:t> </a:t>
            </a:r>
            <a:endParaRPr lang="en-US" sz="2000" dirty="0"/>
          </a:p>
          <a:p>
            <a:pPr marL="548640" lvl="2" indent="0">
              <a:buNone/>
              <a:defRPr/>
            </a:pPr>
            <a:endParaRPr lang="en-US" sz="2000" dirty="0"/>
          </a:p>
        </p:txBody>
      </p:sp>
    </p:spTree>
    <p:extLst>
      <p:ext uri="{BB962C8B-B14F-4D97-AF65-F5344CB8AC3E}">
        <p14:creationId xmlns:p14="http://schemas.microsoft.com/office/powerpoint/2010/main" val="650510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46CA6A-C035-EB64-EF8A-D00B14D45B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C501C5-11C4-ED03-A05D-05E1A139692A}"/>
              </a:ext>
            </a:extLst>
          </p:cNvPr>
          <p:cNvSpPr>
            <a:spLocks noGrp="1"/>
          </p:cNvSpPr>
          <p:nvPr>
            <p:ph type="title"/>
          </p:nvPr>
        </p:nvSpPr>
        <p:spPr/>
        <p:txBody>
          <a:bodyPr>
            <a:normAutofit/>
          </a:bodyPr>
          <a:lstStyle/>
          <a:p>
            <a:r>
              <a:rPr lang="en-US" b="1" dirty="0">
                <a:latin typeface="Gotham Bold" pitchFamily="2" charset="0"/>
                <a:cs typeface="Gotham Bold" pitchFamily="2" charset="0"/>
              </a:rPr>
              <a:t>Report the Facts</a:t>
            </a:r>
          </a:p>
        </p:txBody>
      </p:sp>
      <p:sp>
        <p:nvSpPr>
          <p:cNvPr id="3" name="Subtitle 2">
            <a:extLst>
              <a:ext uri="{FF2B5EF4-FFF2-40B4-BE49-F238E27FC236}">
                <a16:creationId xmlns:a16="http://schemas.microsoft.com/office/drawing/2014/main" id="{0079ED23-ECDE-1A52-75E8-9D25742C60AB}"/>
              </a:ext>
            </a:extLst>
          </p:cNvPr>
          <p:cNvSpPr>
            <a:spLocks noGrp="1"/>
          </p:cNvSpPr>
          <p:nvPr>
            <p:ph idx="1"/>
          </p:nvPr>
        </p:nvSpPr>
        <p:spPr/>
        <p:txBody>
          <a:bodyPr>
            <a:noAutofit/>
          </a:bodyPr>
          <a:lstStyle/>
          <a:p>
            <a:pPr lvl="1">
              <a:lnSpc>
                <a:spcPct val="150000"/>
              </a:lnSpc>
              <a:defRPr/>
            </a:pPr>
            <a:r>
              <a:rPr lang="en-US" dirty="0"/>
              <a:t>Police will categorize the reported incidents</a:t>
            </a:r>
          </a:p>
          <a:p>
            <a:pPr lvl="1">
              <a:lnSpc>
                <a:spcPct val="150000"/>
              </a:lnSpc>
              <a:defRPr/>
            </a:pPr>
            <a:r>
              <a:rPr lang="en-US" dirty="0"/>
              <a:t>Your job is to get the information.</a:t>
            </a:r>
          </a:p>
          <a:p>
            <a:pPr lvl="1">
              <a:lnSpc>
                <a:spcPct val="150000"/>
              </a:lnSpc>
              <a:defRPr/>
            </a:pPr>
            <a:r>
              <a:rPr lang="en-US" dirty="0"/>
              <a:t>Remember:</a:t>
            </a:r>
          </a:p>
          <a:p>
            <a:pPr lvl="2">
              <a:lnSpc>
                <a:spcPct val="150000"/>
              </a:lnSpc>
              <a:defRPr/>
            </a:pPr>
            <a:r>
              <a:rPr lang="en-US" dirty="0"/>
              <a:t>You are not a police officer or detective</a:t>
            </a:r>
          </a:p>
          <a:p>
            <a:pPr lvl="2">
              <a:lnSpc>
                <a:spcPct val="150000"/>
              </a:lnSpc>
              <a:defRPr/>
            </a:pPr>
            <a:r>
              <a:rPr lang="en-US" dirty="0"/>
              <a:t>You do not have to prove what happened, determine who is at fault, or classify the crime</a:t>
            </a:r>
          </a:p>
          <a:p>
            <a:pPr lvl="2">
              <a:lnSpc>
                <a:spcPct val="150000"/>
              </a:lnSpc>
              <a:defRPr/>
            </a:pPr>
            <a:r>
              <a:rPr lang="en-US" dirty="0"/>
              <a:t>You are not to find the perpetrator</a:t>
            </a:r>
          </a:p>
          <a:p>
            <a:pPr lvl="1">
              <a:lnSpc>
                <a:spcPct val="150000"/>
              </a:lnSpc>
              <a:defRPr/>
            </a:pPr>
            <a:r>
              <a:rPr lang="en-US" dirty="0"/>
              <a:t>Use the CSA report form, but DO NOT identify the victim </a:t>
            </a:r>
          </a:p>
          <a:p>
            <a:pPr marL="548640" lvl="2" indent="0">
              <a:buNone/>
              <a:defRPr/>
            </a:pPr>
            <a:endParaRPr lang="en-US" sz="2000" dirty="0"/>
          </a:p>
        </p:txBody>
      </p:sp>
    </p:spTree>
    <p:extLst>
      <p:ext uri="{BB962C8B-B14F-4D97-AF65-F5344CB8AC3E}">
        <p14:creationId xmlns:p14="http://schemas.microsoft.com/office/powerpoint/2010/main" val="37050990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C935C9-4F4D-73DA-3ABF-3D3B671AED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83DCB5-1388-4AFF-F11C-513F60E1E13B}"/>
              </a:ext>
            </a:extLst>
          </p:cNvPr>
          <p:cNvSpPr>
            <a:spLocks noGrp="1"/>
          </p:cNvSpPr>
          <p:nvPr>
            <p:ph type="title"/>
          </p:nvPr>
        </p:nvSpPr>
        <p:spPr/>
        <p:txBody>
          <a:bodyPr>
            <a:normAutofit/>
          </a:bodyPr>
          <a:lstStyle/>
          <a:p>
            <a:r>
              <a:rPr lang="en-US" b="1" dirty="0">
                <a:latin typeface="Gotham Bold" pitchFamily="2" charset="0"/>
                <a:cs typeface="Gotham Bold" pitchFamily="2" charset="0"/>
              </a:rPr>
              <a:t>Describe Options </a:t>
            </a:r>
          </a:p>
        </p:txBody>
      </p:sp>
      <p:sp>
        <p:nvSpPr>
          <p:cNvPr id="3" name="Subtitle 2">
            <a:extLst>
              <a:ext uri="{FF2B5EF4-FFF2-40B4-BE49-F238E27FC236}">
                <a16:creationId xmlns:a16="http://schemas.microsoft.com/office/drawing/2014/main" id="{6755BBFC-C246-BC76-8275-E8BAAED4EF9F}"/>
              </a:ext>
            </a:extLst>
          </p:cNvPr>
          <p:cNvSpPr>
            <a:spLocks noGrp="1"/>
          </p:cNvSpPr>
          <p:nvPr>
            <p:ph idx="1"/>
          </p:nvPr>
        </p:nvSpPr>
        <p:spPr/>
        <p:txBody>
          <a:bodyPr>
            <a:noAutofit/>
          </a:bodyPr>
          <a:lstStyle/>
          <a:p>
            <a:pPr lvl="1">
              <a:lnSpc>
                <a:spcPct val="150000"/>
              </a:lnSpc>
              <a:defRPr/>
            </a:pPr>
            <a:r>
              <a:rPr lang="en-US" dirty="0"/>
              <a:t>Let the person know the option to report crimes to the police</a:t>
            </a:r>
          </a:p>
          <a:p>
            <a:pPr lvl="2">
              <a:lnSpc>
                <a:spcPct val="150000"/>
              </a:lnSpc>
              <a:defRPr/>
            </a:pPr>
            <a:r>
              <a:rPr lang="en-US" dirty="0"/>
              <a:t>A person who talks to you may not want to talk to the police, and they </a:t>
            </a:r>
            <a:r>
              <a:rPr lang="en-US" b="1" dirty="0"/>
              <a:t>do no</a:t>
            </a:r>
            <a:r>
              <a:rPr lang="en-US" dirty="0"/>
              <a:t>t have to</a:t>
            </a:r>
          </a:p>
          <a:p>
            <a:pPr lvl="3">
              <a:lnSpc>
                <a:spcPct val="150000"/>
              </a:lnSpc>
              <a:defRPr/>
            </a:pPr>
            <a:r>
              <a:rPr lang="en-US" dirty="0"/>
              <a:t>Exception: when the victim reports a crime to a professional who is mandated by law to report a crime; i.e., child abuse</a:t>
            </a:r>
          </a:p>
          <a:p>
            <a:pPr marL="548640" lvl="2" indent="0">
              <a:buNone/>
              <a:defRPr/>
            </a:pPr>
            <a:endParaRPr lang="en-US" sz="2000" dirty="0"/>
          </a:p>
        </p:txBody>
      </p:sp>
    </p:spTree>
    <p:extLst>
      <p:ext uri="{BB962C8B-B14F-4D97-AF65-F5344CB8AC3E}">
        <p14:creationId xmlns:p14="http://schemas.microsoft.com/office/powerpoint/2010/main" val="2238133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79CE8E-3D89-6E1C-7454-C2F19EE4F6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2FDD98-7329-419B-265E-11731B6DF686}"/>
              </a:ext>
            </a:extLst>
          </p:cNvPr>
          <p:cNvSpPr>
            <a:spLocks noGrp="1"/>
          </p:cNvSpPr>
          <p:nvPr>
            <p:ph type="title"/>
          </p:nvPr>
        </p:nvSpPr>
        <p:spPr/>
        <p:txBody>
          <a:bodyPr>
            <a:normAutofit/>
          </a:bodyPr>
          <a:lstStyle/>
          <a:p>
            <a:r>
              <a:rPr lang="en-US" b="1" dirty="0">
                <a:latin typeface="Gotham Bold" pitchFamily="2" charset="0"/>
                <a:cs typeface="Gotham Bold" pitchFamily="2" charset="0"/>
              </a:rPr>
              <a:t>Offer referrals to campus resources including:</a:t>
            </a:r>
          </a:p>
        </p:txBody>
      </p:sp>
      <p:sp>
        <p:nvSpPr>
          <p:cNvPr id="3" name="Subtitle 2">
            <a:extLst>
              <a:ext uri="{FF2B5EF4-FFF2-40B4-BE49-F238E27FC236}">
                <a16:creationId xmlns:a16="http://schemas.microsoft.com/office/drawing/2014/main" id="{B08B3FB2-0872-70C4-87FF-5125FED77AEB}"/>
              </a:ext>
            </a:extLst>
          </p:cNvPr>
          <p:cNvSpPr>
            <a:spLocks noGrp="1"/>
          </p:cNvSpPr>
          <p:nvPr>
            <p:ph idx="1"/>
          </p:nvPr>
        </p:nvSpPr>
        <p:spPr/>
        <p:txBody>
          <a:bodyPr>
            <a:noAutofit/>
          </a:bodyPr>
          <a:lstStyle/>
          <a:p>
            <a:pPr lvl="1">
              <a:lnSpc>
                <a:spcPct val="150000"/>
              </a:lnSpc>
              <a:defRPr/>
            </a:pPr>
            <a:r>
              <a:rPr lang="en-US" dirty="0"/>
              <a:t>APSU Student Affairs, MUC 206</a:t>
            </a:r>
          </a:p>
          <a:p>
            <a:pPr lvl="2">
              <a:lnSpc>
                <a:spcPct val="150000"/>
              </a:lnSpc>
              <a:defRPr/>
            </a:pPr>
            <a:r>
              <a:rPr lang="en-US" dirty="0"/>
              <a:t>(931) 221-7341</a:t>
            </a:r>
          </a:p>
          <a:p>
            <a:pPr lvl="1">
              <a:lnSpc>
                <a:spcPct val="150000"/>
              </a:lnSpc>
              <a:defRPr/>
            </a:pPr>
            <a:r>
              <a:rPr lang="en-US" sz="1800" dirty="0"/>
              <a:t>APSU Student Health Services, ARD Building</a:t>
            </a:r>
          </a:p>
          <a:p>
            <a:pPr lvl="2">
              <a:lnSpc>
                <a:spcPct val="150000"/>
              </a:lnSpc>
              <a:defRPr/>
            </a:pPr>
            <a:r>
              <a:rPr lang="en-US" dirty="0"/>
              <a:t>(931) 221-7107</a:t>
            </a:r>
          </a:p>
          <a:p>
            <a:pPr lvl="1">
              <a:lnSpc>
                <a:spcPct val="150000"/>
              </a:lnSpc>
              <a:defRPr/>
            </a:pPr>
            <a:r>
              <a:rPr lang="en-US" dirty="0"/>
              <a:t>APSU Counseling Services, ARD Building</a:t>
            </a:r>
          </a:p>
          <a:p>
            <a:pPr lvl="2">
              <a:lnSpc>
                <a:spcPct val="150000"/>
              </a:lnSpc>
              <a:defRPr/>
            </a:pPr>
            <a:r>
              <a:rPr lang="en-US" dirty="0"/>
              <a:t>(931) 221-6162</a:t>
            </a:r>
          </a:p>
          <a:p>
            <a:pPr lvl="1">
              <a:defRPr/>
            </a:pPr>
            <a:endParaRPr lang="en-US" sz="2400" dirty="0"/>
          </a:p>
        </p:txBody>
      </p:sp>
    </p:spTree>
    <p:extLst>
      <p:ext uri="{BB962C8B-B14F-4D97-AF65-F5344CB8AC3E}">
        <p14:creationId xmlns:p14="http://schemas.microsoft.com/office/powerpoint/2010/main" val="1572961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C5B222-58BF-1694-25BF-30F3F04AC2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6BC9D1-4284-E762-A3BC-75C67E5A4B40}"/>
              </a:ext>
            </a:extLst>
          </p:cNvPr>
          <p:cNvSpPr>
            <a:spLocks noGrp="1"/>
          </p:cNvSpPr>
          <p:nvPr>
            <p:ph type="title"/>
          </p:nvPr>
        </p:nvSpPr>
        <p:spPr/>
        <p:txBody>
          <a:bodyPr>
            <a:normAutofit/>
          </a:bodyPr>
          <a:lstStyle/>
          <a:p>
            <a:r>
              <a:rPr lang="en-US" b="1" dirty="0">
                <a:latin typeface="Gotham Bold" pitchFamily="2" charset="0"/>
                <a:cs typeface="Gotham Bold" pitchFamily="2" charset="0"/>
              </a:rPr>
              <a:t>Filling out the Report Form</a:t>
            </a:r>
          </a:p>
        </p:txBody>
      </p:sp>
      <p:sp>
        <p:nvSpPr>
          <p:cNvPr id="3" name="Subtitle 2">
            <a:extLst>
              <a:ext uri="{FF2B5EF4-FFF2-40B4-BE49-F238E27FC236}">
                <a16:creationId xmlns:a16="http://schemas.microsoft.com/office/drawing/2014/main" id="{64E4A8A8-2BEF-4F75-7ADF-03E9E7840D03}"/>
              </a:ext>
            </a:extLst>
          </p:cNvPr>
          <p:cNvSpPr>
            <a:spLocks noGrp="1"/>
          </p:cNvSpPr>
          <p:nvPr>
            <p:ph idx="1"/>
          </p:nvPr>
        </p:nvSpPr>
        <p:spPr/>
        <p:txBody>
          <a:bodyPr>
            <a:noAutofit/>
          </a:bodyPr>
          <a:lstStyle/>
          <a:p>
            <a:pPr lvl="1">
              <a:lnSpc>
                <a:spcPct val="150000"/>
              </a:lnSpc>
              <a:defRPr/>
            </a:pPr>
            <a:r>
              <a:rPr lang="en-US" dirty="0"/>
              <a:t>Is a violent crime in progress?</a:t>
            </a:r>
          </a:p>
          <a:p>
            <a:pPr lvl="2">
              <a:lnSpc>
                <a:spcPct val="150000"/>
              </a:lnSpc>
              <a:defRPr/>
            </a:pPr>
            <a:r>
              <a:rPr lang="en-US" dirty="0"/>
              <a:t>If so, call police immediately! </a:t>
            </a:r>
          </a:p>
          <a:p>
            <a:pPr lvl="1">
              <a:lnSpc>
                <a:spcPct val="150000"/>
              </a:lnSpc>
              <a:defRPr/>
            </a:pPr>
            <a:r>
              <a:rPr lang="en-US" dirty="0"/>
              <a:t>Describe the incident/crime </a:t>
            </a:r>
          </a:p>
          <a:p>
            <a:pPr lvl="2">
              <a:lnSpc>
                <a:spcPct val="150000"/>
              </a:lnSpc>
              <a:defRPr/>
            </a:pPr>
            <a:r>
              <a:rPr lang="en-US" dirty="0"/>
              <a:t>What happened?</a:t>
            </a:r>
          </a:p>
          <a:p>
            <a:pPr lvl="2">
              <a:lnSpc>
                <a:spcPct val="150000"/>
              </a:lnSpc>
              <a:defRPr/>
            </a:pPr>
            <a:r>
              <a:rPr lang="en-US" dirty="0"/>
              <a:t>How, when, where did it occur? </a:t>
            </a:r>
          </a:p>
          <a:p>
            <a:pPr lvl="1">
              <a:lnSpc>
                <a:spcPct val="150000"/>
              </a:lnSpc>
              <a:defRPr/>
            </a:pPr>
            <a:r>
              <a:rPr lang="en-US" dirty="0"/>
              <a:t>Answering the questions on the form will help police determine the correct category</a:t>
            </a:r>
          </a:p>
          <a:p>
            <a:pPr lvl="1">
              <a:lnSpc>
                <a:spcPct val="150000"/>
              </a:lnSpc>
              <a:defRPr/>
            </a:pPr>
            <a:r>
              <a:rPr lang="en-US" dirty="0"/>
              <a:t>Write a description of the incident/crime</a:t>
            </a:r>
          </a:p>
          <a:p>
            <a:pPr lvl="1">
              <a:lnSpc>
                <a:spcPct val="150000"/>
              </a:lnSpc>
              <a:defRPr/>
            </a:pPr>
            <a:r>
              <a:rPr lang="en-US" dirty="0"/>
              <a:t>Incomplete information can be helpful </a:t>
            </a:r>
          </a:p>
        </p:txBody>
      </p:sp>
    </p:spTree>
    <p:extLst>
      <p:ext uri="{BB962C8B-B14F-4D97-AF65-F5344CB8AC3E}">
        <p14:creationId xmlns:p14="http://schemas.microsoft.com/office/powerpoint/2010/main" val="2183262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FD6A74-91DE-953D-2204-370E6CD2E4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059808-1104-7B89-6CBA-F5452B2586E5}"/>
              </a:ext>
            </a:extLst>
          </p:cNvPr>
          <p:cNvSpPr>
            <a:spLocks noGrp="1"/>
          </p:cNvSpPr>
          <p:nvPr>
            <p:ph type="title"/>
          </p:nvPr>
        </p:nvSpPr>
        <p:spPr/>
        <p:txBody>
          <a:bodyPr>
            <a:normAutofit/>
          </a:bodyPr>
          <a:lstStyle/>
          <a:p>
            <a:r>
              <a:rPr lang="en-US" b="1" dirty="0">
                <a:latin typeface="Gotham Bold" pitchFamily="2" charset="0"/>
                <a:cs typeface="Gotham Bold" pitchFamily="2" charset="0"/>
              </a:rPr>
              <a:t>Filling out the Report Form</a:t>
            </a:r>
          </a:p>
        </p:txBody>
      </p:sp>
      <p:sp>
        <p:nvSpPr>
          <p:cNvPr id="3" name="Subtitle 2">
            <a:extLst>
              <a:ext uri="{FF2B5EF4-FFF2-40B4-BE49-F238E27FC236}">
                <a16:creationId xmlns:a16="http://schemas.microsoft.com/office/drawing/2014/main" id="{9DE3DC05-5A72-B640-BBD4-5D45185C6A6E}"/>
              </a:ext>
            </a:extLst>
          </p:cNvPr>
          <p:cNvSpPr>
            <a:spLocks noGrp="1"/>
          </p:cNvSpPr>
          <p:nvPr>
            <p:ph idx="1"/>
          </p:nvPr>
        </p:nvSpPr>
        <p:spPr/>
        <p:txBody>
          <a:bodyPr>
            <a:noAutofit/>
          </a:bodyPr>
          <a:lstStyle/>
          <a:p>
            <a:pPr lvl="1">
              <a:lnSpc>
                <a:spcPct val="150000"/>
              </a:lnSpc>
              <a:defRPr/>
            </a:pPr>
            <a:r>
              <a:rPr lang="en-US" dirty="0"/>
              <a:t>You are not the expert, and you do not have to be </a:t>
            </a:r>
          </a:p>
          <a:p>
            <a:pPr lvl="1">
              <a:lnSpc>
                <a:spcPct val="150000"/>
              </a:lnSpc>
              <a:defRPr/>
            </a:pPr>
            <a:r>
              <a:rPr lang="en-US" dirty="0"/>
              <a:t>You do not have to know the crime classification</a:t>
            </a:r>
          </a:p>
          <a:p>
            <a:pPr lvl="1">
              <a:lnSpc>
                <a:spcPct val="150000"/>
              </a:lnSpc>
              <a:defRPr/>
            </a:pPr>
            <a:r>
              <a:rPr lang="en-US" dirty="0"/>
              <a:t>Indicate the crime that seems most likely</a:t>
            </a:r>
          </a:p>
          <a:p>
            <a:pPr lvl="1">
              <a:lnSpc>
                <a:spcPct val="150000"/>
              </a:lnSpc>
              <a:defRPr/>
            </a:pPr>
            <a:r>
              <a:rPr lang="en-US" dirty="0"/>
              <a:t>Provide as much detail as possible, this helps prevent double reporting of the incident/crime </a:t>
            </a:r>
          </a:p>
          <a:p>
            <a:pPr lvl="1">
              <a:lnSpc>
                <a:spcPct val="150000"/>
              </a:lnSpc>
              <a:defRPr/>
            </a:pPr>
            <a:r>
              <a:rPr lang="en-US" dirty="0"/>
              <a:t>Public Safety will make the final determination and classify the incident/crime</a:t>
            </a:r>
          </a:p>
        </p:txBody>
      </p:sp>
    </p:spTree>
    <p:extLst>
      <p:ext uri="{BB962C8B-B14F-4D97-AF65-F5344CB8AC3E}">
        <p14:creationId xmlns:p14="http://schemas.microsoft.com/office/powerpoint/2010/main" val="6447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D354CF-36E7-E57E-6695-330349612B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418D46-36D6-51F8-2E9B-246D803FA3B2}"/>
              </a:ext>
            </a:extLst>
          </p:cNvPr>
          <p:cNvSpPr>
            <a:spLocks noGrp="1"/>
          </p:cNvSpPr>
          <p:nvPr>
            <p:ph type="title"/>
          </p:nvPr>
        </p:nvSpPr>
        <p:spPr/>
        <p:txBody>
          <a:bodyPr>
            <a:normAutofit/>
          </a:bodyPr>
          <a:lstStyle/>
          <a:p>
            <a:r>
              <a:rPr lang="en-US" b="1" dirty="0">
                <a:latin typeface="Gotham Bold" pitchFamily="2" charset="0"/>
                <a:cs typeface="Gotham Bold" pitchFamily="2" charset="0"/>
              </a:rPr>
              <a:t>Annual Clery Report</a:t>
            </a:r>
          </a:p>
        </p:txBody>
      </p:sp>
      <p:sp>
        <p:nvSpPr>
          <p:cNvPr id="3" name="Subtitle 2">
            <a:extLst>
              <a:ext uri="{FF2B5EF4-FFF2-40B4-BE49-F238E27FC236}">
                <a16:creationId xmlns:a16="http://schemas.microsoft.com/office/drawing/2014/main" id="{38E74B00-85B8-B532-9CFC-1641085971A7}"/>
              </a:ext>
            </a:extLst>
          </p:cNvPr>
          <p:cNvSpPr>
            <a:spLocks noGrp="1"/>
          </p:cNvSpPr>
          <p:nvPr>
            <p:ph idx="1"/>
          </p:nvPr>
        </p:nvSpPr>
        <p:spPr/>
        <p:txBody>
          <a:bodyPr>
            <a:noAutofit/>
          </a:bodyPr>
          <a:lstStyle/>
          <a:p>
            <a:pPr lvl="1">
              <a:lnSpc>
                <a:spcPct val="150000"/>
              </a:lnSpc>
              <a:defRPr/>
            </a:pPr>
            <a:r>
              <a:rPr lang="en-US" dirty="0"/>
              <a:t>To get more information on campus safety and to read the Clery Report:</a:t>
            </a:r>
          </a:p>
          <a:p>
            <a:pPr lvl="2">
              <a:lnSpc>
                <a:spcPct val="150000"/>
              </a:lnSpc>
              <a:defRPr/>
            </a:pPr>
            <a:r>
              <a:rPr lang="en-US" dirty="0">
                <a:hlinkClick r:id="rId3"/>
              </a:rPr>
              <a:t>https://www.apsu.edu/police/crime</a:t>
            </a:r>
            <a:r>
              <a:rPr lang="en-US" dirty="0"/>
              <a:t> </a:t>
            </a:r>
          </a:p>
        </p:txBody>
      </p:sp>
    </p:spTree>
    <p:extLst>
      <p:ext uri="{BB962C8B-B14F-4D97-AF65-F5344CB8AC3E}">
        <p14:creationId xmlns:p14="http://schemas.microsoft.com/office/powerpoint/2010/main" val="34334880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6379D0-D0AF-CA7C-FAB1-EF8C8342A7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290E03-BDC6-5365-74A7-BB47507821B1}"/>
              </a:ext>
            </a:extLst>
          </p:cNvPr>
          <p:cNvSpPr>
            <a:spLocks noGrp="1"/>
          </p:cNvSpPr>
          <p:nvPr>
            <p:ph type="title"/>
          </p:nvPr>
        </p:nvSpPr>
        <p:spPr/>
        <p:txBody>
          <a:bodyPr>
            <a:normAutofit/>
          </a:bodyPr>
          <a:lstStyle/>
          <a:p>
            <a:r>
              <a:rPr lang="en-US" b="1" dirty="0">
                <a:latin typeface="Gotham Bold" pitchFamily="2" charset="0"/>
                <a:cs typeface="Gotham Bold" pitchFamily="2" charset="0"/>
              </a:rPr>
              <a:t>Questions?</a:t>
            </a:r>
          </a:p>
        </p:txBody>
      </p:sp>
      <p:sp>
        <p:nvSpPr>
          <p:cNvPr id="3" name="Subtitle 2">
            <a:extLst>
              <a:ext uri="{FF2B5EF4-FFF2-40B4-BE49-F238E27FC236}">
                <a16:creationId xmlns:a16="http://schemas.microsoft.com/office/drawing/2014/main" id="{B9AF6363-7B49-1DA2-D8A1-9BFA23DD0D94}"/>
              </a:ext>
            </a:extLst>
          </p:cNvPr>
          <p:cNvSpPr>
            <a:spLocks noGrp="1"/>
          </p:cNvSpPr>
          <p:nvPr>
            <p:ph idx="1"/>
          </p:nvPr>
        </p:nvSpPr>
        <p:spPr/>
        <p:txBody>
          <a:bodyPr>
            <a:noAutofit/>
          </a:bodyPr>
          <a:lstStyle/>
          <a:p>
            <a:pPr lvl="1">
              <a:lnSpc>
                <a:spcPct val="150000"/>
              </a:lnSpc>
              <a:defRPr/>
            </a:pPr>
            <a:r>
              <a:rPr lang="en-US" dirty="0"/>
              <a:t>Contact</a:t>
            </a:r>
          </a:p>
          <a:p>
            <a:pPr lvl="2">
              <a:lnSpc>
                <a:spcPct val="150000"/>
              </a:lnSpc>
              <a:defRPr/>
            </a:pPr>
            <a:r>
              <a:rPr lang="en-US" dirty="0"/>
              <a:t>Chief Kristie Winters, Chief of Police</a:t>
            </a:r>
          </a:p>
          <a:p>
            <a:pPr lvl="3">
              <a:lnSpc>
                <a:spcPct val="150000"/>
              </a:lnSpc>
              <a:defRPr/>
            </a:pPr>
            <a:r>
              <a:rPr lang="en-US" dirty="0">
                <a:hlinkClick r:id="rId3"/>
              </a:rPr>
              <a:t>wintersk@apsu.edu</a:t>
            </a:r>
            <a:endParaRPr lang="en-US" dirty="0"/>
          </a:p>
          <a:p>
            <a:pPr lvl="3">
              <a:lnSpc>
                <a:spcPct val="150000"/>
              </a:lnSpc>
              <a:defRPr/>
            </a:pPr>
            <a:r>
              <a:rPr lang="en-US" dirty="0"/>
              <a:t>(931) 221-7794</a:t>
            </a:r>
          </a:p>
        </p:txBody>
      </p:sp>
      <p:pic>
        <p:nvPicPr>
          <p:cNvPr id="4" name="Picture 7">
            <a:extLst>
              <a:ext uri="{FF2B5EF4-FFF2-40B4-BE49-F238E27FC236}">
                <a16:creationId xmlns:a16="http://schemas.microsoft.com/office/drawing/2014/main" id="{0E426C60-1278-099D-C653-9DA5A0EB5E95}"/>
              </a:ext>
            </a:extLst>
          </p:cNvPr>
          <p:cNvPicPr>
            <a:picLocks noChangeAspect="1"/>
          </p:cNvPicPr>
          <p:nvPr/>
        </p:nvPicPr>
        <p:blipFill>
          <a:blip r:embed="rId4">
            <a:lum bright="39000"/>
            <a:alphaModFix amt="18000"/>
          </a:blip>
          <a:stretch>
            <a:fillRect/>
          </a:stretch>
        </p:blipFill>
        <p:spPr>
          <a:xfrm>
            <a:off x="5956879" y="0"/>
            <a:ext cx="6326852" cy="7079842"/>
          </a:xfrm>
          <a:prstGeom prst="rect">
            <a:avLst/>
          </a:prstGeom>
          <a:noFill/>
          <a:ln cap="flat">
            <a:noFill/>
          </a:ln>
        </p:spPr>
      </p:pic>
    </p:spTree>
    <p:extLst>
      <p:ext uri="{BB962C8B-B14F-4D97-AF65-F5344CB8AC3E}">
        <p14:creationId xmlns:p14="http://schemas.microsoft.com/office/powerpoint/2010/main" val="21586424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1DDE24-9120-6E9B-8D51-365CC1DEEA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983993-BE14-5DCE-5125-D2895F76F972}"/>
              </a:ext>
            </a:extLst>
          </p:cNvPr>
          <p:cNvSpPr>
            <a:spLocks noGrp="1"/>
          </p:cNvSpPr>
          <p:nvPr>
            <p:ph type="title"/>
          </p:nvPr>
        </p:nvSpPr>
        <p:spPr/>
        <p:txBody>
          <a:bodyPr/>
          <a:lstStyle/>
          <a:p>
            <a:r>
              <a:rPr lang="en-US" b="1" dirty="0">
                <a:latin typeface="Gotham Bold" pitchFamily="2" charset="0"/>
                <a:cs typeface="Gotham Bold" pitchFamily="2" charset="0"/>
              </a:rPr>
              <a:t>What is the Clery Act?</a:t>
            </a:r>
          </a:p>
        </p:txBody>
      </p:sp>
      <p:sp>
        <p:nvSpPr>
          <p:cNvPr id="3" name="Subtitle 2">
            <a:extLst>
              <a:ext uri="{FF2B5EF4-FFF2-40B4-BE49-F238E27FC236}">
                <a16:creationId xmlns:a16="http://schemas.microsoft.com/office/drawing/2014/main" id="{9B0D6DCB-4FBB-41FF-9432-0D8302B78C3B}"/>
              </a:ext>
            </a:extLst>
          </p:cNvPr>
          <p:cNvSpPr>
            <a:spLocks noGrp="1"/>
          </p:cNvSpPr>
          <p:nvPr>
            <p:ph idx="1"/>
          </p:nvPr>
        </p:nvSpPr>
        <p:spPr/>
        <p:txBody>
          <a:bodyPr>
            <a:normAutofit/>
          </a:bodyPr>
          <a:lstStyle/>
          <a:p>
            <a:pPr>
              <a:lnSpc>
                <a:spcPct val="150000"/>
              </a:lnSpc>
            </a:pPr>
            <a:r>
              <a:rPr lang="en-US" sz="2000" dirty="0"/>
              <a:t>The Clery Act requires that universities distribute crime statistics to current students and all campus employees by October 1 each year.</a:t>
            </a:r>
          </a:p>
          <a:p>
            <a:pPr>
              <a:lnSpc>
                <a:spcPct val="150000"/>
              </a:lnSpc>
            </a:pPr>
            <a:r>
              <a:rPr lang="en-US" sz="2000" dirty="0"/>
              <a:t>Crime statistics must be made available to all perspective students, faculty and staff upon request.</a:t>
            </a:r>
          </a:p>
        </p:txBody>
      </p:sp>
    </p:spTree>
    <p:extLst>
      <p:ext uri="{BB962C8B-B14F-4D97-AF65-F5344CB8AC3E}">
        <p14:creationId xmlns:p14="http://schemas.microsoft.com/office/powerpoint/2010/main" val="4106929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latin typeface="Gotham Bold" pitchFamily="2" charset="0"/>
                <a:cs typeface="Gotham Bold" pitchFamily="2" charset="0"/>
              </a:rPr>
              <a:t>What is included in the report</a:t>
            </a:r>
          </a:p>
        </p:txBody>
      </p:sp>
      <p:sp>
        <p:nvSpPr>
          <p:cNvPr id="5" name="Content Placeholder 4"/>
          <p:cNvSpPr>
            <a:spLocks noGrp="1"/>
          </p:cNvSpPr>
          <p:nvPr>
            <p:ph sz="half" idx="1"/>
          </p:nvPr>
        </p:nvSpPr>
        <p:spPr/>
        <p:txBody>
          <a:bodyPr>
            <a:normAutofit fontScale="62500" lnSpcReduction="20000"/>
          </a:bodyPr>
          <a:lstStyle/>
          <a:p>
            <a:pPr marL="452628" indent="-342900">
              <a:lnSpc>
                <a:spcPct val="170000"/>
              </a:lnSpc>
              <a:defRPr/>
            </a:pPr>
            <a:r>
              <a:rPr lang="en-US" dirty="0"/>
              <a:t>Crime reporting policy, procedure, and responses</a:t>
            </a:r>
          </a:p>
          <a:p>
            <a:pPr marL="452628" indent="-342900">
              <a:lnSpc>
                <a:spcPct val="170000"/>
              </a:lnSpc>
              <a:defRPr/>
            </a:pPr>
            <a:r>
              <a:rPr lang="en-US" dirty="0"/>
              <a:t>Encouragement of prompt reporting of crimes</a:t>
            </a:r>
          </a:p>
          <a:p>
            <a:pPr marL="452628" indent="-342900">
              <a:lnSpc>
                <a:spcPct val="170000"/>
              </a:lnSpc>
              <a:defRPr/>
            </a:pPr>
            <a:r>
              <a:rPr lang="en-US" dirty="0"/>
              <a:t>Enforcement and arrest authority of campus police</a:t>
            </a:r>
          </a:p>
          <a:p>
            <a:pPr marL="452628" indent="-342900">
              <a:lnSpc>
                <a:spcPct val="170000"/>
              </a:lnSpc>
              <a:defRPr/>
            </a:pPr>
            <a:r>
              <a:rPr lang="en-US" dirty="0"/>
              <a:t>Working relationship with state and local police</a:t>
            </a:r>
          </a:p>
          <a:p>
            <a:pPr marL="452628" indent="-342900">
              <a:lnSpc>
                <a:spcPct val="170000"/>
              </a:lnSpc>
              <a:defRPr/>
            </a:pPr>
            <a:r>
              <a:rPr lang="en-US" dirty="0"/>
              <a:t>Access to campus facilities and residence halls</a:t>
            </a:r>
          </a:p>
          <a:p>
            <a:pPr marL="452628" indent="-342900">
              <a:lnSpc>
                <a:spcPct val="170000"/>
              </a:lnSpc>
              <a:defRPr/>
            </a:pPr>
            <a:r>
              <a:rPr lang="en-US" dirty="0"/>
              <a:t>Drug and alcohol abuse prevention information</a:t>
            </a:r>
          </a:p>
          <a:p>
            <a:pPr marL="452628" indent="-342900">
              <a:lnSpc>
                <a:spcPct val="170000"/>
              </a:lnSpc>
              <a:defRPr/>
            </a:pPr>
            <a:r>
              <a:rPr lang="en-US" dirty="0"/>
              <a:t>Security considerations used in maintenance</a:t>
            </a:r>
          </a:p>
          <a:p>
            <a:pPr marL="452628" indent="-342900">
              <a:lnSpc>
                <a:spcPct val="170000"/>
              </a:lnSpc>
              <a:defRPr/>
            </a:pPr>
            <a:r>
              <a:rPr lang="en-US" altLang="en-US" dirty="0"/>
              <a:t>Campus and community crime statistics</a:t>
            </a:r>
          </a:p>
        </p:txBody>
      </p:sp>
      <p:sp>
        <p:nvSpPr>
          <p:cNvPr id="6" name="Content Placeholder 5"/>
          <p:cNvSpPr>
            <a:spLocks noGrp="1"/>
          </p:cNvSpPr>
          <p:nvPr>
            <p:ph sz="half" idx="2"/>
          </p:nvPr>
        </p:nvSpPr>
        <p:spPr/>
        <p:txBody>
          <a:bodyPr>
            <a:normAutofit fontScale="62500" lnSpcReduction="20000"/>
          </a:bodyPr>
          <a:lstStyle/>
          <a:p>
            <a:pPr marL="137160" indent="-137160">
              <a:lnSpc>
                <a:spcPct val="170000"/>
              </a:lnSpc>
              <a:buFont typeface="Arial"/>
              <a:buChar char="•"/>
              <a:defRPr/>
            </a:pPr>
            <a:r>
              <a:rPr lang="en-US" altLang="en-US" dirty="0"/>
              <a:t>Policies for reporting crimes and emergencies</a:t>
            </a:r>
          </a:p>
          <a:p>
            <a:pPr marL="137160" indent="-137160">
              <a:lnSpc>
                <a:spcPct val="170000"/>
              </a:lnSpc>
              <a:buFont typeface="Arial"/>
              <a:buChar char="•"/>
              <a:defRPr/>
            </a:pPr>
            <a:r>
              <a:rPr lang="en-US" altLang="en-US" dirty="0"/>
              <a:t>Campus Security Authorities and Resources</a:t>
            </a:r>
          </a:p>
          <a:p>
            <a:pPr marL="137160" indent="-137160">
              <a:lnSpc>
                <a:spcPct val="170000"/>
              </a:lnSpc>
              <a:buFont typeface="Arial"/>
              <a:buChar char="•"/>
              <a:defRPr/>
            </a:pPr>
            <a:r>
              <a:rPr lang="en-US" altLang="en-US" dirty="0"/>
              <a:t>Campus Sexual Assault Programs</a:t>
            </a:r>
          </a:p>
          <a:p>
            <a:pPr marL="137160" indent="-137160">
              <a:lnSpc>
                <a:spcPct val="170000"/>
              </a:lnSpc>
              <a:buFont typeface="Arial"/>
              <a:buChar char="•"/>
              <a:defRPr/>
            </a:pPr>
            <a:r>
              <a:rPr lang="en-US" altLang="en-US" dirty="0"/>
              <a:t>Registered Sex Offender Information</a:t>
            </a:r>
          </a:p>
          <a:p>
            <a:pPr marL="137160" indent="-137160">
              <a:lnSpc>
                <a:spcPct val="170000"/>
              </a:lnSpc>
              <a:buFont typeface="Arial"/>
              <a:buChar char="•"/>
              <a:defRPr/>
            </a:pPr>
            <a:r>
              <a:rPr lang="en-US" altLang="en-US" dirty="0"/>
              <a:t>Emergency Notification and Timely Warning Policy</a:t>
            </a:r>
          </a:p>
          <a:p>
            <a:pPr marL="137160" indent="-137160">
              <a:lnSpc>
                <a:spcPct val="170000"/>
              </a:lnSpc>
              <a:buFont typeface="Arial"/>
              <a:buChar char="•"/>
              <a:defRPr/>
            </a:pPr>
            <a:r>
              <a:rPr lang="en-US" altLang="en-US" dirty="0"/>
              <a:t>Missing Student Notification Policy</a:t>
            </a:r>
          </a:p>
          <a:p>
            <a:pPr marL="137160" indent="-137160">
              <a:lnSpc>
                <a:spcPct val="170000"/>
              </a:lnSpc>
              <a:buFont typeface="Arial"/>
              <a:buChar char="•"/>
              <a:defRPr/>
            </a:pPr>
            <a:r>
              <a:rPr lang="en-US" altLang="en-US" dirty="0"/>
              <a:t>Annual Fire Safety Report</a:t>
            </a:r>
          </a:p>
        </p:txBody>
      </p:sp>
    </p:spTree>
    <p:extLst>
      <p:ext uri="{BB962C8B-B14F-4D97-AF65-F5344CB8AC3E}">
        <p14:creationId xmlns:p14="http://schemas.microsoft.com/office/powerpoint/2010/main" val="12022767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E5155C-F13A-F1ED-01E2-DD2190F414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9D66E6-BB32-886E-FA7C-E67AB47E67D9}"/>
              </a:ext>
            </a:extLst>
          </p:cNvPr>
          <p:cNvSpPr>
            <a:spLocks noGrp="1"/>
          </p:cNvSpPr>
          <p:nvPr>
            <p:ph type="title"/>
          </p:nvPr>
        </p:nvSpPr>
        <p:spPr/>
        <p:txBody>
          <a:bodyPr/>
          <a:lstStyle/>
          <a:p>
            <a:r>
              <a:rPr lang="en-US" b="1" dirty="0">
                <a:latin typeface="Gotham Bold" pitchFamily="2" charset="0"/>
                <a:cs typeface="Gotham Bold" pitchFamily="2" charset="0"/>
              </a:rPr>
              <a:t>Crime Log Information</a:t>
            </a:r>
          </a:p>
        </p:txBody>
      </p:sp>
      <p:sp>
        <p:nvSpPr>
          <p:cNvPr id="3" name="Subtitle 2">
            <a:extLst>
              <a:ext uri="{FF2B5EF4-FFF2-40B4-BE49-F238E27FC236}">
                <a16:creationId xmlns:a16="http://schemas.microsoft.com/office/drawing/2014/main" id="{F8459D82-3A2D-F5AE-8276-692D6719FF63}"/>
              </a:ext>
            </a:extLst>
          </p:cNvPr>
          <p:cNvSpPr>
            <a:spLocks noGrp="1"/>
          </p:cNvSpPr>
          <p:nvPr>
            <p:ph idx="1"/>
          </p:nvPr>
        </p:nvSpPr>
        <p:spPr/>
        <p:txBody>
          <a:bodyPr>
            <a:normAutofit/>
          </a:bodyPr>
          <a:lstStyle/>
          <a:p>
            <a:pPr>
              <a:lnSpc>
                <a:spcPct val="150000"/>
              </a:lnSpc>
            </a:pPr>
            <a:r>
              <a:rPr lang="en-US" altLang="en-US" sz="2000" dirty="0"/>
              <a:t>Campuses that maintain a police department are required to maintain a daily crime log that contains specified information about all crimes that occur within the patrol jurisdiction of the campus police and that are reported to the campus police department.</a:t>
            </a:r>
          </a:p>
          <a:p>
            <a:pPr>
              <a:lnSpc>
                <a:spcPct val="150000"/>
              </a:lnSpc>
            </a:pPr>
            <a:r>
              <a:rPr lang="en-US" altLang="en-US" sz="2000" dirty="0"/>
              <a:t>The campus must make the crime log for the most recent 60-day period open to public inspection during normal business hours, while crime logs containing material more than 60-days old must be retained for seven years for public inspection upon two day’s notice.</a:t>
            </a:r>
          </a:p>
        </p:txBody>
      </p:sp>
    </p:spTree>
    <p:extLst>
      <p:ext uri="{BB962C8B-B14F-4D97-AF65-F5344CB8AC3E}">
        <p14:creationId xmlns:p14="http://schemas.microsoft.com/office/powerpoint/2010/main" val="21311286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0081DF-20AA-AA11-AB4B-804AA9F4EE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98CE38-7E36-88EB-E296-55F2F7B8FCAB}"/>
              </a:ext>
            </a:extLst>
          </p:cNvPr>
          <p:cNvSpPr>
            <a:spLocks noGrp="1"/>
          </p:cNvSpPr>
          <p:nvPr>
            <p:ph type="title"/>
          </p:nvPr>
        </p:nvSpPr>
        <p:spPr/>
        <p:txBody>
          <a:bodyPr/>
          <a:lstStyle/>
          <a:p>
            <a:r>
              <a:rPr lang="en-US" b="1" dirty="0">
                <a:latin typeface="Gotham Bold" pitchFamily="2" charset="0"/>
                <a:cs typeface="Gotham Bold" pitchFamily="2" charset="0"/>
              </a:rPr>
              <a:t>What does this mean to you?</a:t>
            </a:r>
          </a:p>
        </p:txBody>
      </p:sp>
      <p:sp>
        <p:nvSpPr>
          <p:cNvPr id="3" name="Subtitle 2">
            <a:extLst>
              <a:ext uri="{FF2B5EF4-FFF2-40B4-BE49-F238E27FC236}">
                <a16:creationId xmlns:a16="http://schemas.microsoft.com/office/drawing/2014/main" id="{12BCD454-6D19-D994-2A2E-AA917306D73A}"/>
              </a:ext>
            </a:extLst>
          </p:cNvPr>
          <p:cNvSpPr>
            <a:spLocks noGrp="1"/>
          </p:cNvSpPr>
          <p:nvPr>
            <p:ph idx="1"/>
          </p:nvPr>
        </p:nvSpPr>
        <p:spPr>
          <a:xfrm>
            <a:off x="609599" y="1600200"/>
            <a:ext cx="10972799" cy="4876800"/>
          </a:xfrm>
        </p:spPr>
        <p:txBody>
          <a:bodyPr>
            <a:normAutofit/>
          </a:bodyPr>
          <a:lstStyle/>
          <a:p>
            <a:pPr>
              <a:lnSpc>
                <a:spcPct val="150000"/>
              </a:lnSpc>
            </a:pPr>
            <a:r>
              <a:rPr lang="en-US" altLang="en-US" sz="2000" dirty="0"/>
              <a:t>Many crimes (especially sexual assaults) go unreported to police but may be reported to others.</a:t>
            </a:r>
          </a:p>
          <a:p>
            <a:pPr>
              <a:lnSpc>
                <a:spcPct val="150000"/>
              </a:lnSpc>
            </a:pPr>
            <a:r>
              <a:rPr lang="en-US" altLang="en-US" sz="2000" dirty="0"/>
              <a:t>Data is collected from </a:t>
            </a:r>
            <a:r>
              <a:rPr lang="en-US" altLang="en-US" sz="2000" b="1" dirty="0"/>
              <a:t>Campus Security Authorities</a:t>
            </a:r>
            <a:r>
              <a:rPr lang="en-US" altLang="en-US" sz="2000" dirty="0"/>
              <a:t> to get the most accurate crime statistics possible which is where you come in.</a:t>
            </a:r>
          </a:p>
        </p:txBody>
      </p:sp>
    </p:spTree>
    <p:extLst>
      <p:ext uri="{BB962C8B-B14F-4D97-AF65-F5344CB8AC3E}">
        <p14:creationId xmlns:p14="http://schemas.microsoft.com/office/powerpoint/2010/main" val="2234631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58A9E8-E9DF-9640-7099-0CA7FEC3CA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AC3A74-D034-25B4-AF65-15D8608402A4}"/>
              </a:ext>
            </a:extLst>
          </p:cNvPr>
          <p:cNvSpPr>
            <a:spLocks noGrp="1"/>
          </p:cNvSpPr>
          <p:nvPr>
            <p:ph type="title"/>
          </p:nvPr>
        </p:nvSpPr>
        <p:spPr/>
        <p:txBody>
          <a:bodyPr/>
          <a:lstStyle/>
          <a:p>
            <a:r>
              <a:rPr lang="en-US" b="1" dirty="0">
                <a:latin typeface="Gotham Bold" pitchFamily="2" charset="0"/>
                <a:cs typeface="Gotham Bold" pitchFamily="2" charset="0"/>
              </a:rPr>
              <a:t>Timely Warnings</a:t>
            </a:r>
          </a:p>
        </p:txBody>
      </p:sp>
      <p:sp>
        <p:nvSpPr>
          <p:cNvPr id="3" name="Subtitle 2">
            <a:extLst>
              <a:ext uri="{FF2B5EF4-FFF2-40B4-BE49-F238E27FC236}">
                <a16:creationId xmlns:a16="http://schemas.microsoft.com/office/drawing/2014/main" id="{22880C57-F0CA-5717-E1B8-661245FDA63D}"/>
              </a:ext>
            </a:extLst>
          </p:cNvPr>
          <p:cNvSpPr>
            <a:spLocks noGrp="1"/>
          </p:cNvSpPr>
          <p:nvPr>
            <p:ph idx="1"/>
          </p:nvPr>
        </p:nvSpPr>
        <p:spPr>
          <a:xfrm>
            <a:off x="609599" y="1600200"/>
            <a:ext cx="10972800" cy="4876800"/>
          </a:xfrm>
        </p:spPr>
        <p:txBody>
          <a:bodyPr>
            <a:normAutofit/>
          </a:bodyPr>
          <a:lstStyle/>
          <a:p>
            <a:pPr>
              <a:lnSpc>
                <a:spcPct val="150000"/>
              </a:lnSpc>
            </a:pPr>
            <a:r>
              <a:rPr lang="en-US" altLang="en-US" sz="2000" dirty="0"/>
              <a:t>Information provided by Campus Security Authority personnel will assist Public Safety in issuing Timely Warnings to alert the campus to crimes that pose a serious or continuing threat.</a:t>
            </a:r>
          </a:p>
        </p:txBody>
      </p:sp>
    </p:spTree>
    <p:extLst>
      <p:ext uri="{BB962C8B-B14F-4D97-AF65-F5344CB8AC3E}">
        <p14:creationId xmlns:p14="http://schemas.microsoft.com/office/powerpoint/2010/main" val="39054473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BC4287-3991-31A5-AB86-93CE56DA5F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11F1FA-C863-A9D4-A904-BE9EA30952B7}"/>
              </a:ext>
            </a:extLst>
          </p:cNvPr>
          <p:cNvSpPr>
            <a:spLocks noGrp="1"/>
          </p:cNvSpPr>
          <p:nvPr>
            <p:ph type="title"/>
          </p:nvPr>
        </p:nvSpPr>
        <p:spPr/>
        <p:txBody>
          <a:bodyPr>
            <a:normAutofit/>
          </a:bodyPr>
          <a:lstStyle/>
          <a:p>
            <a:r>
              <a:rPr lang="en-US" b="1" dirty="0">
                <a:latin typeface="Gotham Bold" pitchFamily="2" charset="0"/>
                <a:cs typeface="Gotham Bold" pitchFamily="2" charset="0"/>
              </a:rPr>
              <a:t>Campus Security Authority (CSA) Training Video</a:t>
            </a:r>
          </a:p>
        </p:txBody>
      </p:sp>
      <p:sp>
        <p:nvSpPr>
          <p:cNvPr id="3" name="Subtitle 2">
            <a:extLst>
              <a:ext uri="{FF2B5EF4-FFF2-40B4-BE49-F238E27FC236}">
                <a16:creationId xmlns:a16="http://schemas.microsoft.com/office/drawing/2014/main" id="{AB0CB0CD-771D-B505-5E70-A45AC771C00E}"/>
              </a:ext>
            </a:extLst>
          </p:cNvPr>
          <p:cNvSpPr>
            <a:spLocks noGrp="1"/>
          </p:cNvSpPr>
          <p:nvPr>
            <p:ph idx="1"/>
          </p:nvPr>
        </p:nvSpPr>
        <p:spPr/>
        <p:txBody>
          <a:bodyPr>
            <a:normAutofit/>
          </a:bodyPr>
          <a:lstStyle/>
          <a:p>
            <a:r>
              <a:rPr lang="en-US" altLang="en-US" dirty="0"/>
              <a:t>Clery and CSA Training 2025-2026</a:t>
            </a:r>
          </a:p>
        </p:txBody>
      </p:sp>
      <p:pic>
        <p:nvPicPr>
          <p:cNvPr id="4" name="Online Media 3" title="Clery and CSA Training 2025 - 2026">
            <a:hlinkClick r:id="" action="ppaction://media"/>
            <a:extLst>
              <a:ext uri="{FF2B5EF4-FFF2-40B4-BE49-F238E27FC236}">
                <a16:creationId xmlns:a16="http://schemas.microsoft.com/office/drawing/2014/main" id="{15C6C54B-D481-4E5A-A643-D8E139B58E4E}"/>
              </a:ext>
            </a:extLst>
          </p:cNvPr>
          <p:cNvPicPr>
            <a:picLocks noRot="1" noChangeAspect="1"/>
          </p:cNvPicPr>
          <p:nvPr>
            <a:videoFile r:link="rId1"/>
          </p:nvPr>
        </p:nvPicPr>
        <p:blipFill>
          <a:blip r:embed="rId4"/>
          <a:stretch>
            <a:fillRect/>
          </a:stretch>
        </p:blipFill>
        <p:spPr>
          <a:xfrm>
            <a:off x="3173506" y="2106706"/>
            <a:ext cx="7407056" cy="3334870"/>
          </a:xfrm>
          <a:prstGeom prst="rect">
            <a:avLst/>
          </a:prstGeom>
        </p:spPr>
      </p:pic>
    </p:spTree>
    <p:extLst>
      <p:ext uri="{BB962C8B-B14F-4D97-AF65-F5344CB8AC3E}">
        <p14:creationId xmlns:p14="http://schemas.microsoft.com/office/powerpoint/2010/main" val="19285977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0565F7-FBE0-E4A0-319F-B6B7BB3D85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C8266D-A82F-F481-B998-3C7335E4E109}"/>
              </a:ext>
            </a:extLst>
          </p:cNvPr>
          <p:cNvSpPr>
            <a:spLocks noGrp="1"/>
          </p:cNvSpPr>
          <p:nvPr>
            <p:ph type="title"/>
          </p:nvPr>
        </p:nvSpPr>
        <p:spPr/>
        <p:txBody>
          <a:bodyPr>
            <a:normAutofit/>
          </a:bodyPr>
          <a:lstStyle/>
          <a:p>
            <a:r>
              <a:rPr lang="en-US" b="1" dirty="0">
                <a:latin typeface="Gotham Bold" pitchFamily="2" charset="0"/>
                <a:cs typeface="Gotham Bold" pitchFamily="2" charset="0"/>
              </a:rPr>
              <a:t>Four Categories of Campus Security Authority</a:t>
            </a:r>
          </a:p>
        </p:txBody>
      </p:sp>
      <p:sp>
        <p:nvSpPr>
          <p:cNvPr id="3" name="Subtitle 2">
            <a:extLst>
              <a:ext uri="{FF2B5EF4-FFF2-40B4-BE49-F238E27FC236}">
                <a16:creationId xmlns:a16="http://schemas.microsoft.com/office/drawing/2014/main" id="{11801F24-F58A-4A1B-683D-3AB5160EE21B}"/>
              </a:ext>
            </a:extLst>
          </p:cNvPr>
          <p:cNvSpPr>
            <a:spLocks noGrp="1"/>
          </p:cNvSpPr>
          <p:nvPr>
            <p:ph idx="1"/>
          </p:nvPr>
        </p:nvSpPr>
        <p:spPr>
          <a:xfrm>
            <a:off x="609599" y="1600200"/>
            <a:ext cx="10972799" cy="4876800"/>
          </a:xfrm>
        </p:spPr>
        <p:txBody>
          <a:bodyPr>
            <a:normAutofit/>
          </a:bodyPr>
          <a:lstStyle/>
          <a:p>
            <a:pPr marL="777240" lvl="1" indent="-457200">
              <a:lnSpc>
                <a:spcPct val="150000"/>
              </a:lnSpc>
              <a:buFont typeface="+mj-lt"/>
              <a:buAutoNum type="arabicPeriod"/>
              <a:defRPr/>
            </a:pPr>
            <a:r>
              <a:rPr lang="en-US" altLang="en-US" dirty="0"/>
              <a:t>University Police</a:t>
            </a:r>
          </a:p>
          <a:p>
            <a:pPr marL="777240" lvl="1" indent="-457200">
              <a:lnSpc>
                <a:spcPct val="150000"/>
              </a:lnSpc>
              <a:buFont typeface="+mj-lt"/>
              <a:buAutoNum type="arabicPeriod"/>
              <a:defRPr/>
            </a:pPr>
            <a:r>
              <a:rPr lang="en-US" altLang="en-US" dirty="0"/>
              <a:t>Non-police security staff responsible for monitoring university property</a:t>
            </a:r>
          </a:p>
          <a:p>
            <a:pPr marL="777240" lvl="1" indent="-457200">
              <a:lnSpc>
                <a:spcPct val="150000"/>
              </a:lnSpc>
              <a:buFont typeface="+mj-lt"/>
              <a:buAutoNum type="arabicPeriod"/>
              <a:defRPr/>
            </a:pPr>
            <a:r>
              <a:rPr lang="en-US" altLang="en-US" dirty="0"/>
              <a:t>People or offices designated by our policies as those to whom crimes should be reported</a:t>
            </a:r>
          </a:p>
          <a:p>
            <a:pPr marL="777240" lvl="1" indent="-457200">
              <a:lnSpc>
                <a:spcPct val="150000"/>
              </a:lnSpc>
              <a:buFont typeface="+mj-lt"/>
              <a:buAutoNum type="arabicPeriod"/>
              <a:defRPr/>
            </a:pPr>
            <a:r>
              <a:rPr lang="en-US" altLang="en-US" dirty="0"/>
              <a:t>Officials with significant responsibility for students and campus activities – which is YOU!</a:t>
            </a:r>
          </a:p>
        </p:txBody>
      </p:sp>
    </p:spTree>
    <p:extLst>
      <p:ext uri="{BB962C8B-B14F-4D97-AF65-F5344CB8AC3E}">
        <p14:creationId xmlns:p14="http://schemas.microsoft.com/office/powerpoint/2010/main" val="3874844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ustom 7">
      <a:dk1>
        <a:srgbClr val="292934"/>
      </a:dk1>
      <a:lt1>
        <a:srgbClr val="FFFFFF"/>
      </a:lt1>
      <a:dk2>
        <a:srgbClr val="C41E3A"/>
      </a:dk2>
      <a:lt2>
        <a:srgbClr val="F3F2DC"/>
      </a:lt2>
      <a:accent1>
        <a:srgbClr val="ADAFAA"/>
      </a:accent1>
      <a:accent2>
        <a:srgbClr val="FEE01E"/>
      </a:accent2>
      <a:accent3>
        <a:srgbClr val="64CBC8"/>
      </a:accent3>
      <a:accent4>
        <a:srgbClr val="4C5A6A"/>
      </a:accent4>
      <a:accent5>
        <a:srgbClr val="808DA0"/>
      </a:accent5>
      <a:accent6>
        <a:srgbClr val="79463D"/>
      </a:accent6>
      <a:hlink>
        <a:srgbClr val="0000FF"/>
      </a:hlink>
      <a:folHlink>
        <a:srgbClr val="800080"/>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Clarity.thmx</Template>
  <TotalTime>1235</TotalTime>
  <Words>1514</Words>
  <Application>Microsoft Office PowerPoint</Application>
  <PresentationFormat>Widescreen</PresentationFormat>
  <Paragraphs>193</Paragraphs>
  <Slides>28</Slides>
  <Notes>23</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Aptos</vt:lpstr>
      <vt:lpstr>Arial</vt:lpstr>
      <vt:lpstr>Gotham Bold</vt:lpstr>
      <vt:lpstr>Gotham Book</vt:lpstr>
      <vt:lpstr>Gotham-MediumItalic</vt:lpstr>
      <vt:lpstr>Clarity</vt:lpstr>
      <vt:lpstr>Jeanne Clery Campus Security Policy &amp; Crime Statistics Disclosure Act</vt:lpstr>
      <vt:lpstr>What is the Clery Act?</vt:lpstr>
      <vt:lpstr>What is the Clery Act?</vt:lpstr>
      <vt:lpstr>What is included in the report</vt:lpstr>
      <vt:lpstr>Crime Log Information</vt:lpstr>
      <vt:lpstr>What does this mean to you?</vt:lpstr>
      <vt:lpstr>Timely Warnings</vt:lpstr>
      <vt:lpstr>Campus Security Authority (CSA) Training Video</vt:lpstr>
      <vt:lpstr>Four Categories of Campus Security Authority</vt:lpstr>
      <vt:lpstr>Campus Security Authorities:</vt:lpstr>
      <vt:lpstr>CSA Functional Areas</vt:lpstr>
      <vt:lpstr>Personnel not considered as Campus Security Authority</vt:lpstr>
      <vt:lpstr>Who is EXEMPT from reporting requirements?</vt:lpstr>
      <vt:lpstr>Campus Security Authority’s Primary responsibility:</vt:lpstr>
      <vt:lpstr>As A Campus Security Authority</vt:lpstr>
      <vt:lpstr>What must be reported</vt:lpstr>
      <vt:lpstr>As A Campus Security Authority</vt:lpstr>
      <vt:lpstr>Timing is Critical</vt:lpstr>
      <vt:lpstr>Unfounded Crimes</vt:lpstr>
      <vt:lpstr>Location</vt:lpstr>
      <vt:lpstr>How to report crime statistics to be considered Clery Report:</vt:lpstr>
      <vt:lpstr>Report the Facts</vt:lpstr>
      <vt:lpstr>Describe Options </vt:lpstr>
      <vt:lpstr>Offer referrals to campus resources including:</vt:lpstr>
      <vt:lpstr>Filling out the Report Form</vt:lpstr>
      <vt:lpstr>Filling out the Report Form</vt:lpstr>
      <vt:lpstr>Annual Clery Report</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MarkKeele</dc:creator>
  <cp:lastModifiedBy>Jones, Christopher B.</cp:lastModifiedBy>
  <cp:revision>21</cp:revision>
  <dcterms:created xsi:type="dcterms:W3CDTF">2018-04-13T18:38:35Z</dcterms:created>
  <dcterms:modified xsi:type="dcterms:W3CDTF">2025-06-27T13:12:06Z</dcterms:modified>
</cp:coreProperties>
</file>