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4"/>
  </p:sldMasterIdLst>
  <p:notesMasterIdLst>
    <p:notesMasterId r:id="rId46"/>
  </p:notesMasterIdLst>
  <p:sldIdLst>
    <p:sldId id="257" r:id="rId5"/>
    <p:sldId id="306" r:id="rId6"/>
    <p:sldId id="305" r:id="rId7"/>
    <p:sldId id="311" r:id="rId8"/>
    <p:sldId id="348" r:id="rId9"/>
    <p:sldId id="354" r:id="rId10"/>
    <p:sldId id="351" r:id="rId11"/>
    <p:sldId id="352" r:id="rId12"/>
    <p:sldId id="391" r:id="rId13"/>
    <p:sldId id="392" r:id="rId14"/>
    <p:sldId id="387" r:id="rId15"/>
    <p:sldId id="386" r:id="rId16"/>
    <p:sldId id="399" r:id="rId17"/>
    <p:sldId id="398" r:id="rId18"/>
    <p:sldId id="397" r:id="rId19"/>
    <p:sldId id="359" r:id="rId20"/>
    <p:sldId id="357" r:id="rId21"/>
    <p:sldId id="349" r:id="rId22"/>
    <p:sldId id="390" r:id="rId23"/>
    <p:sldId id="385" r:id="rId24"/>
    <p:sldId id="384" r:id="rId25"/>
    <p:sldId id="383" r:id="rId26"/>
    <p:sldId id="378" r:id="rId27"/>
    <p:sldId id="379" r:id="rId28"/>
    <p:sldId id="355" r:id="rId29"/>
    <p:sldId id="393" r:id="rId30"/>
    <p:sldId id="394" r:id="rId31"/>
    <p:sldId id="388" r:id="rId32"/>
    <p:sldId id="396" r:id="rId33"/>
    <p:sldId id="389" r:id="rId34"/>
    <p:sldId id="403" r:id="rId35"/>
    <p:sldId id="402" r:id="rId36"/>
    <p:sldId id="401" r:id="rId37"/>
    <p:sldId id="400" r:id="rId38"/>
    <p:sldId id="360" r:id="rId39"/>
    <p:sldId id="361" r:id="rId40"/>
    <p:sldId id="364" r:id="rId41"/>
    <p:sldId id="372" r:id="rId42"/>
    <p:sldId id="365" r:id="rId43"/>
    <p:sldId id="367" r:id="rId44"/>
    <p:sldId id="366" r:id="rId45"/>
  </p:sldIdLst>
  <p:sldSz cx="9144000" cy="6858000" type="screen4x3"/>
  <p:notesSz cx="6858000" cy="198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ornhoff, Amanda C." initials="WAC" lastIdx="1" clrIdx="0">
    <p:extLst>
      <p:ext uri="{19B8F6BF-5375-455C-9EA6-DF929625EA0E}">
        <p15:presenceInfo xmlns:p15="http://schemas.microsoft.com/office/powerpoint/2012/main" userId="S-1-5-21-1062279679-1878082345-1080718643-192612" providerId="AD"/>
      </p:ext>
    </p:extLst>
  </p:cmAuthor>
  <p:cmAuthor id="2" name="Wornhoff, Amanda C." initials="WC" lastIdx="7" clrIdx="1">
    <p:extLst>
      <p:ext uri="{19B8F6BF-5375-455C-9EA6-DF929625EA0E}">
        <p15:presenceInfo xmlns:p15="http://schemas.microsoft.com/office/powerpoint/2012/main" userId="S::wornhoffa@apsu.edu::4416a283-f75b-4ebf-b7d7-9f4e6727e7a8" providerId="AD"/>
      </p:ext>
    </p:extLst>
  </p:cmAuthor>
  <p:cmAuthor id="3" name="Moran, Lady V." initials="MV" lastIdx="5" clrIdx="2">
    <p:extLst>
      <p:ext uri="{19B8F6BF-5375-455C-9EA6-DF929625EA0E}">
        <p15:presenceInfo xmlns:p15="http://schemas.microsoft.com/office/powerpoint/2012/main" userId="S::moranl@apsu.edu::65b80663-cbb6-4ba8-9963-b6c49e52c4f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AFA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A44816-4685-06CA-4D2B-F517613F0BEB}" v="2046" dt="2020-07-22T00:19:34.624"/>
    <p1510:client id="{156B2662-14E0-0644-9763-AE953A592484}" v="1909" dt="2020-07-20T21:18:05.232"/>
    <p1510:client id="{293DCD21-77C9-0B4C-7D9F-F16ACA0B4040}" v="493" dt="2020-07-26T18:36:34.053"/>
    <p1510:client id="{2AA9E410-EFD7-FC3A-A401-93E2C9A781AC}" v="6" dt="2020-07-22T03:54:34.260"/>
    <p1510:client id="{3575C1D0-D863-C388-2BFC-8C1D8439A4C5}" v="4547" dt="2020-07-20T19:52:39.224"/>
    <p1510:client id="{54EFB44A-E5D5-2011-7F4E-3EB8ADFD150E}" v="6" dt="2020-07-15T22:15:09.229"/>
    <p1510:client id="{5952A0FF-C22E-6573-1340-63F0EEEC9283}" v="10" dt="2020-07-28T20:21:21.945"/>
    <p1510:client id="{5B747B55-E6F5-F425-D83D-8AF2B739D59B}" v="1" dt="2020-07-23T16:11:08.669"/>
    <p1510:client id="{749A0A07-22E2-993A-8F45-0DB1FDB285A2}" v="4" dt="2020-07-14T21:24:09.576"/>
    <p1510:client id="{98401F94-54E9-AE11-361E-64B88C8FF5AB}" v="2059" dt="2020-07-07T21:13:19.571"/>
    <p1510:client id="{9D27C22D-5228-CF68-6349-EB53F551CAEC}" v="8" dt="2020-07-20T21:18:50.421"/>
    <p1510:client id="{A8427D0C-22B8-33EF-CE43-D815EF9B1DCF}" v="253" dt="2020-07-16T16:19:48.242"/>
    <p1510:client id="{BF2E2102-58DF-492A-FE4B-CF5CA04C5619}" v="80" dt="2020-07-23T16:09:02.406"/>
    <p1510:client id="{C5079BA3-6671-6A24-9BED-ACF87E9B1F22}" v="204" dt="2020-07-28T20:10:02.993"/>
    <p1510:client id="{D86BB577-1FB3-60CB-7780-8464B2CBA6DE}" v="4" dt="2020-07-14T21:15:28.723"/>
    <p1510:client id="{F68993AC-9C78-2948-1B08-B2DFCE16B88E}" v="1" dt="2020-07-15T22:15:35.157"/>
    <p1510:client id="{F6DC217C-1A2F-5AE7-6630-D55922F29B91}" v="1" dt="2020-07-02T14:44:22.893"/>
    <p1510:client id="{F90E5D3A-6087-FA47-15BF-D9117EFD78C0}" v="1" dt="2020-07-22T17:18:07.266"/>
  </p1510:revLst>
</p1510:revInfo>
</file>

<file path=ppt/tableStyles.xml><?xml version="1.0" encoding="utf-8"?>
<a:tblStyleLst xmlns:a="http://schemas.openxmlformats.org/drawingml/2006/main" def="{5C22544A-7EE6-4342-B048-85BDC9FD1C3A}">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419E03-3422-4434-B9C0-4124AE391221}" type="doc">
      <dgm:prSet loTypeId="urn:microsoft.com/office/officeart/2005/8/layout/venn1" loCatId="relationship" qsTypeId="urn:microsoft.com/office/officeart/2005/8/quickstyle/simple2" qsCatId="simple" csTypeId="urn:microsoft.com/office/officeart/2005/8/colors/accent5_5" csCatId="accent5" phldr="1"/>
      <dgm:spPr/>
    </dgm:pt>
    <dgm:pt modelId="{A7B16CB6-42B5-4819-91C7-B09CAB22915D}">
      <dgm:prSet phldrT="[Text]" custT="1"/>
      <dgm:spPr/>
      <dgm:t>
        <a:bodyPr/>
        <a:lstStyle/>
        <a:p>
          <a:r>
            <a:rPr lang="en-US" sz="1800" b="1"/>
            <a:t>Applied projects/</a:t>
          </a:r>
          <a:br>
            <a:rPr lang="en-US" sz="1800" b="1"/>
          </a:br>
          <a:r>
            <a:rPr lang="en-US" sz="1800" b="1"/>
            <a:t>assignments</a:t>
          </a:r>
        </a:p>
      </dgm:t>
    </dgm:pt>
    <dgm:pt modelId="{EA63510D-F001-4018-9D65-AB1CB19344F4}" type="parTrans" cxnId="{1D2B5CD0-7F0A-4364-A69C-F51F09800ACB}">
      <dgm:prSet/>
      <dgm:spPr/>
      <dgm:t>
        <a:bodyPr/>
        <a:lstStyle/>
        <a:p>
          <a:endParaRPr lang="en-US"/>
        </a:p>
      </dgm:t>
    </dgm:pt>
    <dgm:pt modelId="{13D0AB54-3684-4CF4-8AA4-0F00543B8EB1}" type="sibTrans" cxnId="{1D2B5CD0-7F0A-4364-A69C-F51F09800ACB}">
      <dgm:prSet/>
      <dgm:spPr/>
      <dgm:t>
        <a:bodyPr/>
        <a:lstStyle/>
        <a:p>
          <a:endParaRPr lang="en-US"/>
        </a:p>
      </dgm:t>
    </dgm:pt>
    <dgm:pt modelId="{3752BCF3-2097-402B-85BD-DD2772FA06AE}">
      <dgm:prSet phldrT="[Text]" custT="1"/>
      <dgm:spPr/>
      <dgm:t>
        <a:bodyPr/>
        <a:lstStyle/>
        <a:p>
          <a:r>
            <a:rPr lang="en-US" sz="1800" b="1"/>
            <a:t>Testing</a:t>
          </a:r>
        </a:p>
      </dgm:t>
    </dgm:pt>
    <dgm:pt modelId="{B2982828-AC8D-4083-BE7D-965DFC601151}" type="parTrans" cxnId="{71870642-4096-438C-A988-537591B39F99}">
      <dgm:prSet/>
      <dgm:spPr/>
      <dgm:t>
        <a:bodyPr/>
        <a:lstStyle/>
        <a:p>
          <a:endParaRPr lang="en-US"/>
        </a:p>
      </dgm:t>
    </dgm:pt>
    <dgm:pt modelId="{59562766-C699-4418-B181-2AAF40764037}" type="sibTrans" cxnId="{71870642-4096-438C-A988-537591B39F99}">
      <dgm:prSet/>
      <dgm:spPr/>
      <dgm:t>
        <a:bodyPr/>
        <a:lstStyle/>
        <a:p>
          <a:endParaRPr lang="en-US"/>
        </a:p>
      </dgm:t>
    </dgm:pt>
    <dgm:pt modelId="{A892782C-A05C-4649-99AC-2A5A8888F8E3}">
      <dgm:prSet custT="1"/>
      <dgm:spPr/>
      <dgm:t>
        <a:bodyPr/>
        <a:lstStyle/>
        <a:p>
          <a:r>
            <a:rPr lang="en-US" sz="1800" b="1"/>
            <a:t>Analysis/synthesis</a:t>
          </a:r>
        </a:p>
      </dgm:t>
    </dgm:pt>
    <dgm:pt modelId="{CF8EBFFE-B00A-48DB-A9D6-1A11526111E7}" type="parTrans" cxnId="{7572BEF8-ECF1-4124-A9FC-1EE073598F97}">
      <dgm:prSet/>
      <dgm:spPr/>
      <dgm:t>
        <a:bodyPr/>
        <a:lstStyle/>
        <a:p>
          <a:endParaRPr lang="en-US"/>
        </a:p>
      </dgm:t>
    </dgm:pt>
    <dgm:pt modelId="{84E24AC5-9079-4B88-ACF2-51A1F513166B}" type="sibTrans" cxnId="{7572BEF8-ECF1-4124-A9FC-1EE073598F97}">
      <dgm:prSet/>
      <dgm:spPr/>
      <dgm:t>
        <a:bodyPr/>
        <a:lstStyle/>
        <a:p>
          <a:endParaRPr lang="en-US"/>
        </a:p>
      </dgm:t>
    </dgm:pt>
    <dgm:pt modelId="{C880EF67-0499-45E6-906D-2EFB0276F004}">
      <dgm:prSet custT="1"/>
      <dgm:spPr/>
      <dgm:t>
        <a:bodyPr/>
        <a:lstStyle/>
        <a:p>
          <a:r>
            <a:rPr lang="en-US" sz="1800" b="1"/>
            <a:t>Reflection/</a:t>
          </a:r>
          <a:br>
            <a:rPr lang="en-US" sz="1800" b="1"/>
          </a:br>
          <a:r>
            <a:rPr lang="en-US" sz="1800" b="1"/>
            <a:t>metacognition</a:t>
          </a:r>
        </a:p>
      </dgm:t>
    </dgm:pt>
    <dgm:pt modelId="{D4E36B0B-2A9B-4E5C-AEF6-4B9CDF4001DC}" type="parTrans" cxnId="{B66567C1-51AD-4D7D-A06F-C473B4C30267}">
      <dgm:prSet/>
      <dgm:spPr/>
      <dgm:t>
        <a:bodyPr/>
        <a:lstStyle/>
        <a:p>
          <a:endParaRPr lang="en-US"/>
        </a:p>
      </dgm:t>
    </dgm:pt>
    <dgm:pt modelId="{9C5E42C3-2E7B-4F7F-A815-E00BA37F28BC}" type="sibTrans" cxnId="{B66567C1-51AD-4D7D-A06F-C473B4C30267}">
      <dgm:prSet/>
      <dgm:spPr/>
      <dgm:t>
        <a:bodyPr/>
        <a:lstStyle/>
        <a:p>
          <a:endParaRPr lang="en-US"/>
        </a:p>
      </dgm:t>
    </dgm:pt>
    <dgm:pt modelId="{4F93CA27-5559-449B-B5A5-F3D8E34D7322}" type="pres">
      <dgm:prSet presAssocID="{10419E03-3422-4434-B9C0-4124AE391221}" presName="compositeShape" presStyleCnt="0">
        <dgm:presLayoutVars>
          <dgm:chMax val="7"/>
          <dgm:dir/>
          <dgm:resizeHandles val="exact"/>
        </dgm:presLayoutVars>
      </dgm:prSet>
      <dgm:spPr/>
    </dgm:pt>
    <dgm:pt modelId="{6480F07B-1222-4DF7-8AC7-A193377B4072}" type="pres">
      <dgm:prSet presAssocID="{A7B16CB6-42B5-4819-91C7-B09CAB22915D}" presName="circ1" presStyleLbl="vennNode1" presStyleIdx="0" presStyleCnt="4"/>
      <dgm:spPr/>
    </dgm:pt>
    <dgm:pt modelId="{3328526B-8553-47F1-BFBA-E856716FBC9D}" type="pres">
      <dgm:prSet presAssocID="{A7B16CB6-42B5-4819-91C7-B09CAB22915D}" presName="circ1Tx" presStyleLbl="revTx" presStyleIdx="0" presStyleCnt="0">
        <dgm:presLayoutVars>
          <dgm:chMax val="0"/>
          <dgm:chPref val="0"/>
          <dgm:bulletEnabled val="1"/>
        </dgm:presLayoutVars>
      </dgm:prSet>
      <dgm:spPr/>
    </dgm:pt>
    <dgm:pt modelId="{9E58783D-C387-4678-B107-0666FE424263}" type="pres">
      <dgm:prSet presAssocID="{A892782C-A05C-4649-99AC-2A5A8888F8E3}" presName="circ2" presStyleLbl="vennNode1" presStyleIdx="1" presStyleCnt="4" custLinFactNeighborX="497" custLinFactNeighborY="-1492"/>
      <dgm:spPr/>
    </dgm:pt>
    <dgm:pt modelId="{9705CC29-30D3-4DA1-A0C1-004D10151E14}" type="pres">
      <dgm:prSet presAssocID="{A892782C-A05C-4649-99AC-2A5A8888F8E3}" presName="circ2Tx" presStyleLbl="revTx" presStyleIdx="0" presStyleCnt="0" custScaleX="112779">
        <dgm:presLayoutVars>
          <dgm:chMax val="0"/>
          <dgm:chPref val="0"/>
          <dgm:bulletEnabled val="1"/>
        </dgm:presLayoutVars>
      </dgm:prSet>
      <dgm:spPr/>
    </dgm:pt>
    <dgm:pt modelId="{291984AB-A854-44E9-8E6C-D350788727C1}" type="pres">
      <dgm:prSet presAssocID="{C880EF67-0499-45E6-906D-2EFB0276F004}" presName="circ3" presStyleLbl="vennNode1" presStyleIdx="2" presStyleCnt="4"/>
      <dgm:spPr/>
    </dgm:pt>
    <dgm:pt modelId="{3A161252-82DC-4EF1-ADB9-105D10FA94B3}" type="pres">
      <dgm:prSet presAssocID="{C880EF67-0499-45E6-906D-2EFB0276F004}" presName="circ3Tx" presStyleLbl="revTx" presStyleIdx="0" presStyleCnt="0">
        <dgm:presLayoutVars>
          <dgm:chMax val="0"/>
          <dgm:chPref val="0"/>
          <dgm:bulletEnabled val="1"/>
        </dgm:presLayoutVars>
      </dgm:prSet>
      <dgm:spPr/>
    </dgm:pt>
    <dgm:pt modelId="{0BD8AEE0-D7C6-4198-BC53-B050BFB3BABF}" type="pres">
      <dgm:prSet presAssocID="{3752BCF3-2097-402B-85BD-DD2772FA06AE}" presName="circ4" presStyleLbl="vennNode1" presStyleIdx="3" presStyleCnt="4"/>
      <dgm:spPr/>
    </dgm:pt>
    <dgm:pt modelId="{CECB3102-6A7B-438B-94BE-D96451E35F5C}" type="pres">
      <dgm:prSet presAssocID="{3752BCF3-2097-402B-85BD-DD2772FA06AE}" presName="circ4Tx" presStyleLbl="revTx" presStyleIdx="0" presStyleCnt="0">
        <dgm:presLayoutVars>
          <dgm:chMax val="0"/>
          <dgm:chPref val="0"/>
          <dgm:bulletEnabled val="1"/>
        </dgm:presLayoutVars>
      </dgm:prSet>
      <dgm:spPr/>
    </dgm:pt>
  </dgm:ptLst>
  <dgm:cxnLst>
    <dgm:cxn modelId="{71870642-4096-438C-A988-537591B39F99}" srcId="{10419E03-3422-4434-B9C0-4124AE391221}" destId="{3752BCF3-2097-402B-85BD-DD2772FA06AE}" srcOrd="3" destOrd="0" parTransId="{B2982828-AC8D-4083-BE7D-965DFC601151}" sibTransId="{59562766-C699-4418-B181-2AAF40764037}"/>
    <dgm:cxn modelId="{DA4FC068-2357-4E38-8315-DA89F5AB775D}" type="presOf" srcId="{C880EF67-0499-45E6-906D-2EFB0276F004}" destId="{291984AB-A854-44E9-8E6C-D350788727C1}" srcOrd="1" destOrd="0" presId="urn:microsoft.com/office/officeart/2005/8/layout/venn1"/>
    <dgm:cxn modelId="{8F281975-F1B3-4242-AFDA-1B01A8360189}" type="presOf" srcId="{A892782C-A05C-4649-99AC-2A5A8888F8E3}" destId="{9705CC29-30D3-4DA1-A0C1-004D10151E14}" srcOrd="0" destOrd="0" presId="urn:microsoft.com/office/officeart/2005/8/layout/venn1"/>
    <dgm:cxn modelId="{A5CBAB80-4AC6-4B95-90BF-2391A3A6F858}" type="presOf" srcId="{A892782C-A05C-4649-99AC-2A5A8888F8E3}" destId="{9E58783D-C387-4678-B107-0666FE424263}" srcOrd="1" destOrd="0" presId="urn:microsoft.com/office/officeart/2005/8/layout/venn1"/>
    <dgm:cxn modelId="{229DE78C-D034-4707-8868-69A8EE467D62}" type="presOf" srcId="{A7B16CB6-42B5-4819-91C7-B09CAB22915D}" destId="{6480F07B-1222-4DF7-8AC7-A193377B4072}" srcOrd="1" destOrd="0" presId="urn:microsoft.com/office/officeart/2005/8/layout/venn1"/>
    <dgm:cxn modelId="{9F163395-29D4-4660-9F53-0CEC17316AA4}" type="presOf" srcId="{3752BCF3-2097-402B-85BD-DD2772FA06AE}" destId="{0BD8AEE0-D7C6-4198-BC53-B050BFB3BABF}" srcOrd="1" destOrd="0" presId="urn:microsoft.com/office/officeart/2005/8/layout/venn1"/>
    <dgm:cxn modelId="{236E799F-CA91-4E2E-8FA7-E4FD860D4359}" type="presOf" srcId="{3752BCF3-2097-402B-85BD-DD2772FA06AE}" destId="{CECB3102-6A7B-438B-94BE-D96451E35F5C}" srcOrd="0" destOrd="0" presId="urn:microsoft.com/office/officeart/2005/8/layout/venn1"/>
    <dgm:cxn modelId="{FAF2F2AA-EB93-4C61-9C36-0864C4BA6B6F}" type="presOf" srcId="{C880EF67-0499-45E6-906D-2EFB0276F004}" destId="{3A161252-82DC-4EF1-ADB9-105D10FA94B3}" srcOrd="0" destOrd="0" presId="urn:microsoft.com/office/officeart/2005/8/layout/venn1"/>
    <dgm:cxn modelId="{D368A8AC-1A7F-475A-8DF5-14F1B9E75B24}" type="presOf" srcId="{A7B16CB6-42B5-4819-91C7-B09CAB22915D}" destId="{3328526B-8553-47F1-BFBA-E856716FBC9D}" srcOrd="0" destOrd="0" presId="urn:microsoft.com/office/officeart/2005/8/layout/venn1"/>
    <dgm:cxn modelId="{E98C4CAF-9597-4A9A-902C-8017699D9F52}" type="presOf" srcId="{10419E03-3422-4434-B9C0-4124AE391221}" destId="{4F93CA27-5559-449B-B5A5-F3D8E34D7322}" srcOrd="0" destOrd="0" presId="urn:microsoft.com/office/officeart/2005/8/layout/venn1"/>
    <dgm:cxn modelId="{B66567C1-51AD-4D7D-A06F-C473B4C30267}" srcId="{10419E03-3422-4434-B9C0-4124AE391221}" destId="{C880EF67-0499-45E6-906D-2EFB0276F004}" srcOrd="2" destOrd="0" parTransId="{D4E36B0B-2A9B-4E5C-AEF6-4B9CDF4001DC}" sibTransId="{9C5E42C3-2E7B-4F7F-A815-E00BA37F28BC}"/>
    <dgm:cxn modelId="{1D2B5CD0-7F0A-4364-A69C-F51F09800ACB}" srcId="{10419E03-3422-4434-B9C0-4124AE391221}" destId="{A7B16CB6-42B5-4819-91C7-B09CAB22915D}" srcOrd="0" destOrd="0" parTransId="{EA63510D-F001-4018-9D65-AB1CB19344F4}" sibTransId="{13D0AB54-3684-4CF4-8AA4-0F00543B8EB1}"/>
    <dgm:cxn modelId="{7572BEF8-ECF1-4124-A9FC-1EE073598F97}" srcId="{10419E03-3422-4434-B9C0-4124AE391221}" destId="{A892782C-A05C-4649-99AC-2A5A8888F8E3}" srcOrd="1" destOrd="0" parTransId="{CF8EBFFE-B00A-48DB-A9D6-1A11526111E7}" sibTransId="{84E24AC5-9079-4B88-ACF2-51A1F513166B}"/>
    <dgm:cxn modelId="{0D7FB106-6E6D-4F99-B14E-A341703362E9}" type="presParOf" srcId="{4F93CA27-5559-449B-B5A5-F3D8E34D7322}" destId="{6480F07B-1222-4DF7-8AC7-A193377B4072}" srcOrd="0" destOrd="0" presId="urn:microsoft.com/office/officeart/2005/8/layout/venn1"/>
    <dgm:cxn modelId="{3A5169EA-AF6F-4978-B963-1B545B13CFFB}" type="presParOf" srcId="{4F93CA27-5559-449B-B5A5-F3D8E34D7322}" destId="{3328526B-8553-47F1-BFBA-E856716FBC9D}" srcOrd="1" destOrd="0" presId="urn:microsoft.com/office/officeart/2005/8/layout/venn1"/>
    <dgm:cxn modelId="{26805229-7291-442B-9D24-D4DA36FFBEE7}" type="presParOf" srcId="{4F93CA27-5559-449B-B5A5-F3D8E34D7322}" destId="{9E58783D-C387-4678-B107-0666FE424263}" srcOrd="2" destOrd="0" presId="urn:microsoft.com/office/officeart/2005/8/layout/venn1"/>
    <dgm:cxn modelId="{F34A2324-A757-4707-B1CA-C538C832EEB2}" type="presParOf" srcId="{4F93CA27-5559-449B-B5A5-F3D8E34D7322}" destId="{9705CC29-30D3-4DA1-A0C1-004D10151E14}" srcOrd="3" destOrd="0" presId="urn:microsoft.com/office/officeart/2005/8/layout/venn1"/>
    <dgm:cxn modelId="{0DA4443B-6F8B-4382-9D86-5F033618FD09}" type="presParOf" srcId="{4F93CA27-5559-449B-B5A5-F3D8E34D7322}" destId="{291984AB-A854-44E9-8E6C-D350788727C1}" srcOrd="4" destOrd="0" presId="urn:microsoft.com/office/officeart/2005/8/layout/venn1"/>
    <dgm:cxn modelId="{DF1A6ACC-1911-4222-BDF0-AEC02CD45B8A}" type="presParOf" srcId="{4F93CA27-5559-449B-B5A5-F3D8E34D7322}" destId="{3A161252-82DC-4EF1-ADB9-105D10FA94B3}" srcOrd="5" destOrd="0" presId="urn:microsoft.com/office/officeart/2005/8/layout/venn1"/>
    <dgm:cxn modelId="{5DEA9088-F2A2-4133-81C9-56FE6E9AC3B4}" type="presParOf" srcId="{4F93CA27-5559-449B-B5A5-F3D8E34D7322}" destId="{0BD8AEE0-D7C6-4198-BC53-B050BFB3BABF}" srcOrd="6" destOrd="0" presId="urn:microsoft.com/office/officeart/2005/8/layout/venn1"/>
    <dgm:cxn modelId="{1E38EBBD-102E-495F-ADE3-61F5E2DB820E}" type="presParOf" srcId="{4F93CA27-5559-449B-B5A5-F3D8E34D7322}" destId="{CECB3102-6A7B-438B-94BE-D96451E35F5C}" srcOrd="7"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0419E03-3422-4434-B9C0-4124AE391221}" type="doc">
      <dgm:prSet loTypeId="urn:microsoft.com/office/officeart/2005/8/layout/venn1" loCatId="relationship" qsTypeId="urn:microsoft.com/office/officeart/2005/8/quickstyle/simple2" qsCatId="simple" csTypeId="urn:microsoft.com/office/officeart/2005/8/colors/accent5_5" csCatId="accent5" phldr="1"/>
      <dgm:spPr/>
    </dgm:pt>
    <dgm:pt modelId="{A7B16CB6-42B5-4819-91C7-B09CAB22915D}">
      <dgm:prSet phldrT="[Text]" custT="1"/>
      <dgm:spPr/>
      <dgm:t>
        <a:bodyPr/>
        <a:lstStyle/>
        <a:p>
          <a:r>
            <a:rPr lang="en-US" sz="1800" b="1"/>
            <a:t>Applied projects/</a:t>
          </a:r>
          <a:br>
            <a:rPr lang="en-US" sz="1800" b="1"/>
          </a:br>
          <a:r>
            <a:rPr lang="en-US" sz="1800" b="1"/>
            <a:t>assignments</a:t>
          </a:r>
        </a:p>
      </dgm:t>
    </dgm:pt>
    <dgm:pt modelId="{EA63510D-F001-4018-9D65-AB1CB19344F4}" type="parTrans" cxnId="{1D2B5CD0-7F0A-4364-A69C-F51F09800ACB}">
      <dgm:prSet/>
      <dgm:spPr/>
      <dgm:t>
        <a:bodyPr/>
        <a:lstStyle/>
        <a:p>
          <a:endParaRPr lang="en-US"/>
        </a:p>
      </dgm:t>
    </dgm:pt>
    <dgm:pt modelId="{13D0AB54-3684-4CF4-8AA4-0F00543B8EB1}" type="sibTrans" cxnId="{1D2B5CD0-7F0A-4364-A69C-F51F09800ACB}">
      <dgm:prSet/>
      <dgm:spPr/>
      <dgm:t>
        <a:bodyPr/>
        <a:lstStyle/>
        <a:p>
          <a:endParaRPr lang="en-US"/>
        </a:p>
      </dgm:t>
    </dgm:pt>
    <dgm:pt modelId="{3752BCF3-2097-402B-85BD-DD2772FA06AE}">
      <dgm:prSet phldrT="[Text]" custT="1"/>
      <dgm:spPr/>
      <dgm:t>
        <a:bodyPr/>
        <a:lstStyle/>
        <a:p>
          <a:r>
            <a:rPr lang="en-US" sz="1800" b="1"/>
            <a:t>Testing</a:t>
          </a:r>
        </a:p>
      </dgm:t>
    </dgm:pt>
    <dgm:pt modelId="{B2982828-AC8D-4083-BE7D-965DFC601151}" type="parTrans" cxnId="{71870642-4096-438C-A988-537591B39F99}">
      <dgm:prSet/>
      <dgm:spPr/>
      <dgm:t>
        <a:bodyPr/>
        <a:lstStyle/>
        <a:p>
          <a:endParaRPr lang="en-US"/>
        </a:p>
      </dgm:t>
    </dgm:pt>
    <dgm:pt modelId="{59562766-C699-4418-B181-2AAF40764037}" type="sibTrans" cxnId="{71870642-4096-438C-A988-537591B39F99}">
      <dgm:prSet/>
      <dgm:spPr/>
      <dgm:t>
        <a:bodyPr/>
        <a:lstStyle/>
        <a:p>
          <a:endParaRPr lang="en-US"/>
        </a:p>
      </dgm:t>
    </dgm:pt>
    <dgm:pt modelId="{A892782C-A05C-4649-99AC-2A5A8888F8E3}">
      <dgm:prSet custT="1"/>
      <dgm:spPr/>
      <dgm:t>
        <a:bodyPr/>
        <a:lstStyle/>
        <a:p>
          <a:r>
            <a:rPr lang="en-US" sz="1800" b="1"/>
            <a:t>Analysis/synthesis</a:t>
          </a:r>
        </a:p>
      </dgm:t>
    </dgm:pt>
    <dgm:pt modelId="{CF8EBFFE-B00A-48DB-A9D6-1A11526111E7}" type="parTrans" cxnId="{7572BEF8-ECF1-4124-A9FC-1EE073598F97}">
      <dgm:prSet/>
      <dgm:spPr/>
      <dgm:t>
        <a:bodyPr/>
        <a:lstStyle/>
        <a:p>
          <a:endParaRPr lang="en-US"/>
        </a:p>
      </dgm:t>
    </dgm:pt>
    <dgm:pt modelId="{84E24AC5-9079-4B88-ACF2-51A1F513166B}" type="sibTrans" cxnId="{7572BEF8-ECF1-4124-A9FC-1EE073598F97}">
      <dgm:prSet/>
      <dgm:spPr/>
      <dgm:t>
        <a:bodyPr/>
        <a:lstStyle/>
        <a:p>
          <a:endParaRPr lang="en-US"/>
        </a:p>
      </dgm:t>
    </dgm:pt>
    <dgm:pt modelId="{C880EF67-0499-45E6-906D-2EFB0276F004}">
      <dgm:prSet custT="1"/>
      <dgm:spPr/>
      <dgm:t>
        <a:bodyPr/>
        <a:lstStyle/>
        <a:p>
          <a:r>
            <a:rPr lang="en-US" sz="1800" b="1"/>
            <a:t>Reflection/</a:t>
          </a:r>
          <a:br>
            <a:rPr lang="en-US" sz="1800" b="1"/>
          </a:br>
          <a:r>
            <a:rPr lang="en-US" sz="1800" b="1"/>
            <a:t>metacognition</a:t>
          </a:r>
        </a:p>
      </dgm:t>
    </dgm:pt>
    <dgm:pt modelId="{D4E36B0B-2A9B-4E5C-AEF6-4B9CDF4001DC}" type="parTrans" cxnId="{B66567C1-51AD-4D7D-A06F-C473B4C30267}">
      <dgm:prSet/>
      <dgm:spPr/>
      <dgm:t>
        <a:bodyPr/>
        <a:lstStyle/>
        <a:p>
          <a:endParaRPr lang="en-US"/>
        </a:p>
      </dgm:t>
    </dgm:pt>
    <dgm:pt modelId="{9C5E42C3-2E7B-4F7F-A815-E00BA37F28BC}" type="sibTrans" cxnId="{B66567C1-51AD-4D7D-A06F-C473B4C30267}">
      <dgm:prSet/>
      <dgm:spPr/>
      <dgm:t>
        <a:bodyPr/>
        <a:lstStyle/>
        <a:p>
          <a:endParaRPr lang="en-US"/>
        </a:p>
      </dgm:t>
    </dgm:pt>
    <dgm:pt modelId="{4F93CA27-5559-449B-B5A5-F3D8E34D7322}" type="pres">
      <dgm:prSet presAssocID="{10419E03-3422-4434-B9C0-4124AE391221}" presName="compositeShape" presStyleCnt="0">
        <dgm:presLayoutVars>
          <dgm:chMax val="7"/>
          <dgm:dir/>
          <dgm:resizeHandles val="exact"/>
        </dgm:presLayoutVars>
      </dgm:prSet>
      <dgm:spPr/>
    </dgm:pt>
    <dgm:pt modelId="{6480F07B-1222-4DF7-8AC7-A193377B4072}" type="pres">
      <dgm:prSet presAssocID="{A7B16CB6-42B5-4819-91C7-B09CAB22915D}" presName="circ1" presStyleLbl="vennNode1" presStyleIdx="0" presStyleCnt="4"/>
      <dgm:spPr/>
    </dgm:pt>
    <dgm:pt modelId="{3328526B-8553-47F1-BFBA-E856716FBC9D}" type="pres">
      <dgm:prSet presAssocID="{A7B16CB6-42B5-4819-91C7-B09CAB22915D}" presName="circ1Tx" presStyleLbl="revTx" presStyleIdx="0" presStyleCnt="0">
        <dgm:presLayoutVars>
          <dgm:chMax val="0"/>
          <dgm:chPref val="0"/>
          <dgm:bulletEnabled val="1"/>
        </dgm:presLayoutVars>
      </dgm:prSet>
      <dgm:spPr/>
    </dgm:pt>
    <dgm:pt modelId="{9E58783D-C387-4678-B107-0666FE424263}" type="pres">
      <dgm:prSet presAssocID="{A892782C-A05C-4649-99AC-2A5A8888F8E3}" presName="circ2" presStyleLbl="vennNode1" presStyleIdx="1" presStyleCnt="4" custLinFactNeighborX="497" custLinFactNeighborY="-1492"/>
      <dgm:spPr/>
    </dgm:pt>
    <dgm:pt modelId="{9705CC29-30D3-4DA1-A0C1-004D10151E14}" type="pres">
      <dgm:prSet presAssocID="{A892782C-A05C-4649-99AC-2A5A8888F8E3}" presName="circ2Tx" presStyleLbl="revTx" presStyleIdx="0" presStyleCnt="0" custScaleX="112779">
        <dgm:presLayoutVars>
          <dgm:chMax val="0"/>
          <dgm:chPref val="0"/>
          <dgm:bulletEnabled val="1"/>
        </dgm:presLayoutVars>
      </dgm:prSet>
      <dgm:spPr/>
    </dgm:pt>
    <dgm:pt modelId="{291984AB-A854-44E9-8E6C-D350788727C1}" type="pres">
      <dgm:prSet presAssocID="{C880EF67-0499-45E6-906D-2EFB0276F004}" presName="circ3" presStyleLbl="vennNode1" presStyleIdx="2" presStyleCnt="4"/>
      <dgm:spPr/>
    </dgm:pt>
    <dgm:pt modelId="{3A161252-82DC-4EF1-ADB9-105D10FA94B3}" type="pres">
      <dgm:prSet presAssocID="{C880EF67-0499-45E6-906D-2EFB0276F004}" presName="circ3Tx" presStyleLbl="revTx" presStyleIdx="0" presStyleCnt="0">
        <dgm:presLayoutVars>
          <dgm:chMax val="0"/>
          <dgm:chPref val="0"/>
          <dgm:bulletEnabled val="1"/>
        </dgm:presLayoutVars>
      </dgm:prSet>
      <dgm:spPr/>
    </dgm:pt>
    <dgm:pt modelId="{0BD8AEE0-D7C6-4198-BC53-B050BFB3BABF}" type="pres">
      <dgm:prSet presAssocID="{3752BCF3-2097-402B-85BD-DD2772FA06AE}" presName="circ4" presStyleLbl="vennNode1" presStyleIdx="3" presStyleCnt="4"/>
      <dgm:spPr/>
    </dgm:pt>
    <dgm:pt modelId="{CECB3102-6A7B-438B-94BE-D96451E35F5C}" type="pres">
      <dgm:prSet presAssocID="{3752BCF3-2097-402B-85BD-DD2772FA06AE}" presName="circ4Tx" presStyleLbl="revTx" presStyleIdx="0" presStyleCnt="0">
        <dgm:presLayoutVars>
          <dgm:chMax val="0"/>
          <dgm:chPref val="0"/>
          <dgm:bulletEnabled val="1"/>
        </dgm:presLayoutVars>
      </dgm:prSet>
      <dgm:spPr/>
    </dgm:pt>
  </dgm:ptLst>
  <dgm:cxnLst>
    <dgm:cxn modelId="{71870642-4096-438C-A988-537591B39F99}" srcId="{10419E03-3422-4434-B9C0-4124AE391221}" destId="{3752BCF3-2097-402B-85BD-DD2772FA06AE}" srcOrd="3" destOrd="0" parTransId="{B2982828-AC8D-4083-BE7D-965DFC601151}" sibTransId="{59562766-C699-4418-B181-2AAF40764037}"/>
    <dgm:cxn modelId="{DA4FC068-2357-4E38-8315-DA89F5AB775D}" type="presOf" srcId="{C880EF67-0499-45E6-906D-2EFB0276F004}" destId="{291984AB-A854-44E9-8E6C-D350788727C1}" srcOrd="1" destOrd="0" presId="urn:microsoft.com/office/officeart/2005/8/layout/venn1"/>
    <dgm:cxn modelId="{8F281975-F1B3-4242-AFDA-1B01A8360189}" type="presOf" srcId="{A892782C-A05C-4649-99AC-2A5A8888F8E3}" destId="{9705CC29-30D3-4DA1-A0C1-004D10151E14}" srcOrd="0" destOrd="0" presId="urn:microsoft.com/office/officeart/2005/8/layout/venn1"/>
    <dgm:cxn modelId="{A5CBAB80-4AC6-4B95-90BF-2391A3A6F858}" type="presOf" srcId="{A892782C-A05C-4649-99AC-2A5A8888F8E3}" destId="{9E58783D-C387-4678-B107-0666FE424263}" srcOrd="1" destOrd="0" presId="urn:microsoft.com/office/officeart/2005/8/layout/venn1"/>
    <dgm:cxn modelId="{229DE78C-D034-4707-8868-69A8EE467D62}" type="presOf" srcId="{A7B16CB6-42B5-4819-91C7-B09CAB22915D}" destId="{6480F07B-1222-4DF7-8AC7-A193377B4072}" srcOrd="1" destOrd="0" presId="urn:microsoft.com/office/officeart/2005/8/layout/venn1"/>
    <dgm:cxn modelId="{9F163395-29D4-4660-9F53-0CEC17316AA4}" type="presOf" srcId="{3752BCF3-2097-402B-85BD-DD2772FA06AE}" destId="{0BD8AEE0-D7C6-4198-BC53-B050BFB3BABF}" srcOrd="1" destOrd="0" presId="urn:microsoft.com/office/officeart/2005/8/layout/venn1"/>
    <dgm:cxn modelId="{236E799F-CA91-4E2E-8FA7-E4FD860D4359}" type="presOf" srcId="{3752BCF3-2097-402B-85BD-DD2772FA06AE}" destId="{CECB3102-6A7B-438B-94BE-D96451E35F5C}" srcOrd="0" destOrd="0" presId="urn:microsoft.com/office/officeart/2005/8/layout/venn1"/>
    <dgm:cxn modelId="{FAF2F2AA-EB93-4C61-9C36-0864C4BA6B6F}" type="presOf" srcId="{C880EF67-0499-45E6-906D-2EFB0276F004}" destId="{3A161252-82DC-4EF1-ADB9-105D10FA94B3}" srcOrd="0" destOrd="0" presId="urn:microsoft.com/office/officeart/2005/8/layout/venn1"/>
    <dgm:cxn modelId="{D368A8AC-1A7F-475A-8DF5-14F1B9E75B24}" type="presOf" srcId="{A7B16CB6-42B5-4819-91C7-B09CAB22915D}" destId="{3328526B-8553-47F1-BFBA-E856716FBC9D}" srcOrd="0" destOrd="0" presId="urn:microsoft.com/office/officeart/2005/8/layout/venn1"/>
    <dgm:cxn modelId="{E98C4CAF-9597-4A9A-902C-8017699D9F52}" type="presOf" srcId="{10419E03-3422-4434-B9C0-4124AE391221}" destId="{4F93CA27-5559-449B-B5A5-F3D8E34D7322}" srcOrd="0" destOrd="0" presId="urn:microsoft.com/office/officeart/2005/8/layout/venn1"/>
    <dgm:cxn modelId="{B66567C1-51AD-4D7D-A06F-C473B4C30267}" srcId="{10419E03-3422-4434-B9C0-4124AE391221}" destId="{C880EF67-0499-45E6-906D-2EFB0276F004}" srcOrd="2" destOrd="0" parTransId="{D4E36B0B-2A9B-4E5C-AEF6-4B9CDF4001DC}" sibTransId="{9C5E42C3-2E7B-4F7F-A815-E00BA37F28BC}"/>
    <dgm:cxn modelId="{1D2B5CD0-7F0A-4364-A69C-F51F09800ACB}" srcId="{10419E03-3422-4434-B9C0-4124AE391221}" destId="{A7B16CB6-42B5-4819-91C7-B09CAB22915D}" srcOrd="0" destOrd="0" parTransId="{EA63510D-F001-4018-9D65-AB1CB19344F4}" sibTransId="{13D0AB54-3684-4CF4-8AA4-0F00543B8EB1}"/>
    <dgm:cxn modelId="{7572BEF8-ECF1-4124-A9FC-1EE073598F97}" srcId="{10419E03-3422-4434-B9C0-4124AE391221}" destId="{A892782C-A05C-4649-99AC-2A5A8888F8E3}" srcOrd="1" destOrd="0" parTransId="{CF8EBFFE-B00A-48DB-A9D6-1A11526111E7}" sibTransId="{84E24AC5-9079-4B88-ACF2-51A1F513166B}"/>
    <dgm:cxn modelId="{0D7FB106-6E6D-4F99-B14E-A341703362E9}" type="presParOf" srcId="{4F93CA27-5559-449B-B5A5-F3D8E34D7322}" destId="{6480F07B-1222-4DF7-8AC7-A193377B4072}" srcOrd="0" destOrd="0" presId="urn:microsoft.com/office/officeart/2005/8/layout/venn1"/>
    <dgm:cxn modelId="{3A5169EA-AF6F-4978-B963-1B545B13CFFB}" type="presParOf" srcId="{4F93CA27-5559-449B-B5A5-F3D8E34D7322}" destId="{3328526B-8553-47F1-BFBA-E856716FBC9D}" srcOrd="1" destOrd="0" presId="urn:microsoft.com/office/officeart/2005/8/layout/venn1"/>
    <dgm:cxn modelId="{26805229-7291-442B-9D24-D4DA36FFBEE7}" type="presParOf" srcId="{4F93CA27-5559-449B-B5A5-F3D8E34D7322}" destId="{9E58783D-C387-4678-B107-0666FE424263}" srcOrd="2" destOrd="0" presId="urn:microsoft.com/office/officeart/2005/8/layout/venn1"/>
    <dgm:cxn modelId="{F34A2324-A757-4707-B1CA-C538C832EEB2}" type="presParOf" srcId="{4F93CA27-5559-449B-B5A5-F3D8E34D7322}" destId="{9705CC29-30D3-4DA1-A0C1-004D10151E14}" srcOrd="3" destOrd="0" presId="urn:microsoft.com/office/officeart/2005/8/layout/venn1"/>
    <dgm:cxn modelId="{0DA4443B-6F8B-4382-9D86-5F033618FD09}" type="presParOf" srcId="{4F93CA27-5559-449B-B5A5-F3D8E34D7322}" destId="{291984AB-A854-44E9-8E6C-D350788727C1}" srcOrd="4" destOrd="0" presId="urn:microsoft.com/office/officeart/2005/8/layout/venn1"/>
    <dgm:cxn modelId="{DF1A6ACC-1911-4222-BDF0-AEC02CD45B8A}" type="presParOf" srcId="{4F93CA27-5559-449B-B5A5-F3D8E34D7322}" destId="{3A161252-82DC-4EF1-ADB9-105D10FA94B3}" srcOrd="5" destOrd="0" presId="urn:microsoft.com/office/officeart/2005/8/layout/venn1"/>
    <dgm:cxn modelId="{5DEA9088-F2A2-4133-81C9-56FE6E9AC3B4}" type="presParOf" srcId="{4F93CA27-5559-449B-B5A5-F3D8E34D7322}" destId="{0BD8AEE0-D7C6-4198-BC53-B050BFB3BABF}" srcOrd="6" destOrd="0" presId="urn:microsoft.com/office/officeart/2005/8/layout/venn1"/>
    <dgm:cxn modelId="{1E38EBBD-102E-495F-ADE3-61F5E2DB820E}" type="presParOf" srcId="{4F93CA27-5559-449B-B5A5-F3D8E34D7322}" destId="{CECB3102-6A7B-438B-94BE-D96451E35F5C}" srcOrd="7"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80F07B-1222-4DF7-8AC7-A193377B4072}">
      <dsp:nvSpPr>
        <dsp:cNvPr id="0" name=""/>
        <dsp:cNvSpPr/>
      </dsp:nvSpPr>
      <dsp:spPr>
        <a:xfrm>
          <a:off x="2902290" y="55389"/>
          <a:ext cx="2880254" cy="2880254"/>
        </a:xfrm>
        <a:prstGeom prst="ellipse">
          <a:avLst/>
        </a:prstGeom>
        <a:solidFill>
          <a:schemeClr val="accent5">
            <a:shade val="80000"/>
            <a:alpha val="50000"/>
            <a:hueOff val="0"/>
            <a:satOff val="0"/>
            <a:lumOff val="0"/>
            <a:alphaOff val="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kern="1200"/>
            <a:t>Applied projects/</a:t>
          </a:r>
          <a:br>
            <a:rPr lang="en-US" sz="1800" b="1" kern="1200"/>
          </a:br>
          <a:r>
            <a:rPr lang="en-US" sz="1800" b="1" kern="1200"/>
            <a:t>assignments</a:t>
          </a:r>
        </a:p>
      </dsp:txBody>
      <dsp:txXfrm>
        <a:off x="3234627" y="443116"/>
        <a:ext cx="2215580" cy="913926"/>
      </dsp:txXfrm>
    </dsp:sp>
    <dsp:sp modelId="{9E58783D-C387-4678-B107-0666FE424263}">
      <dsp:nvSpPr>
        <dsp:cNvPr id="0" name=""/>
        <dsp:cNvSpPr/>
      </dsp:nvSpPr>
      <dsp:spPr>
        <a:xfrm>
          <a:off x="4190563" y="1286374"/>
          <a:ext cx="2880254" cy="2880254"/>
        </a:xfrm>
        <a:prstGeom prst="ellipse">
          <a:avLst/>
        </a:prstGeom>
        <a:solidFill>
          <a:schemeClr val="accent5">
            <a:shade val="80000"/>
            <a:alpha val="50000"/>
            <a:hueOff val="23"/>
            <a:satOff val="918"/>
            <a:lumOff val="1834"/>
            <a:alphaOff val="-1000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kern="1200"/>
            <a:t>Analysis/synthesis</a:t>
          </a:r>
        </a:p>
      </dsp:txBody>
      <dsp:txXfrm>
        <a:off x="5741470" y="1618711"/>
        <a:ext cx="1107790" cy="2215580"/>
      </dsp:txXfrm>
    </dsp:sp>
    <dsp:sp modelId="{291984AB-A854-44E9-8E6C-D350788727C1}">
      <dsp:nvSpPr>
        <dsp:cNvPr id="0" name=""/>
        <dsp:cNvSpPr/>
      </dsp:nvSpPr>
      <dsp:spPr>
        <a:xfrm>
          <a:off x="2902290" y="2603306"/>
          <a:ext cx="2880254" cy="2880254"/>
        </a:xfrm>
        <a:prstGeom prst="ellipse">
          <a:avLst/>
        </a:prstGeom>
        <a:solidFill>
          <a:schemeClr val="accent5">
            <a:shade val="80000"/>
            <a:alpha val="50000"/>
            <a:hueOff val="46"/>
            <a:satOff val="1836"/>
            <a:lumOff val="3668"/>
            <a:alphaOff val="-2000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kern="1200"/>
            <a:t>Reflection/</a:t>
          </a:r>
          <a:br>
            <a:rPr lang="en-US" sz="1800" b="1" kern="1200"/>
          </a:br>
          <a:r>
            <a:rPr lang="en-US" sz="1800" b="1" kern="1200"/>
            <a:t>metacognition</a:t>
          </a:r>
        </a:p>
      </dsp:txBody>
      <dsp:txXfrm>
        <a:off x="3234627" y="4181908"/>
        <a:ext cx="2215580" cy="913926"/>
      </dsp:txXfrm>
    </dsp:sp>
    <dsp:sp modelId="{0BD8AEE0-D7C6-4198-BC53-B050BFB3BABF}">
      <dsp:nvSpPr>
        <dsp:cNvPr id="0" name=""/>
        <dsp:cNvSpPr/>
      </dsp:nvSpPr>
      <dsp:spPr>
        <a:xfrm>
          <a:off x="1628331" y="1329348"/>
          <a:ext cx="2880254" cy="2880254"/>
        </a:xfrm>
        <a:prstGeom prst="ellipse">
          <a:avLst/>
        </a:prstGeom>
        <a:solidFill>
          <a:schemeClr val="accent5">
            <a:shade val="80000"/>
            <a:alpha val="50000"/>
            <a:hueOff val="70"/>
            <a:satOff val="2754"/>
            <a:lumOff val="5502"/>
            <a:alphaOff val="-3000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kern="1200"/>
            <a:t>Testing</a:t>
          </a:r>
        </a:p>
      </dsp:txBody>
      <dsp:txXfrm>
        <a:off x="1849889" y="1661685"/>
        <a:ext cx="1107790" cy="22155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80F07B-1222-4DF7-8AC7-A193377B4072}">
      <dsp:nvSpPr>
        <dsp:cNvPr id="0" name=""/>
        <dsp:cNvSpPr/>
      </dsp:nvSpPr>
      <dsp:spPr>
        <a:xfrm>
          <a:off x="2902290" y="55389"/>
          <a:ext cx="2880254" cy="2880254"/>
        </a:xfrm>
        <a:prstGeom prst="ellipse">
          <a:avLst/>
        </a:prstGeom>
        <a:solidFill>
          <a:schemeClr val="accent5">
            <a:shade val="80000"/>
            <a:alpha val="50000"/>
            <a:hueOff val="0"/>
            <a:satOff val="0"/>
            <a:lumOff val="0"/>
            <a:alphaOff val="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kern="1200"/>
            <a:t>Applied projects/</a:t>
          </a:r>
          <a:br>
            <a:rPr lang="en-US" sz="1800" b="1" kern="1200"/>
          </a:br>
          <a:r>
            <a:rPr lang="en-US" sz="1800" b="1" kern="1200"/>
            <a:t>assignments</a:t>
          </a:r>
        </a:p>
      </dsp:txBody>
      <dsp:txXfrm>
        <a:off x="3234627" y="443116"/>
        <a:ext cx="2215580" cy="913926"/>
      </dsp:txXfrm>
    </dsp:sp>
    <dsp:sp modelId="{9E58783D-C387-4678-B107-0666FE424263}">
      <dsp:nvSpPr>
        <dsp:cNvPr id="0" name=""/>
        <dsp:cNvSpPr/>
      </dsp:nvSpPr>
      <dsp:spPr>
        <a:xfrm>
          <a:off x="4190563" y="1286374"/>
          <a:ext cx="2880254" cy="2880254"/>
        </a:xfrm>
        <a:prstGeom prst="ellipse">
          <a:avLst/>
        </a:prstGeom>
        <a:solidFill>
          <a:schemeClr val="accent5">
            <a:shade val="80000"/>
            <a:alpha val="50000"/>
            <a:hueOff val="23"/>
            <a:satOff val="918"/>
            <a:lumOff val="1834"/>
            <a:alphaOff val="-1000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kern="1200"/>
            <a:t>Analysis/synthesis</a:t>
          </a:r>
        </a:p>
      </dsp:txBody>
      <dsp:txXfrm>
        <a:off x="5741470" y="1618711"/>
        <a:ext cx="1107790" cy="2215580"/>
      </dsp:txXfrm>
    </dsp:sp>
    <dsp:sp modelId="{291984AB-A854-44E9-8E6C-D350788727C1}">
      <dsp:nvSpPr>
        <dsp:cNvPr id="0" name=""/>
        <dsp:cNvSpPr/>
      </dsp:nvSpPr>
      <dsp:spPr>
        <a:xfrm>
          <a:off x="2902290" y="2603306"/>
          <a:ext cx="2880254" cy="2880254"/>
        </a:xfrm>
        <a:prstGeom prst="ellipse">
          <a:avLst/>
        </a:prstGeom>
        <a:solidFill>
          <a:schemeClr val="accent5">
            <a:shade val="80000"/>
            <a:alpha val="50000"/>
            <a:hueOff val="46"/>
            <a:satOff val="1836"/>
            <a:lumOff val="3668"/>
            <a:alphaOff val="-2000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kern="1200"/>
            <a:t>Reflection/</a:t>
          </a:r>
          <a:br>
            <a:rPr lang="en-US" sz="1800" b="1" kern="1200"/>
          </a:br>
          <a:r>
            <a:rPr lang="en-US" sz="1800" b="1" kern="1200"/>
            <a:t>metacognition</a:t>
          </a:r>
        </a:p>
      </dsp:txBody>
      <dsp:txXfrm>
        <a:off x="3234627" y="4181908"/>
        <a:ext cx="2215580" cy="913926"/>
      </dsp:txXfrm>
    </dsp:sp>
    <dsp:sp modelId="{0BD8AEE0-D7C6-4198-BC53-B050BFB3BABF}">
      <dsp:nvSpPr>
        <dsp:cNvPr id="0" name=""/>
        <dsp:cNvSpPr/>
      </dsp:nvSpPr>
      <dsp:spPr>
        <a:xfrm>
          <a:off x="1628331" y="1329348"/>
          <a:ext cx="2880254" cy="2880254"/>
        </a:xfrm>
        <a:prstGeom prst="ellipse">
          <a:avLst/>
        </a:prstGeom>
        <a:solidFill>
          <a:schemeClr val="accent5">
            <a:shade val="80000"/>
            <a:alpha val="50000"/>
            <a:hueOff val="70"/>
            <a:satOff val="2754"/>
            <a:lumOff val="5502"/>
            <a:alphaOff val="-3000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b="1" kern="1200"/>
            <a:t>Testing</a:t>
          </a:r>
        </a:p>
      </dsp:txBody>
      <dsp:txXfrm>
        <a:off x="1849889" y="1661685"/>
        <a:ext cx="1107790" cy="221558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F3AFE5-E4E6-43F0-9576-B0A177604498}" type="datetimeFigureOut">
              <a:rPr lang="en-US" smtClean="0"/>
              <a:t>8/2/2020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C89DF4-84DC-4B87-8D02-81DB6535CBF1}" type="slidenum">
              <a:rPr lang="en-US" smtClean="0"/>
              <a:t>‹#›</a:t>
            </a:fld>
            <a:endParaRPr lang="en-US"/>
          </a:p>
        </p:txBody>
      </p:sp>
    </p:spTree>
    <p:extLst>
      <p:ext uri="{BB962C8B-B14F-4D97-AF65-F5344CB8AC3E}">
        <p14:creationId xmlns:p14="http://schemas.microsoft.com/office/powerpoint/2010/main" val="2593542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citl.illinois.edu/citl-101/teaching-learning/resources/teaching-strategies/the-case-method" TargetMode="External"/><Relationship Id="rId2" Type="http://schemas.openxmlformats.org/officeDocument/2006/relationships/slide" Target="../slides/slide25.xml"/><Relationship Id="rId1" Type="http://schemas.openxmlformats.org/officeDocument/2006/relationships/notesMaster" Target="../notesMasters/notesMaster1.xml"/><Relationship Id="rId5" Type="http://schemas.openxmlformats.org/officeDocument/2006/relationships/hyperlink" Target="https://cft.vanderbilt.edu/guides-sub-pages/case-studies/" TargetMode="External"/><Relationship Id="rId4" Type="http://schemas.openxmlformats.org/officeDocument/2006/relationships/hyperlink" Target="https://sciencecases.lib.buffalo.edu/collection/"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1.udel.edu/pblc/index.html"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apa.org/ed/precollege/topss/teaching-resources/exam-wrapper.pdf" TargetMode="External"/><Relationship Id="rId2" Type="http://schemas.openxmlformats.org/officeDocument/2006/relationships/slide" Target="../slides/slide27.xml"/><Relationship Id="rId1" Type="http://schemas.openxmlformats.org/officeDocument/2006/relationships/notesMaster" Target="../notesMasters/notesMaster1.xml"/><Relationship Id="rId6" Type="http://schemas.openxmlformats.org/officeDocument/2006/relationships/hyperlink" Target="https://mediaspace.illinois.edu/media/Exam+Wrappers+-+A+Better+Way+for+Students+to+Prepare+for+Exams/1_fokszlhn" TargetMode="External"/><Relationship Id="rId5" Type="http://schemas.openxmlformats.org/officeDocument/2006/relationships/hyperlink" Target="http://teachingnaked.com/cognitive-wrappers/" TargetMode="External"/><Relationship Id="rId4" Type="http://schemas.openxmlformats.org/officeDocument/2006/relationships/hyperlink" Target="https://www.cmu.edu/teaching/designteach/teach/examwrappers/"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documentation.brightspace.com/EN/le/quizzes/instructor/creating_quizzes_intro.htm" TargetMode="External"/><Relationship Id="rId2" Type="http://schemas.openxmlformats.org/officeDocument/2006/relationships/slide" Target="../slides/slide37.xml"/><Relationship Id="rId1" Type="http://schemas.openxmlformats.org/officeDocument/2006/relationships/notesMaster" Target="../notesMasters/notesMaster1.xml"/><Relationship Id="rId4" Type="http://schemas.openxmlformats.org/officeDocument/2006/relationships/hyperlink" Target="https://www.apsu.edu/online/technology/files/d2lbasictasksinstructortable.pdf"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apsu.edu/online/technology/honorlock.php" TargetMode="External"/><Relationship Id="rId2" Type="http://schemas.openxmlformats.org/officeDocument/2006/relationships/slide" Target="../slides/slide40.xml"/><Relationship Id="rId1" Type="http://schemas.openxmlformats.org/officeDocument/2006/relationships/notesMaster" Target="../notesMasters/notesMaster1.xml"/><Relationship Id="rId4" Type="http://schemas.openxmlformats.org/officeDocument/2006/relationships/hyperlink" Target="https://youtu.be/2en08gMYFp0" TargetMode="Externa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apsu.edu/online/technology/online-proctoring.php" TargetMode="External"/><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plagiarism.arts.cornell.edu/tutorial/exercises.cfm"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blogs.iu.edu/citl/2020/03/27/open-book-exams/#.XxXfGShKhQA" TargetMode="External"/><Relationship Id="rId2" Type="http://schemas.openxmlformats.org/officeDocument/2006/relationships/slide" Target="../slides/slide20.xml"/><Relationship Id="rId1" Type="http://schemas.openxmlformats.org/officeDocument/2006/relationships/notesMaster" Target="../notesMasters/notesMaster1.xml"/><Relationship Id="rId6" Type="http://schemas.openxmlformats.org/officeDocument/2006/relationships/hyperlink" Target="https://austinpeay-my.sharepoint.com/:b:/g/personal/wornhoffa_apsu_edu/ESR7OQuUN_9Om1cif7t5EzIBQ8y4JeLVqQCVckWoSsNZrQ?e=j1671j" TargetMode="External"/><Relationship Id="rId5" Type="http://schemas.openxmlformats.org/officeDocument/2006/relationships/hyperlink" Target="https://www.newcastle.edu.au/__data/assets/pdf_file/0006/268980/Open-Book-Exams.pdf" TargetMode="External"/><Relationship Id="rId4" Type="http://schemas.openxmlformats.org/officeDocument/2006/relationships/hyperlink" Target="https://sasoue.rutgers.edu/teaching-learning/remote-exams-assessment#special-advice-for-open-book-assessment-in-quantitative-course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C2DC97-24AC-4B99-BFBD-E522597857DB}" type="slidenum">
              <a:rPr lang="en-US" smtClean="0"/>
              <a:t>2</a:t>
            </a:fld>
            <a:endParaRPr lang="en-US"/>
          </a:p>
        </p:txBody>
      </p:sp>
    </p:spTree>
    <p:extLst>
      <p:ext uri="{BB962C8B-B14F-4D97-AF65-F5344CB8AC3E}">
        <p14:creationId xmlns:p14="http://schemas.microsoft.com/office/powerpoint/2010/main" val="3127556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Utilizing case studies for assessment can give students a chance to demonstrate their learning in a course by analyzing a scenario (real or imagined) and applying knowledge and skills to describe, define, evaluate, predict, or solve issues present in the scenario. </a:t>
            </a:r>
            <a:endParaRPr lang="en-US"/>
          </a:p>
          <a:p>
            <a:r>
              <a:rPr lang="en-US" dirty="0"/>
              <a:t>Case studies can be used for a stand-alone assessment, wherein students write or present their analysis, individually or in groups. Or, a case study could be the basis of one or more questions in an exam. </a:t>
            </a:r>
            <a:endParaRPr lang="en-US" dirty="0">
              <a:cs typeface="Calibri"/>
            </a:endParaRPr>
          </a:p>
          <a:p>
            <a:r>
              <a:rPr lang="en-US" dirty="0"/>
              <a:t>Many disciplines, like business and education, regularly use case study teaching. However, this method could be used in many different disciplines. </a:t>
            </a:r>
            <a:endParaRPr lang="en-US" dirty="0">
              <a:cs typeface="Calibri"/>
            </a:endParaRPr>
          </a:p>
          <a:p>
            <a:endParaRPr lang="en-US" dirty="0">
              <a:cs typeface="Calibri"/>
            </a:endParaRPr>
          </a:p>
          <a:p>
            <a:r>
              <a:rPr lang="en-US" u="sng" dirty="0">
                <a:cs typeface="Calibri"/>
              </a:rPr>
              <a:t>Case study resources</a:t>
            </a:r>
          </a:p>
          <a:p>
            <a:r>
              <a:rPr lang="en-US" dirty="0"/>
              <a:t>Illinois CITL – The Case Method: </a:t>
            </a:r>
            <a:r>
              <a:rPr lang="en-US" dirty="0">
                <a:hlinkClick r:id="rId3"/>
              </a:rPr>
              <a:t>https://citl.illinois.edu/citl-101/teaching-learning/resources/teaching-strategies/the-case-method</a:t>
            </a:r>
            <a:br>
              <a:rPr lang="en-US" dirty="0">
                <a:cs typeface="+mn-lt"/>
              </a:rPr>
            </a:br>
            <a:r>
              <a:rPr lang="en-US" dirty="0"/>
              <a:t> </a:t>
            </a:r>
            <a:r>
              <a:rPr lang="en-US" i="1" dirty="0"/>
              <a:t>Brief overview of teaching with case studies, including references.</a:t>
            </a:r>
            <a:r>
              <a:rPr lang="en-US" dirty="0"/>
              <a:t> </a:t>
            </a:r>
            <a:endParaRPr lang="en-US"/>
          </a:p>
          <a:p>
            <a:endParaRPr lang="en-US" dirty="0"/>
          </a:p>
          <a:p>
            <a:r>
              <a:rPr lang="en-US" dirty="0"/>
              <a:t>National Center for Case Study Teaching in Science (University at Buffalo Libraries) </a:t>
            </a:r>
            <a:r>
              <a:rPr lang="en-US" dirty="0">
                <a:hlinkClick r:id="rId4"/>
              </a:rPr>
              <a:t>https://sciencecases.lib.buffalo.edu/collection/</a:t>
            </a:r>
            <a:br>
              <a:rPr lang="en-US" dirty="0">
                <a:cs typeface="+mn-lt"/>
              </a:rPr>
            </a:br>
            <a:r>
              <a:rPr lang="en-US" dirty="0"/>
              <a:t> </a:t>
            </a:r>
            <a:r>
              <a:rPr lang="en-US" i="1" dirty="0"/>
              <a:t>Searchable database of case studies for educators. Search by subject, topic, education level, and more. Resources for and assessment of the use of case studies in the teaching of science.</a:t>
            </a:r>
            <a:r>
              <a:rPr lang="en-US" dirty="0"/>
              <a:t> </a:t>
            </a:r>
          </a:p>
          <a:p>
            <a:endParaRPr lang="en-US" dirty="0">
              <a:cs typeface="Calibri"/>
            </a:endParaRPr>
          </a:p>
          <a:p>
            <a:r>
              <a:rPr lang="en-US" dirty="0"/>
              <a:t>Vanderbilt Center for Teaching: </a:t>
            </a:r>
            <a:r>
              <a:rPr lang="en-US" dirty="0">
                <a:hlinkClick r:id="rId5"/>
              </a:rPr>
              <a:t>https://cft.vanderbilt.edu/guides-sub-pages/case-studies/</a:t>
            </a:r>
            <a:br>
              <a:rPr lang="en-US" dirty="0">
                <a:cs typeface="+mn-lt"/>
              </a:rPr>
            </a:br>
            <a:r>
              <a:rPr lang="en-US" dirty="0"/>
              <a:t> </a:t>
            </a:r>
            <a:r>
              <a:rPr lang="en-US" i="1" dirty="0"/>
              <a:t>One-page guide on teaching with case studies.</a:t>
            </a:r>
            <a:r>
              <a:rPr lang="en-US" dirty="0"/>
              <a:t> </a:t>
            </a:r>
            <a:endParaRPr lang="en-US" dirty="0">
              <a:cs typeface="Calibri"/>
            </a:endParaRPr>
          </a:p>
        </p:txBody>
      </p:sp>
      <p:sp>
        <p:nvSpPr>
          <p:cNvPr id="4" name="Slide Number Placeholder 3"/>
          <p:cNvSpPr>
            <a:spLocks noGrp="1"/>
          </p:cNvSpPr>
          <p:nvPr>
            <p:ph type="sldNum" sz="quarter" idx="5"/>
          </p:nvPr>
        </p:nvSpPr>
        <p:spPr/>
        <p:txBody>
          <a:bodyPr/>
          <a:lstStyle/>
          <a:p>
            <a:fld id="{B0C89DF4-84DC-4B87-8D02-81DB6535CBF1}" type="slidenum">
              <a:rPr lang="en-US" smtClean="0"/>
              <a:t>25</a:t>
            </a:fld>
            <a:endParaRPr lang="en-US"/>
          </a:p>
        </p:txBody>
      </p:sp>
    </p:spTree>
    <p:extLst>
      <p:ext uri="{BB962C8B-B14F-4D97-AF65-F5344CB8AC3E}">
        <p14:creationId xmlns:p14="http://schemas.microsoft.com/office/powerpoint/2010/main" val="40867203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Problem-based learning allows students to demonstrate their learning by applying knowledge in specific context to solve a problem. PBL is often designed as a collaborative learning experience, with students working in teams. However, it can be designed as an individual assessment. Problem-based questions can also form the basis of an exam. </a:t>
            </a:r>
            <a:endParaRPr lang="en-US"/>
          </a:p>
          <a:p>
            <a:endParaRPr lang="en-US" dirty="0">
              <a:cs typeface="Calibri"/>
            </a:endParaRPr>
          </a:p>
          <a:p>
            <a:r>
              <a:rPr lang="en-US" dirty="0"/>
              <a:t>PBL Clearinghouse (University of Delaware): </a:t>
            </a:r>
            <a:r>
              <a:rPr lang="en-US" dirty="0">
                <a:hlinkClick r:id="rId3"/>
              </a:rPr>
              <a:t>http://www1.udel.edu/pblc/index.html</a:t>
            </a:r>
            <a:r>
              <a:rPr lang="en-US" dirty="0"/>
              <a:t> </a:t>
            </a:r>
          </a:p>
          <a:p>
            <a:r>
              <a:rPr lang="en-US" i="1" dirty="0"/>
              <a:t>Database of problems and assignments created by faculty in a variety of disciplines.</a:t>
            </a:r>
            <a:r>
              <a:rPr lang="en-US" dirty="0"/>
              <a:t> </a:t>
            </a:r>
            <a:endParaRPr lang="en-US" dirty="0">
              <a:cs typeface="Calibri"/>
            </a:endParaRPr>
          </a:p>
        </p:txBody>
      </p:sp>
      <p:sp>
        <p:nvSpPr>
          <p:cNvPr id="4" name="Slide Number Placeholder 3"/>
          <p:cNvSpPr>
            <a:spLocks noGrp="1"/>
          </p:cNvSpPr>
          <p:nvPr>
            <p:ph type="sldNum" sz="quarter" idx="5"/>
          </p:nvPr>
        </p:nvSpPr>
        <p:spPr/>
        <p:txBody>
          <a:bodyPr/>
          <a:lstStyle/>
          <a:p>
            <a:fld id="{B0C89DF4-84DC-4B87-8D02-81DB6535CBF1}" type="slidenum">
              <a:rPr lang="en-US" smtClean="0"/>
              <a:t>26</a:t>
            </a:fld>
            <a:endParaRPr lang="en-US"/>
          </a:p>
        </p:txBody>
      </p:sp>
    </p:spTree>
    <p:extLst>
      <p:ext uri="{BB962C8B-B14F-4D97-AF65-F5344CB8AC3E}">
        <p14:creationId xmlns:p14="http://schemas.microsoft.com/office/powerpoint/2010/main" val="18572147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 wrappers (or assignment wrappers) give students a chance to reflect on how they plan for, study for, and complete an exam or assignment. These short reflective exercises can give instructors insights into how students study, where they struggle or succeed in preparing for or completing an exam or assignment. </a:t>
            </a:r>
            <a:endParaRPr lang="en-US"/>
          </a:p>
          <a:p>
            <a:r>
              <a:rPr lang="en-US" dirty="0"/>
              <a:t>Exam/assignment wrappers are typically a low-stakes accompaniment to a test or major assignment. It is recommended, though, that you make them required and/or make them worth a few points, even if for extra credit, to incentivize students to complete them and take them seriously. </a:t>
            </a:r>
          </a:p>
          <a:p>
            <a:endParaRPr lang="en-US" dirty="0">
              <a:cs typeface="Calibri"/>
            </a:endParaRPr>
          </a:p>
          <a:p>
            <a:r>
              <a:rPr lang="en-US" dirty="0"/>
              <a:t>APA example – concise pre/post wrapper that could be adapted for other disciplines: </a:t>
            </a:r>
            <a:r>
              <a:rPr lang="en-US" dirty="0">
                <a:hlinkClick r:id="rId3"/>
              </a:rPr>
              <a:t>https://www.apa.org/ed/precollege/topss/teaching-resources/exam-wrapper.pdf</a:t>
            </a:r>
            <a:r>
              <a:rPr lang="en-US" dirty="0"/>
              <a:t> </a:t>
            </a:r>
          </a:p>
          <a:p>
            <a:endParaRPr lang="en-US" dirty="0">
              <a:cs typeface="Calibri"/>
            </a:endParaRPr>
          </a:p>
          <a:p>
            <a:r>
              <a:rPr lang="en-US" dirty="0"/>
              <a:t>CMU Eberly Center, includes math and science examples: </a:t>
            </a:r>
            <a:r>
              <a:rPr lang="en-US" dirty="0">
                <a:hlinkClick r:id="rId4"/>
              </a:rPr>
              <a:t>https://www.cmu.edu/teaching/designteach/teach/examwrappers/</a:t>
            </a:r>
            <a:r>
              <a:rPr lang="en-US" dirty="0"/>
              <a:t> </a:t>
            </a:r>
          </a:p>
          <a:p>
            <a:endParaRPr lang="en-US" dirty="0">
              <a:cs typeface="Calibri"/>
            </a:endParaRPr>
          </a:p>
          <a:p>
            <a:r>
              <a:rPr lang="en-US" dirty="0"/>
              <a:t>Teaching Naked (definition and templates): </a:t>
            </a:r>
            <a:r>
              <a:rPr lang="en-US" dirty="0">
                <a:hlinkClick r:id="rId5"/>
              </a:rPr>
              <a:t>http://teachingnaked.com/cognitive-wrappers/</a:t>
            </a:r>
            <a:r>
              <a:rPr lang="en-US" dirty="0"/>
              <a:t> </a:t>
            </a:r>
          </a:p>
          <a:p>
            <a:r>
              <a:rPr lang="en-US" dirty="0"/>
              <a:t>Teaching Naked provides a concise definition of wrappers, as well as detailed templates for faculty and students (that would be shortened based on your selections). </a:t>
            </a:r>
          </a:p>
          <a:p>
            <a:endParaRPr lang="en-US" dirty="0">
              <a:cs typeface="Calibri" panose="020F0502020204030204"/>
            </a:endParaRPr>
          </a:p>
          <a:p>
            <a:r>
              <a:rPr lang="en-US" dirty="0"/>
              <a:t>Illinois CITL (90 sec video): </a:t>
            </a:r>
            <a:r>
              <a:rPr lang="en-US" dirty="0">
                <a:hlinkClick r:id="rId6"/>
              </a:rPr>
              <a:t>https://mediaspace.illinois.edu/media/Exam+Wrappers+-+A+Better+Way+for+Students+to+Prepare+for+Exams/1_fokszlhn</a:t>
            </a:r>
            <a:r>
              <a:rPr lang="en-US" dirty="0"/>
              <a:t> </a:t>
            </a:r>
            <a:endParaRPr lang="en-US" dirty="0">
              <a:cs typeface="Calibri"/>
            </a:endParaRPr>
          </a:p>
        </p:txBody>
      </p:sp>
      <p:sp>
        <p:nvSpPr>
          <p:cNvPr id="4" name="Slide Number Placeholder 3"/>
          <p:cNvSpPr>
            <a:spLocks noGrp="1"/>
          </p:cNvSpPr>
          <p:nvPr>
            <p:ph type="sldNum" sz="quarter" idx="5"/>
          </p:nvPr>
        </p:nvSpPr>
        <p:spPr/>
        <p:txBody>
          <a:bodyPr/>
          <a:lstStyle/>
          <a:p>
            <a:fld id="{B0C89DF4-84DC-4B87-8D02-81DB6535CBF1}" type="slidenum">
              <a:rPr lang="en-US" smtClean="0"/>
              <a:t>27</a:t>
            </a:fld>
            <a:endParaRPr lang="en-US"/>
          </a:p>
        </p:txBody>
      </p:sp>
    </p:spTree>
    <p:extLst>
      <p:ext uri="{BB962C8B-B14F-4D97-AF65-F5344CB8AC3E}">
        <p14:creationId xmlns:p14="http://schemas.microsoft.com/office/powerpoint/2010/main" val="26856944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C2DC97-24AC-4B99-BFBD-E522597857DB}" type="slidenum">
              <a:rPr lang="en-US" smtClean="0"/>
              <a:t>33</a:t>
            </a:fld>
            <a:endParaRPr lang="en-US"/>
          </a:p>
        </p:txBody>
      </p:sp>
    </p:spTree>
    <p:extLst>
      <p:ext uri="{BB962C8B-B14F-4D97-AF65-F5344CB8AC3E}">
        <p14:creationId xmlns:p14="http://schemas.microsoft.com/office/powerpoint/2010/main" val="15366598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C2DC97-24AC-4B99-BFBD-E522597857DB}" type="slidenum">
              <a:rPr lang="en-US" smtClean="0"/>
              <a:t>34</a:t>
            </a:fld>
            <a:endParaRPr lang="en-US"/>
          </a:p>
        </p:txBody>
      </p:sp>
    </p:spTree>
    <p:extLst>
      <p:ext uri="{BB962C8B-B14F-4D97-AF65-F5344CB8AC3E}">
        <p14:creationId xmlns:p14="http://schemas.microsoft.com/office/powerpoint/2010/main" val="23668392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Quizzes tool enables you to create and manage points-measured assessments. As part of your quantifiable assessment procedures, you can use quizzes to help evaluate users' learning progress and learning outcomes. Create and manage quiz questions from the Question Library or the Quizzes tool, and organize quizzes into categories to make it easier to find assessments with similar or related content. Use the quiz preview option to test the accuracy of content and grading before you release a quiz. In a preview, you can answer the questions, view allowed hints, submit the quiz, auto-grade answers, read feedback, and view report results.</a:t>
            </a:r>
          </a:p>
          <a:p>
            <a:r>
              <a:rPr lang="en-US"/>
              <a:t>Once you receive completed quizzes from learners, you can view quiz statistics such as grade distribution, grade average, question statistics, and user statistics on the Statistics page.</a:t>
            </a:r>
            <a:endParaRPr lang="en-US">
              <a:cs typeface="Calibri"/>
            </a:endParaRPr>
          </a:p>
          <a:p>
            <a:endParaRPr lang="en-US">
              <a:cs typeface="Calibri"/>
            </a:endParaRPr>
          </a:p>
          <a:p>
            <a:r>
              <a:rPr lang="en-US">
                <a:hlinkClick r:id="rId3"/>
              </a:rPr>
              <a:t>https://documentation.brightspace.com/EN/le/quizzes/instructor/creating_quizzes_intro.htm</a:t>
            </a:r>
            <a:endParaRPr lang="en-US"/>
          </a:p>
          <a:p>
            <a:endParaRPr lang="en-US"/>
          </a:p>
          <a:p>
            <a:r>
              <a:rPr lang="en-US">
                <a:hlinkClick r:id="rId4"/>
              </a:rPr>
              <a:t>https://www.apsu.edu/online/technology/files/d2lbasictasksinstructortable.pdf</a:t>
            </a:r>
            <a:r>
              <a:rPr lang="en-US"/>
              <a:t> </a:t>
            </a:r>
          </a:p>
          <a:p>
            <a:endParaRPr lang="en-US">
              <a:cs typeface="Calibri"/>
            </a:endParaRPr>
          </a:p>
        </p:txBody>
      </p:sp>
      <p:sp>
        <p:nvSpPr>
          <p:cNvPr id="4" name="Slide Number Placeholder 3"/>
          <p:cNvSpPr>
            <a:spLocks noGrp="1"/>
          </p:cNvSpPr>
          <p:nvPr>
            <p:ph type="sldNum" sz="quarter" idx="5"/>
          </p:nvPr>
        </p:nvSpPr>
        <p:spPr/>
        <p:txBody>
          <a:bodyPr/>
          <a:lstStyle/>
          <a:p>
            <a:fld id="{B0C89DF4-84DC-4B87-8D02-81DB6535CBF1}" type="slidenum">
              <a:rPr lang="en-US" smtClean="0"/>
              <a:t>37</a:t>
            </a:fld>
            <a:endParaRPr lang="en-US"/>
          </a:p>
        </p:txBody>
      </p:sp>
    </p:spTree>
    <p:extLst>
      <p:ext uri="{BB962C8B-B14F-4D97-AF65-F5344CB8AC3E}">
        <p14:creationId xmlns:p14="http://schemas.microsoft.com/office/powerpoint/2010/main" val="18979722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Be mindful of what is said or expected of students </a:t>
            </a:r>
          </a:p>
          <a:p>
            <a:r>
              <a:rPr lang="en-US">
                <a:cs typeface="Calibri"/>
              </a:rPr>
              <a:t>When using third party service the responsibility is on them, with Zoom it's on the instructor, be mindful of what you are asking your students to do</a:t>
            </a:r>
          </a:p>
          <a:p>
            <a:r>
              <a:rPr lang="en-US">
                <a:cs typeface="Calibri"/>
              </a:rPr>
              <a:t>If need suggestions- contact us or department chairs, more flexible and less secure, understand that if choosing this option, you take on much of the responisbility but it is not the same as being in the room with students </a:t>
            </a:r>
          </a:p>
          <a:p>
            <a:r>
              <a:rPr lang="en-US">
                <a:cs typeface="Calibri"/>
              </a:rPr>
              <a:t>On the other hand, it might be more comfortable for students, because it is more like taking an exam in class for them</a:t>
            </a: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B0C89DF4-84DC-4B87-8D02-81DB6535CBF1}" type="slidenum">
              <a:rPr lang="en-US" smtClean="0"/>
              <a:t>39</a:t>
            </a:fld>
            <a:endParaRPr lang="en-US"/>
          </a:p>
        </p:txBody>
      </p:sp>
    </p:spTree>
    <p:extLst>
      <p:ext uri="{BB962C8B-B14F-4D97-AF65-F5344CB8AC3E}">
        <p14:creationId xmlns:p14="http://schemas.microsoft.com/office/powerpoint/2010/main" val="27770730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https://www.apsu.edu/online/technology/honorlock.php</a:t>
            </a:r>
            <a:r>
              <a:rPr lang="en-US"/>
              <a:t> </a:t>
            </a:r>
          </a:p>
          <a:p>
            <a:endParaRPr lang="en-US">
              <a:cs typeface="Calibri"/>
            </a:endParaRPr>
          </a:p>
          <a:p>
            <a:r>
              <a:rPr lang="en-US">
                <a:hlinkClick r:id="rId4"/>
              </a:rPr>
              <a:t>https://youtu.be/2en08gMYFp0</a:t>
            </a:r>
            <a:endParaRPr lang="en-US"/>
          </a:p>
          <a:p>
            <a:endParaRPr lang="en-US"/>
          </a:p>
        </p:txBody>
      </p:sp>
      <p:sp>
        <p:nvSpPr>
          <p:cNvPr id="4" name="Slide Number Placeholder 3"/>
          <p:cNvSpPr>
            <a:spLocks noGrp="1"/>
          </p:cNvSpPr>
          <p:nvPr>
            <p:ph type="sldNum" sz="quarter" idx="5"/>
          </p:nvPr>
        </p:nvSpPr>
        <p:spPr/>
        <p:txBody>
          <a:bodyPr/>
          <a:lstStyle/>
          <a:p>
            <a:fld id="{B0C89DF4-84DC-4B87-8D02-81DB6535CBF1}" type="slidenum">
              <a:rPr lang="en-US" smtClean="0"/>
              <a:t>40</a:t>
            </a:fld>
            <a:endParaRPr lang="en-US"/>
          </a:p>
        </p:txBody>
      </p:sp>
    </p:spTree>
    <p:extLst>
      <p:ext uri="{BB962C8B-B14F-4D97-AF65-F5344CB8AC3E}">
        <p14:creationId xmlns:p14="http://schemas.microsoft.com/office/powerpoint/2010/main" val="4032640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https://www.apsu.edu/online/technology/online-proctoring.php</a:t>
            </a:r>
            <a:r>
              <a:rPr lang="en-US"/>
              <a:t> </a:t>
            </a:r>
          </a:p>
          <a:p>
            <a:endParaRPr lang="en-US"/>
          </a:p>
        </p:txBody>
      </p:sp>
      <p:sp>
        <p:nvSpPr>
          <p:cNvPr id="4" name="Slide Number Placeholder 3"/>
          <p:cNvSpPr>
            <a:spLocks noGrp="1"/>
          </p:cNvSpPr>
          <p:nvPr>
            <p:ph type="sldNum" sz="quarter" idx="5"/>
          </p:nvPr>
        </p:nvSpPr>
        <p:spPr/>
        <p:txBody>
          <a:bodyPr/>
          <a:lstStyle/>
          <a:p>
            <a:fld id="{B0C89DF4-84DC-4B87-8D02-81DB6535CBF1}" type="slidenum">
              <a:rPr lang="en-US" smtClean="0"/>
              <a:t>41</a:t>
            </a:fld>
            <a:endParaRPr lang="en-US"/>
          </a:p>
        </p:txBody>
      </p:sp>
    </p:spTree>
    <p:extLst>
      <p:ext uri="{BB962C8B-B14F-4D97-AF65-F5344CB8AC3E}">
        <p14:creationId xmlns:p14="http://schemas.microsoft.com/office/powerpoint/2010/main" val="3492440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C2DC97-24AC-4B99-BFBD-E522597857DB}" type="slidenum">
              <a:rPr lang="en-US" smtClean="0"/>
              <a:t>3</a:t>
            </a:fld>
            <a:endParaRPr lang="en-US"/>
          </a:p>
        </p:txBody>
      </p:sp>
    </p:spTree>
    <p:extLst>
      <p:ext uri="{BB962C8B-B14F-4D97-AF65-F5344CB8AC3E}">
        <p14:creationId xmlns:p14="http://schemas.microsoft.com/office/powerpoint/2010/main" val="2146495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C89DF4-84DC-4B87-8D02-81DB6535CBF1}" type="slidenum">
              <a:rPr lang="en-US" smtClean="0"/>
              <a:t>10</a:t>
            </a:fld>
            <a:endParaRPr lang="en-US"/>
          </a:p>
        </p:txBody>
      </p:sp>
    </p:spTree>
    <p:extLst>
      <p:ext uri="{BB962C8B-B14F-4D97-AF65-F5344CB8AC3E}">
        <p14:creationId xmlns:p14="http://schemas.microsoft.com/office/powerpoint/2010/main" val="3353779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Plagiarism exercises from Cornell University: </a:t>
            </a:r>
            <a:r>
              <a:rPr lang="en-US" dirty="0">
                <a:hlinkClick r:id="rId3"/>
              </a:rPr>
              <a:t>https://plagiarism.arts.cornell.edu/tutorial/exercises.cfm</a:t>
            </a:r>
            <a:r>
              <a:rPr lang="en-US" dirty="0"/>
              <a:t> </a:t>
            </a:r>
            <a:endParaRPr lang="en-US"/>
          </a:p>
          <a:p>
            <a:br>
              <a:rPr lang="en-US" dirty="0"/>
            </a:b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B0C89DF4-84DC-4B87-8D02-81DB6535CBF1}" type="slidenum">
              <a:rPr lang="en-US" smtClean="0"/>
              <a:t>12</a:t>
            </a:fld>
            <a:endParaRPr lang="en-US"/>
          </a:p>
        </p:txBody>
      </p:sp>
    </p:spTree>
    <p:extLst>
      <p:ext uri="{BB962C8B-B14F-4D97-AF65-F5344CB8AC3E}">
        <p14:creationId xmlns:p14="http://schemas.microsoft.com/office/powerpoint/2010/main" val="3606995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C2DC97-24AC-4B99-BFBD-E522597857DB}" type="slidenum">
              <a:rPr lang="en-US" smtClean="0"/>
              <a:t>14</a:t>
            </a:fld>
            <a:endParaRPr lang="en-US"/>
          </a:p>
        </p:txBody>
      </p:sp>
    </p:spTree>
    <p:extLst>
      <p:ext uri="{BB962C8B-B14F-4D97-AF65-F5344CB8AC3E}">
        <p14:creationId xmlns:p14="http://schemas.microsoft.com/office/powerpoint/2010/main" val="93649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C2DC97-24AC-4B99-BFBD-E522597857DB}" type="slidenum">
              <a:rPr lang="en-US" smtClean="0"/>
              <a:t>15</a:t>
            </a:fld>
            <a:endParaRPr lang="en-US"/>
          </a:p>
        </p:txBody>
      </p:sp>
    </p:spTree>
    <p:extLst>
      <p:ext uri="{BB962C8B-B14F-4D97-AF65-F5344CB8AC3E}">
        <p14:creationId xmlns:p14="http://schemas.microsoft.com/office/powerpoint/2010/main" val="3100437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Significant overlap across assessment types</a:t>
            </a:r>
          </a:p>
          <a:p>
            <a:r>
              <a:rPr lang="en-US"/>
              <a:t>Consider selecting a combination of assessment types</a:t>
            </a:r>
          </a:p>
          <a:p>
            <a:r>
              <a:rPr lang="en-US"/>
              <a:t>Take high-stakes weight</a:t>
            </a:r>
            <a:r>
              <a:rPr lang="en-US" baseline="0"/>
              <a:t> off exams</a:t>
            </a:r>
            <a:endParaRPr lang="en-US"/>
          </a:p>
        </p:txBody>
      </p:sp>
      <p:sp>
        <p:nvSpPr>
          <p:cNvPr id="4" name="Slide Number Placeholder 3"/>
          <p:cNvSpPr>
            <a:spLocks noGrp="1"/>
          </p:cNvSpPr>
          <p:nvPr>
            <p:ph type="sldNum" sz="quarter" idx="10"/>
          </p:nvPr>
        </p:nvSpPr>
        <p:spPr/>
        <p:txBody>
          <a:bodyPr/>
          <a:lstStyle/>
          <a:p>
            <a:fld id="{B0C89DF4-84DC-4B87-8D02-81DB6535CBF1}" type="slidenum">
              <a:rPr lang="en-US" smtClean="0"/>
              <a:t>17</a:t>
            </a:fld>
            <a:endParaRPr lang="en-US"/>
          </a:p>
        </p:txBody>
      </p:sp>
    </p:spTree>
    <p:extLst>
      <p:ext uri="{BB962C8B-B14F-4D97-AF65-F5344CB8AC3E}">
        <p14:creationId xmlns:p14="http://schemas.microsoft.com/office/powerpoint/2010/main" val="4168331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C89DF4-84DC-4B87-8D02-81DB6535CBF1}" type="slidenum">
              <a:rPr lang="en-US" smtClean="0"/>
              <a:t>18</a:t>
            </a:fld>
            <a:endParaRPr lang="en-US"/>
          </a:p>
        </p:txBody>
      </p:sp>
    </p:spTree>
    <p:extLst>
      <p:ext uri="{BB962C8B-B14F-4D97-AF65-F5344CB8AC3E}">
        <p14:creationId xmlns:p14="http://schemas.microsoft.com/office/powerpoint/2010/main" val="2548706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Additional resources for open-book tests</a:t>
            </a:r>
            <a:r>
              <a:rPr lang="en-US" dirty="0"/>
              <a:t> </a:t>
            </a:r>
            <a:endParaRPr lang="en-US"/>
          </a:p>
          <a:p>
            <a:r>
              <a:rPr lang="en-US" dirty="0"/>
              <a:t>Tips for Creating Open-book Exams – IU Bloomington: </a:t>
            </a:r>
            <a:r>
              <a:rPr lang="en-US" dirty="0">
                <a:hlinkClick r:id="rId3"/>
              </a:rPr>
              <a:t>https://blogs.iu.edu/citl/2020/03/27/open-book-exams/#.XxXfGShKhQA</a:t>
            </a:r>
            <a:r>
              <a:rPr lang="en-US" dirty="0"/>
              <a:t> </a:t>
            </a:r>
            <a:endParaRPr lang="en-US" dirty="0">
              <a:cs typeface="Calibri"/>
            </a:endParaRPr>
          </a:p>
          <a:p>
            <a:r>
              <a:rPr lang="en-US" dirty="0"/>
              <a:t>  </a:t>
            </a:r>
            <a:endParaRPr lang="en-US" dirty="0">
              <a:cs typeface="Calibri"/>
            </a:endParaRPr>
          </a:p>
          <a:p>
            <a:r>
              <a:rPr lang="en-US" dirty="0"/>
              <a:t>Rutgers SAS – Special advice for open-book assessments in quantitative courses: </a:t>
            </a:r>
            <a:r>
              <a:rPr lang="en-US" dirty="0">
                <a:hlinkClick r:id="rId4"/>
              </a:rPr>
              <a:t>https://sasoue.rutgers.edu/teaching-learning/remote-exams-assessment#special-advice-for-open-book-assessment-in-quantitative-courses</a:t>
            </a:r>
            <a:r>
              <a:rPr lang="en-US" dirty="0"/>
              <a:t> </a:t>
            </a:r>
            <a:endParaRPr lang="en-US" dirty="0">
              <a:cs typeface="Calibri"/>
            </a:endParaRPr>
          </a:p>
          <a:p>
            <a:r>
              <a:rPr lang="en-US" dirty="0"/>
              <a:t>  </a:t>
            </a:r>
            <a:endParaRPr lang="en-US" dirty="0">
              <a:cs typeface="Calibri"/>
            </a:endParaRPr>
          </a:p>
          <a:p>
            <a:r>
              <a:rPr lang="en-US" dirty="0"/>
              <a:t>University of Newcastle – Guide for Academics: Open-book exams: </a:t>
            </a:r>
            <a:r>
              <a:rPr lang="en-US" dirty="0">
                <a:hlinkClick r:id="rId5"/>
              </a:rPr>
              <a:t>https://www.newcastle.edu.au/__data/assets/pdf_file/0006/268980/Open-Book-Exams.pdf</a:t>
            </a:r>
            <a:r>
              <a:rPr lang="en-US" dirty="0"/>
              <a:t> </a:t>
            </a:r>
            <a:endParaRPr lang="en-US" dirty="0">
              <a:cs typeface="Calibri"/>
            </a:endParaRPr>
          </a:p>
          <a:p>
            <a:r>
              <a:rPr lang="en-US" dirty="0"/>
              <a:t>  </a:t>
            </a:r>
            <a:endParaRPr lang="en-US" dirty="0">
              <a:cs typeface="Calibri"/>
            </a:endParaRPr>
          </a:p>
          <a:p>
            <a:r>
              <a:rPr lang="en-US" dirty="0"/>
              <a:t>How to Write Better Tests – Bloomington Testing and Evaluation Service: </a:t>
            </a:r>
            <a:r>
              <a:rPr lang="en-US" dirty="0">
                <a:hlinkClick r:id="rId6"/>
              </a:rPr>
              <a:t>https://austinpeay-my.sharepoint.com/:b:/g/personal/wornhoffa_apsu_edu/ESR7OQuUN_9Om1cif7t5EzIBQ8y4JeLVqQCVckWoSsNZrQ?e=j1671j</a:t>
            </a:r>
            <a:r>
              <a:rPr lang="en-US" dirty="0"/>
              <a:t> </a:t>
            </a:r>
            <a:endParaRPr lang="en-US" dirty="0">
              <a:cs typeface="Calibri"/>
            </a:endParaRPr>
          </a:p>
        </p:txBody>
      </p:sp>
      <p:sp>
        <p:nvSpPr>
          <p:cNvPr id="4" name="Slide Number Placeholder 3"/>
          <p:cNvSpPr>
            <a:spLocks noGrp="1"/>
          </p:cNvSpPr>
          <p:nvPr>
            <p:ph type="sldNum" sz="quarter" idx="5"/>
          </p:nvPr>
        </p:nvSpPr>
        <p:spPr/>
        <p:txBody>
          <a:bodyPr/>
          <a:lstStyle/>
          <a:p>
            <a:fld id="{B0C89DF4-84DC-4B87-8D02-81DB6535CBF1}" type="slidenum">
              <a:rPr lang="en-US" smtClean="0"/>
              <a:t>20</a:t>
            </a:fld>
            <a:endParaRPr lang="en-US"/>
          </a:p>
        </p:txBody>
      </p:sp>
    </p:spTree>
    <p:extLst>
      <p:ext uri="{BB962C8B-B14F-4D97-AF65-F5344CB8AC3E}">
        <p14:creationId xmlns:p14="http://schemas.microsoft.com/office/powerpoint/2010/main" val="16288184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A432C8-69A7-458B-9684-2BFA64B31948}" type="datetime2">
              <a:rPr lang="en-US" smtClean="0"/>
              <a:t>Sunday, August 2, 2020</a:t>
            </a:fld>
            <a:endParaRPr lang="en-US"/>
          </a:p>
        </p:txBody>
      </p:sp>
      <p:sp>
        <p:nvSpPr>
          <p:cNvPr id="5" name="Footer Placeholder 4"/>
          <p:cNvSpPr>
            <a:spLocks noGrp="1"/>
          </p:cNvSpPr>
          <p:nvPr>
            <p:ph type="ftr" sz="quarter" idx="11"/>
          </p:nvPr>
        </p:nvSpPr>
        <p:spPr/>
        <p:txBody>
          <a:bodyPr/>
          <a:lstStyle/>
          <a:p>
            <a:pPr algn="r"/>
            <a:r>
              <a:rPr lang="en-US"/>
              <a:t>Optional Naming Area</a:t>
            </a:r>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descr="AP_Logo_horizontal_logo 735pxWide copy.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338015" y="5410201"/>
            <a:ext cx="3336836" cy="1361974"/>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Sunday, August 2, 2020</a:t>
            </a:fld>
            <a:endParaRPr lang="en-US"/>
          </a:p>
        </p:txBody>
      </p:sp>
      <p:sp>
        <p:nvSpPr>
          <p:cNvPr id="6" name="Footer Placeholder 5"/>
          <p:cNvSpPr>
            <a:spLocks noGrp="1"/>
          </p:cNvSpPr>
          <p:nvPr>
            <p:ph type="ftr" sz="quarter" idx="11"/>
          </p:nvPr>
        </p:nvSpPr>
        <p:spPr/>
        <p:txBody>
          <a:bodyPr/>
          <a:lstStyle/>
          <a:p>
            <a:pPr algn="r"/>
            <a:endParaRPr lang="en-US"/>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C057FC-95B6-4D89-AFDA-ABA33EE921E5}" type="datetime2">
              <a:rPr lang="en-US" smtClean="0"/>
              <a:t>Sunday, August 2, 2020</a:t>
            </a:fld>
            <a:endParaRPr lang="en-US"/>
          </a:p>
        </p:txBody>
      </p:sp>
      <p:sp>
        <p:nvSpPr>
          <p:cNvPr id="5" name="Footer Placeholder 4"/>
          <p:cNvSpPr>
            <a:spLocks noGrp="1"/>
          </p:cNvSpPr>
          <p:nvPr>
            <p:ph type="ftr" sz="quarter" idx="11"/>
          </p:nvPr>
        </p:nvSpPr>
        <p:spPr/>
        <p:txBody>
          <a:bodyPr/>
          <a:lstStyle/>
          <a:p>
            <a:pPr algn="r"/>
            <a:endParaRPr 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4549AC-EB31-477F-92A9-B1988E232878}" type="datetime2">
              <a:rPr lang="en-US" smtClean="0"/>
              <a:t>Sunday, August 2, 2020</a:t>
            </a:fld>
            <a:endParaRPr lang="en-US"/>
          </a:p>
        </p:txBody>
      </p:sp>
      <p:sp>
        <p:nvSpPr>
          <p:cNvPr id="5" name="Footer Placeholder 4"/>
          <p:cNvSpPr>
            <a:spLocks noGrp="1"/>
          </p:cNvSpPr>
          <p:nvPr>
            <p:ph type="ftr" sz="quarter" idx="11"/>
          </p:nvPr>
        </p:nvSpPr>
        <p:spPr/>
        <p:txBody>
          <a:bodyPr/>
          <a:lstStyle/>
          <a:p>
            <a:pPr algn="r"/>
            <a:endParaRPr 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6A3A3-94A6-4E5B-AF39-173ACA3E61CC}" type="datetime2">
              <a:rPr lang="en-US" smtClean="0"/>
              <a:t>Sunday, August 2, 2020</a:t>
            </a:fld>
            <a:endParaRPr lang="en-US"/>
          </a:p>
        </p:txBody>
      </p:sp>
      <p:sp>
        <p:nvSpPr>
          <p:cNvPr id="5" name="Footer Placeholder 4"/>
          <p:cNvSpPr>
            <a:spLocks noGrp="1"/>
          </p:cNvSpPr>
          <p:nvPr>
            <p:ph type="ftr" sz="quarter" idx="11"/>
          </p:nvPr>
        </p:nvSpPr>
        <p:spPr/>
        <p:txBody>
          <a:bodyPr/>
          <a:lstStyle/>
          <a:p>
            <a:pPr algn="r"/>
            <a:endParaRPr 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pic>
        <p:nvPicPr>
          <p:cNvPr id="7" name="Picture 6" descr="AP_Logo_horizontal_logo 735pxWide copy.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147107" y="6087929"/>
            <a:ext cx="1676400" cy="684245"/>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solidFill>
                  <a:schemeClr val="tx1"/>
                </a:solidFill>
              </a:defRPr>
            </a:lvl1pPr>
          </a:lstStyle>
          <a:p>
            <a:r>
              <a:rPr lang="en-US"/>
              <a:t>Click to edit Master title style</a:t>
            </a:r>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Sunday, August 2, 2020</a:t>
            </a:fld>
            <a:endParaRPr lang="en-US"/>
          </a:p>
        </p:txBody>
      </p:sp>
      <p:sp>
        <p:nvSpPr>
          <p:cNvPr id="5" name="Footer Placeholder 4"/>
          <p:cNvSpPr>
            <a:spLocks noGrp="1"/>
          </p:cNvSpPr>
          <p:nvPr>
            <p:ph type="ftr" sz="quarter" idx="11"/>
          </p:nvPr>
        </p:nvSpPr>
        <p:spPr/>
        <p:txBody>
          <a:bodyPr/>
          <a:lstStyle/>
          <a:p>
            <a:pPr algn="r"/>
            <a:endParaRPr 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descr="AP_Logo_horizontal_white.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5474443" y="1144790"/>
            <a:ext cx="3105677" cy="736806"/>
          </a:xfrm>
          <a:prstGeom prst="rect">
            <a:avLst/>
          </a:prstGeom>
        </p:spPr>
      </p:pic>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Section Header">
    <p:bg>
      <p:bgRef idx="1001">
        <a:schemeClr val="bg2"/>
      </p:bgRef>
    </p:bg>
    <p:spTree>
      <p:nvGrpSpPr>
        <p:cNvPr id="1" name=""/>
        <p:cNvGrpSpPr/>
        <p:nvPr/>
      </p:nvGrpSpPr>
      <p:grpSpPr>
        <a:xfrm>
          <a:off x="0" y="0"/>
          <a:ext cx="0" cy="0"/>
          <a:chOff x="0" y="0"/>
          <a:chExt cx="0" cy="0"/>
        </a:xfrm>
      </p:grpSpPr>
      <p:pic>
        <p:nvPicPr>
          <p:cNvPr id="8" name="Picture 7" descr="IMG_20170726_185121.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2857" r="17965"/>
          <a:stretch/>
        </p:blipFill>
        <p:spPr>
          <a:xfrm>
            <a:off x="-1" y="361385"/>
            <a:ext cx="9144001" cy="6496130"/>
          </a:xfrm>
          <a:prstGeom prst="rect">
            <a:avLst/>
          </a:prstGeom>
        </p:spPr>
      </p:pic>
      <p:sp>
        <p:nvSpPr>
          <p:cNvPr id="2" name="Title 1"/>
          <p:cNvSpPr>
            <a:spLocks noGrp="1"/>
          </p:cNvSpPr>
          <p:nvPr>
            <p:ph type="title"/>
          </p:nvPr>
        </p:nvSpPr>
        <p:spPr>
          <a:xfrm>
            <a:off x="722313" y="2362200"/>
            <a:ext cx="7772400" cy="2200275"/>
          </a:xfrm>
        </p:spPr>
        <p:txBody>
          <a:bodyPr anchor="b">
            <a:normAutofit/>
          </a:bodyPr>
          <a:lstStyle>
            <a:lvl1pPr algn="l">
              <a:defRPr sz="4800" b="0" cap="all">
                <a:solidFill>
                  <a:schemeClr val="tx1"/>
                </a:solidFill>
              </a:defRPr>
            </a:lvl1pPr>
          </a:lstStyle>
          <a:p>
            <a:r>
              <a:rPr lang="en-US"/>
              <a:t>Click to edit Master title style</a:t>
            </a:r>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Sunday, August 2, 2020</a:t>
            </a:fld>
            <a:endParaRPr lang="en-US"/>
          </a:p>
        </p:txBody>
      </p:sp>
      <p:sp>
        <p:nvSpPr>
          <p:cNvPr id="5" name="Footer Placeholder 4"/>
          <p:cNvSpPr>
            <a:spLocks noGrp="1"/>
          </p:cNvSpPr>
          <p:nvPr>
            <p:ph type="ftr" sz="quarter" idx="11"/>
          </p:nvPr>
        </p:nvSpPr>
        <p:spPr/>
        <p:txBody>
          <a:bodyPr/>
          <a:lstStyle/>
          <a:p>
            <a:pPr algn="r"/>
            <a:endParaRPr lang="en-US"/>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descr="AP_Logo_horizontal_white.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5474443" y="1144790"/>
            <a:ext cx="3105677" cy="736806"/>
          </a:xfrm>
          <a:prstGeom prst="rect">
            <a:avLst/>
          </a:prstGeom>
        </p:spPr>
      </p:pic>
    </p:spTree>
    <p:extLst>
      <p:ext uri="{BB962C8B-B14F-4D97-AF65-F5344CB8AC3E}">
        <p14:creationId xmlns:p14="http://schemas.microsoft.com/office/powerpoint/2010/main" val="272503909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CEBA98F-560C-4997-81C4-81D4D9187EAB}" type="datetime2">
              <a:rPr lang="en-US" smtClean="0"/>
              <a:t>Sunday, August 2, 2020</a:t>
            </a:fld>
            <a:endParaRPr lang="en-US"/>
          </a:p>
        </p:txBody>
      </p:sp>
      <p:sp>
        <p:nvSpPr>
          <p:cNvPr id="6" name="Footer Placeholder 5"/>
          <p:cNvSpPr>
            <a:spLocks noGrp="1"/>
          </p:cNvSpPr>
          <p:nvPr>
            <p:ph type="ftr" sz="quarter" idx="11"/>
          </p:nvPr>
        </p:nvSpPr>
        <p:spPr/>
        <p:txBody>
          <a:bodyPr/>
          <a:lstStyle/>
          <a:p>
            <a:pPr algn="r"/>
            <a:endParaRPr lang="en-US"/>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pic>
        <p:nvPicPr>
          <p:cNvPr id="8" name="Picture 7" descr="AP_Logo_horizontal_logo 735pxWide copy.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147107" y="6087929"/>
            <a:ext cx="1676400" cy="684245"/>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50972B2-CA5C-437D-87D0-8081271A9E4B}" type="datetime2">
              <a:rPr lang="en-US" smtClean="0"/>
              <a:t>Sunday, August 2, 2020</a:t>
            </a:fld>
            <a:endParaRPr lang="en-US"/>
          </a:p>
        </p:txBody>
      </p:sp>
      <p:sp>
        <p:nvSpPr>
          <p:cNvPr id="8" name="Footer Placeholder 7"/>
          <p:cNvSpPr>
            <a:spLocks noGrp="1"/>
          </p:cNvSpPr>
          <p:nvPr>
            <p:ph type="ftr" sz="quarter" idx="11"/>
          </p:nvPr>
        </p:nvSpPr>
        <p:spPr/>
        <p:txBody>
          <a:bodyPr/>
          <a:lstStyle/>
          <a:p>
            <a:pPr algn="r"/>
            <a:endParaRPr lang="en-US"/>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9CD4847-11EF-4466-A8AD-85CDB7B49118}" type="datetime2">
              <a:rPr lang="en-US" smtClean="0"/>
              <a:t>Sunday, August 2, 2020</a:t>
            </a:fld>
            <a:endParaRPr lang="en-US"/>
          </a:p>
        </p:txBody>
      </p:sp>
      <p:sp>
        <p:nvSpPr>
          <p:cNvPr id="4" name="Footer Placeholder 3"/>
          <p:cNvSpPr>
            <a:spLocks noGrp="1"/>
          </p:cNvSpPr>
          <p:nvPr>
            <p:ph type="ftr" sz="quarter" idx="11"/>
          </p:nvPr>
        </p:nvSpPr>
        <p:spPr/>
        <p:txBody>
          <a:bodyPr/>
          <a:lstStyle/>
          <a:p>
            <a:pPr algn="r"/>
            <a:endParaRPr lang="en-US"/>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pic>
        <p:nvPicPr>
          <p:cNvPr id="6" name="Picture 5" descr="AP_Logo_horizontal_logo 735pxWide copy.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147107" y="6087929"/>
            <a:ext cx="1676400" cy="684245"/>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Sunday, August 2, 2020</a:t>
            </a:fld>
            <a:endParaRPr lang="en-US"/>
          </a:p>
        </p:txBody>
      </p:sp>
      <p:sp>
        <p:nvSpPr>
          <p:cNvPr id="3" name="Footer Placeholder 2"/>
          <p:cNvSpPr>
            <a:spLocks noGrp="1"/>
          </p:cNvSpPr>
          <p:nvPr>
            <p:ph type="ftr" sz="quarter" idx="11"/>
          </p:nvPr>
        </p:nvSpPr>
        <p:spPr/>
        <p:txBody>
          <a:bodyPr/>
          <a:lstStyle/>
          <a:p>
            <a:pPr algn="r"/>
            <a:endParaRPr lang="en-US"/>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Sunday, August 2, 2020</a:t>
            </a:fld>
            <a:endParaRPr lang="en-US"/>
          </a:p>
        </p:txBody>
      </p:sp>
      <p:sp>
        <p:nvSpPr>
          <p:cNvPr id="6" name="Footer Placeholder 5"/>
          <p:cNvSpPr>
            <a:spLocks noGrp="1"/>
          </p:cNvSpPr>
          <p:nvPr>
            <p:ph type="ftr" sz="quarter" idx="11"/>
          </p:nvPr>
        </p:nvSpPr>
        <p:spPr/>
        <p:txBody>
          <a:bodyPr/>
          <a:lstStyle/>
          <a:p>
            <a:pPr algn="r"/>
            <a:endParaRPr lang="en-US"/>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0" y="0"/>
            <a:ext cx="9144000" cy="365760"/>
          </a:xfrm>
          <a:prstGeom prst="rect">
            <a:avLst/>
          </a:prstGeom>
          <a:solidFill>
            <a:srgbClr val="ADAF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lt1"/>
              </a:solidFill>
            </a:endParaRPr>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b="0" i="0">
                <a:solidFill>
                  <a:srgbClr val="FFFFFF"/>
                </a:solidFill>
                <a:latin typeface="Gotham Book"/>
                <a:cs typeface="Gotham Book"/>
              </a:defRPr>
            </a:lvl1pPr>
          </a:lstStyle>
          <a:p>
            <a:fld id="{A80CB818-7379-467D-8E76-EF9D9074A26C}" type="datetime2">
              <a:rPr lang="en-US" smtClean="0"/>
              <a:pPr/>
              <a:t>Sunday, August 2, 2020</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b="0" i="0">
                <a:solidFill>
                  <a:srgbClr val="FFFFFF"/>
                </a:solidFill>
                <a:latin typeface="Gotham Book"/>
                <a:cs typeface="Gotham Book"/>
              </a:defRPr>
            </a:lvl1pPr>
          </a:lstStyle>
          <a:p>
            <a:pPr algn="r"/>
            <a:r>
              <a:rPr lang="en-US"/>
              <a:t>Optional Naming Area</a:t>
            </a: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0" i="0">
                <a:solidFill>
                  <a:srgbClr val="FFFFFF"/>
                </a:solidFill>
                <a:latin typeface="Gotham Book"/>
                <a:cs typeface="Gotham Book"/>
              </a:defRPr>
            </a:lvl1pPr>
          </a:lstStyle>
          <a:p>
            <a:fld id="{0CFEC368-1D7A-4F81-ABF6-AE0E36BAF6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72" r:id="rId4"/>
    <p:sldLayoutId id="2147483964" r:id="rId5"/>
    <p:sldLayoutId id="2147483965" r:id="rId6"/>
    <p:sldLayoutId id="2147483966" r:id="rId7"/>
    <p:sldLayoutId id="2147483967" r:id="rId8"/>
    <p:sldLayoutId id="2147483968" r:id="rId9"/>
    <p:sldLayoutId id="2147483969" r:id="rId10"/>
    <p:sldLayoutId id="2147483970" r:id="rId11"/>
    <p:sldLayoutId id="214748397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spcBef>
          <a:spcPct val="0"/>
        </a:spcBef>
        <a:buNone/>
        <a:defRPr sz="4000" b="0" i="0" kern="1200" spc="-100" baseline="0">
          <a:solidFill>
            <a:schemeClr val="tx2"/>
          </a:solidFill>
          <a:latin typeface="Gotham Medium"/>
          <a:ea typeface="+mj-ea"/>
          <a:cs typeface="Gotham Medium"/>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b="0" i="0" kern="1200">
          <a:solidFill>
            <a:schemeClr val="tx1"/>
          </a:solidFill>
          <a:latin typeface="Gotham Book"/>
          <a:ea typeface="+mn-ea"/>
          <a:cs typeface="Gotham Book"/>
        </a:defRPr>
      </a:lvl1pPr>
      <a:lvl2pPr marL="457200" indent="-182880" algn="l" defTabSz="914400" rtl="0" eaLnBrk="1" latinLnBrk="0" hangingPunct="1">
        <a:spcBef>
          <a:spcPct val="20000"/>
        </a:spcBef>
        <a:buClr>
          <a:schemeClr val="accent1"/>
        </a:buClr>
        <a:buSzPct val="85000"/>
        <a:buFont typeface="Arial" pitchFamily="34" charset="0"/>
        <a:buChar char="•"/>
        <a:defRPr sz="2000" b="0" i="0" kern="1200">
          <a:solidFill>
            <a:schemeClr val="tx1"/>
          </a:solidFill>
          <a:latin typeface="Gotham Book"/>
          <a:ea typeface="+mn-ea"/>
          <a:cs typeface="Gotham Book"/>
        </a:defRPr>
      </a:lvl2pPr>
      <a:lvl3pPr marL="731520" indent="-182880" algn="l" defTabSz="914400" rtl="0" eaLnBrk="1" latinLnBrk="0" hangingPunct="1">
        <a:spcBef>
          <a:spcPct val="20000"/>
        </a:spcBef>
        <a:buClr>
          <a:schemeClr val="accent1"/>
        </a:buClr>
        <a:buSzPct val="90000"/>
        <a:buFont typeface="Arial" pitchFamily="34" charset="0"/>
        <a:buChar char="•"/>
        <a:defRPr sz="1800" b="0" i="0" kern="1200">
          <a:solidFill>
            <a:schemeClr val="tx1"/>
          </a:solidFill>
          <a:latin typeface="Gotham Book"/>
          <a:ea typeface="+mn-ea"/>
          <a:cs typeface="Gotham Book"/>
        </a:defRPr>
      </a:lvl3pPr>
      <a:lvl4pPr marL="1005840" indent="-182880" algn="l" defTabSz="914400" rtl="0" eaLnBrk="1" latinLnBrk="0" hangingPunct="1">
        <a:spcBef>
          <a:spcPct val="20000"/>
        </a:spcBef>
        <a:buClr>
          <a:schemeClr val="accent1"/>
        </a:buClr>
        <a:buFont typeface="Arial" pitchFamily="34" charset="0"/>
        <a:buChar char="•"/>
        <a:defRPr sz="1600" b="0" i="0" kern="1200">
          <a:solidFill>
            <a:schemeClr val="tx1"/>
          </a:solidFill>
          <a:latin typeface="Gotham Book"/>
          <a:ea typeface="+mn-ea"/>
          <a:cs typeface="Gotham Book"/>
        </a:defRPr>
      </a:lvl4pPr>
      <a:lvl5pPr marL="1188720" indent="-137160" algn="l" defTabSz="914400" rtl="0" eaLnBrk="1" latinLnBrk="0" hangingPunct="1">
        <a:spcBef>
          <a:spcPct val="20000"/>
        </a:spcBef>
        <a:buClr>
          <a:schemeClr val="accent1"/>
        </a:buClr>
        <a:buSzPct val="100000"/>
        <a:buFont typeface="Arial" pitchFamily="34" charset="0"/>
        <a:buChar char="•"/>
        <a:defRPr sz="1400" b="0" i="0" kern="1200" baseline="0">
          <a:solidFill>
            <a:schemeClr val="tx1"/>
          </a:solidFill>
          <a:latin typeface="Gotham Book"/>
          <a:ea typeface="+mn-ea"/>
          <a:cs typeface="Gotham Book"/>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mailto:wornhoffa@apsu.edu" TargetMode="External"/><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tilthighered.com/tiltexamplesandresources" TargetMode="Externa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mailto:wornhoffa@apsu.edu" TargetMode="External"/><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facultyfocus.com/articles/educational-assessment/why-open-book-tests-deserve-a-place-in-your-course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iu.app.box.com/s/aevsahmonow0i4iikzpajckyxnx3yc78"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newcastle.edu.au/__data/assets/pdf_file/0006/268980/Open-Book-Exams.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hyperlink" Target="https://tilthighered.com/tiltexamplesandresources"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s://www.newcastle.edu.au/__data/assets/pdf_file/0006/268980/Open-Book-Exams.pdf" TargetMode="External"/><Relationship Id="rId3" Type="http://schemas.openxmlformats.org/officeDocument/2006/relationships/hyperlink" Target="https://tilthighered.com/tiltexamplesandresources" TargetMode="External"/><Relationship Id="rId7" Type="http://schemas.openxmlformats.org/officeDocument/2006/relationships/hyperlink" Target="https://sasoue.rutgers.edu/teaching-learning/remote-exams-assessment#special-advice-for-open-book-assessment-in-quantitative-courses" TargetMode="External"/><Relationship Id="rId2" Type="http://schemas.openxmlformats.org/officeDocument/2006/relationships/hyperlink" Target="https://harper-academy.net/wp-content/uploads/2020/04/Online-Testing-Webinar-Slides.pdf" TargetMode="External"/><Relationship Id="rId1" Type="http://schemas.openxmlformats.org/officeDocument/2006/relationships/slideLayout" Target="../slideLayouts/slideLayout9.xml"/><Relationship Id="rId6" Type="http://schemas.openxmlformats.org/officeDocument/2006/relationships/hyperlink" Target="https://blogs.iu.edu/citl/2020/03/27/open-book-exams/#.XxXfGShKhQA" TargetMode="External"/><Relationship Id="rId5" Type="http://schemas.openxmlformats.org/officeDocument/2006/relationships/hyperlink" Target="https://www.facultyfocus.com/articles/educational-assessment/why-open-book-tests-deserve-a-place-in-your-courses/" TargetMode="External"/><Relationship Id="rId4" Type="http://schemas.openxmlformats.org/officeDocument/2006/relationships/hyperlink" Target="https://plagiarism.arts.cornell.edu/tutorial/exercises.cfm" TargetMode="External"/><Relationship Id="rId9" Type="http://schemas.openxmlformats.org/officeDocument/2006/relationships/hyperlink" Target="https://austinpeay-my.sharepoint.com/:b:/g/personal/wornhoffa_apsu_edu/ESR7OQuUN_9Om1cif7t5EzIBQ8y4JeLVqQCVckWoSsNZrQ?e=j1671j" TargetMode="External"/></Relationships>
</file>

<file path=ppt/slides/_rels/slide31.xml.rels><?xml version="1.0" encoding="UTF-8" standalone="yes"?>
<Relationships xmlns="http://schemas.openxmlformats.org/package/2006/relationships"><Relationship Id="rId8" Type="http://schemas.openxmlformats.org/officeDocument/2006/relationships/hyperlink" Target="https://cft.vanderbilt.edu/guides-sub-pages/case-studies/" TargetMode="External"/><Relationship Id="rId3" Type="http://schemas.openxmlformats.org/officeDocument/2006/relationships/hyperlink" Target="https://www.cmu.edu/teaching/designteach/teach/examwrappers/" TargetMode="External"/><Relationship Id="rId7" Type="http://schemas.openxmlformats.org/officeDocument/2006/relationships/hyperlink" Target="https://sciencecases.lib.buffalo.edu/collection/" TargetMode="External"/><Relationship Id="rId2" Type="http://schemas.openxmlformats.org/officeDocument/2006/relationships/hyperlink" Target="https://www.apa.org/ed/precollege/topss/teaching-resources/exam-wrapper.pdf" TargetMode="External"/><Relationship Id="rId1" Type="http://schemas.openxmlformats.org/officeDocument/2006/relationships/slideLayout" Target="../slideLayouts/slideLayout9.xml"/><Relationship Id="rId6" Type="http://schemas.openxmlformats.org/officeDocument/2006/relationships/hyperlink" Target="https://citl.illinois.edu/citl-101/teaching-learning/resources/teaching-strategies/the-case-method" TargetMode="External"/><Relationship Id="rId5" Type="http://schemas.openxmlformats.org/officeDocument/2006/relationships/hyperlink" Target="https://mediaspace.illinois.edu/media/Exam+Wrappers+-+A+Better+Way+for+Students+to+Prepare+for+Exams/1_fokszlhn" TargetMode="External"/><Relationship Id="rId4" Type="http://schemas.openxmlformats.org/officeDocument/2006/relationships/hyperlink" Target="http://teachingnaked.com/cognitive-wrappers/" TargetMode="External"/><Relationship Id="rId9" Type="http://schemas.openxmlformats.org/officeDocument/2006/relationships/hyperlink" Target="http://www1.udel.edu/pblc/index.html"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mailto:wornhoffa@apsu.edu" TargetMode="External"/><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3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9.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0072" y="2190540"/>
            <a:ext cx="8792816" cy="2049863"/>
          </a:xfrm>
        </p:spPr>
        <p:txBody>
          <a:bodyPr>
            <a:normAutofit/>
          </a:bodyPr>
          <a:lstStyle/>
          <a:p>
            <a:r>
              <a:rPr lang="en-US" sz="3600" cap="none"/>
              <a:t>Remote Testing &amp; </a:t>
            </a:r>
            <a:br>
              <a:rPr lang="en-US" sz="3600" cap="none"/>
            </a:br>
            <a:r>
              <a:rPr lang="en-US" sz="3600" cap="none"/>
              <a:t>Alternative Assessments</a:t>
            </a:r>
          </a:p>
        </p:txBody>
      </p:sp>
      <p:sp>
        <p:nvSpPr>
          <p:cNvPr id="5" name="Text Placeholder 4"/>
          <p:cNvSpPr>
            <a:spLocks noGrp="1"/>
          </p:cNvSpPr>
          <p:nvPr>
            <p:ph type="body" idx="1"/>
          </p:nvPr>
        </p:nvSpPr>
        <p:spPr>
          <a:xfrm>
            <a:off x="2985695" y="6039845"/>
            <a:ext cx="3026222" cy="649652"/>
          </a:xfrm>
        </p:spPr>
        <p:txBody>
          <a:bodyPr>
            <a:noAutofit/>
          </a:bodyPr>
          <a:lstStyle/>
          <a:p>
            <a:r>
              <a:rPr lang="en-US" sz="1000"/>
              <a:t>Amanda Wornhoff, Ed.D.</a:t>
            </a:r>
          </a:p>
          <a:p>
            <a:r>
              <a:rPr lang="en-US" sz="1000"/>
              <a:t>Director, </a:t>
            </a:r>
            <a:br>
              <a:rPr lang="en-US" sz="1000"/>
            </a:br>
            <a:r>
              <a:rPr lang="en-US" sz="1000"/>
              <a:t>Institutional Effectiveness and Assessment</a:t>
            </a:r>
          </a:p>
          <a:p>
            <a:r>
              <a:rPr lang="en-US" sz="1000">
                <a:hlinkClick r:id="rId2"/>
              </a:rPr>
              <a:t>wornhoffa@apsu.edu</a:t>
            </a:r>
            <a:r>
              <a:rPr lang="en-US" sz="1000"/>
              <a:t> </a:t>
            </a:r>
          </a:p>
        </p:txBody>
      </p:sp>
      <p:sp>
        <p:nvSpPr>
          <p:cNvPr id="2" name="TextBox 1"/>
          <p:cNvSpPr txBox="1"/>
          <p:nvPr/>
        </p:nvSpPr>
        <p:spPr>
          <a:xfrm>
            <a:off x="7847762" y="6488668"/>
            <a:ext cx="1406769" cy="369332"/>
          </a:xfrm>
          <a:prstGeom prst="rect">
            <a:avLst/>
          </a:prstGeom>
          <a:noFill/>
        </p:spPr>
        <p:txBody>
          <a:bodyPr wrap="square" rtlCol="0">
            <a:spAutoFit/>
          </a:bodyPr>
          <a:lstStyle/>
          <a:p>
            <a:r>
              <a:rPr lang="en-US"/>
              <a:t>July 2020</a:t>
            </a:r>
          </a:p>
        </p:txBody>
      </p:sp>
      <p:pic>
        <p:nvPicPr>
          <p:cNvPr id="1026" name="Picture 2" descr="Lady Mor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726" y="4714657"/>
            <a:ext cx="1083129" cy="1299756"/>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4"/>
          <p:cNvSpPr txBox="1">
            <a:spLocks/>
          </p:cNvSpPr>
          <p:nvPr/>
        </p:nvSpPr>
        <p:spPr>
          <a:xfrm>
            <a:off x="717379" y="6098292"/>
            <a:ext cx="2420716" cy="649652"/>
          </a:xfrm>
          <a:prstGeom prst="rect">
            <a:avLst/>
          </a:prstGeom>
        </p:spPr>
        <p:txBody>
          <a:bodyPr vert="horz" lIns="91440" tIns="45720" rIns="91440" bIns="45720" rtlCol="0" anchor="t">
            <a:normAutofit fontScale="40000" lnSpcReduction="20000"/>
          </a:bodyPr>
          <a:lstStyle>
            <a:lvl1pPr marL="0" indent="0" algn="l" defTabSz="914400" rtl="0" eaLnBrk="1" latinLnBrk="0" hangingPunct="1">
              <a:spcBef>
                <a:spcPct val="20000"/>
              </a:spcBef>
              <a:buClr>
                <a:schemeClr val="accent1"/>
              </a:buClr>
              <a:buSzPct val="85000"/>
              <a:buFont typeface="Arial" pitchFamily="34" charset="0"/>
              <a:buNone/>
              <a:defRPr sz="2400" b="0" i="0" kern="1200">
                <a:solidFill>
                  <a:schemeClr val="tx1"/>
                </a:solidFill>
                <a:latin typeface="Gotham Book"/>
                <a:ea typeface="+mn-ea"/>
                <a:cs typeface="Gotham Book"/>
              </a:defRPr>
            </a:lvl1pPr>
            <a:lvl2pPr marL="457200" indent="0" algn="l" defTabSz="914400" rtl="0" eaLnBrk="1" latinLnBrk="0" hangingPunct="1">
              <a:spcBef>
                <a:spcPct val="20000"/>
              </a:spcBef>
              <a:buClr>
                <a:schemeClr val="accent1"/>
              </a:buClr>
              <a:buSzPct val="85000"/>
              <a:buFont typeface="Arial" pitchFamily="34" charset="0"/>
              <a:buNone/>
              <a:defRPr sz="1800" b="0" i="0" kern="1200">
                <a:solidFill>
                  <a:schemeClr val="tx1">
                    <a:tint val="75000"/>
                  </a:schemeClr>
                </a:solidFill>
                <a:latin typeface="Gotham Book"/>
                <a:ea typeface="+mn-ea"/>
                <a:cs typeface="Gotham Book"/>
              </a:defRPr>
            </a:lvl2pPr>
            <a:lvl3pPr marL="914400" indent="0" algn="l" defTabSz="914400" rtl="0" eaLnBrk="1" latinLnBrk="0" hangingPunct="1">
              <a:spcBef>
                <a:spcPct val="20000"/>
              </a:spcBef>
              <a:buClr>
                <a:schemeClr val="accent1"/>
              </a:buClr>
              <a:buSzPct val="90000"/>
              <a:buFont typeface="Arial" pitchFamily="34" charset="0"/>
              <a:buNone/>
              <a:defRPr sz="1600" b="0" i="0" kern="1200">
                <a:solidFill>
                  <a:schemeClr val="tx1">
                    <a:tint val="75000"/>
                  </a:schemeClr>
                </a:solidFill>
                <a:latin typeface="Gotham Book"/>
                <a:ea typeface="+mn-ea"/>
                <a:cs typeface="Gotham Book"/>
              </a:defRPr>
            </a:lvl3pPr>
            <a:lvl4pPr marL="1371600" indent="0" algn="l" defTabSz="914400" rtl="0" eaLnBrk="1" latinLnBrk="0" hangingPunct="1">
              <a:spcBef>
                <a:spcPct val="20000"/>
              </a:spcBef>
              <a:buClr>
                <a:schemeClr val="accent1"/>
              </a:buClr>
              <a:buFont typeface="Arial" pitchFamily="34" charset="0"/>
              <a:buNone/>
              <a:defRPr sz="1400" b="0" i="0" kern="1200">
                <a:solidFill>
                  <a:schemeClr val="tx1">
                    <a:tint val="75000"/>
                  </a:schemeClr>
                </a:solidFill>
                <a:latin typeface="Gotham Book"/>
                <a:ea typeface="+mn-ea"/>
                <a:cs typeface="Gotham Book"/>
              </a:defRPr>
            </a:lvl4pPr>
            <a:lvl5pPr marL="1828800" indent="0" algn="l" defTabSz="914400" rtl="0" eaLnBrk="1" latinLnBrk="0" hangingPunct="1">
              <a:spcBef>
                <a:spcPct val="20000"/>
              </a:spcBef>
              <a:buClr>
                <a:schemeClr val="accent1"/>
              </a:buClr>
              <a:buSzPct val="100000"/>
              <a:buFont typeface="Arial" pitchFamily="34" charset="0"/>
              <a:buNone/>
              <a:defRPr sz="1400" b="0" i="0" kern="1200" baseline="0">
                <a:solidFill>
                  <a:schemeClr val="tx1">
                    <a:tint val="75000"/>
                  </a:schemeClr>
                </a:solidFill>
                <a:latin typeface="Gotham Book"/>
                <a:ea typeface="+mn-ea"/>
                <a:cs typeface="Gotham Book"/>
              </a:defRPr>
            </a:lvl5pPr>
            <a:lvl6pPr marL="22860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9pPr>
          </a:lstStyle>
          <a:p>
            <a:r>
              <a:rPr lang="en-US"/>
              <a:t>Amor Moran</a:t>
            </a:r>
          </a:p>
          <a:p>
            <a:r>
              <a:rPr lang="en-US"/>
              <a:t>Director, </a:t>
            </a:r>
            <a:br>
              <a:rPr lang="en-US"/>
            </a:br>
            <a:r>
              <a:rPr lang="en-US"/>
              <a:t>Distance Education</a:t>
            </a:r>
          </a:p>
          <a:p>
            <a:r>
              <a:rPr lang="en-US">
                <a:hlinkClick r:id="rId2"/>
              </a:rPr>
              <a:t>moranl@apsu.edu</a:t>
            </a:r>
            <a:r>
              <a:rPr lang="en-US"/>
              <a:t> </a:t>
            </a:r>
          </a:p>
        </p:txBody>
      </p:sp>
      <p:pic>
        <p:nvPicPr>
          <p:cNvPr id="7" name="Picture 6"/>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2985695" y="4714657"/>
            <a:ext cx="1191450" cy="1175760"/>
          </a:xfrm>
          <a:prstGeom prst="rect">
            <a:avLst/>
          </a:prstGeom>
        </p:spPr>
      </p:pic>
    </p:spTree>
    <p:extLst>
      <p:ext uri="{BB962C8B-B14F-4D97-AF65-F5344CB8AC3E}">
        <p14:creationId xmlns:p14="http://schemas.microsoft.com/office/powerpoint/2010/main" val="45131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5896" y="312682"/>
            <a:ext cx="8229600" cy="990600"/>
          </a:xfrm>
        </p:spPr>
        <p:txBody>
          <a:bodyPr/>
          <a:lstStyle/>
          <a:p>
            <a:r>
              <a:rPr lang="en-US"/>
              <a:t>Varied assessments</a:t>
            </a:r>
          </a:p>
        </p:txBody>
      </p:sp>
      <p:graphicFrame>
        <p:nvGraphicFramePr>
          <p:cNvPr id="2" name="Diagram 1"/>
          <p:cNvGraphicFramePr/>
          <p:nvPr/>
        </p:nvGraphicFramePr>
        <p:xfrm>
          <a:off x="185896" y="1114097"/>
          <a:ext cx="8684835" cy="55389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776823" y="3411397"/>
            <a:ext cx="1502979" cy="923330"/>
          </a:xfrm>
          <a:prstGeom prst="rect">
            <a:avLst/>
          </a:prstGeom>
          <a:noFill/>
        </p:spPr>
        <p:txBody>
          <a:bodyPr wrap="square" rtlCol="0">
            <a:spAutoFit/>
          </a:bodyPr>
          <a:lstStyle/>
          <a:p>
            <a:pPr algn="ctr"/>
            <a:r>
              <a:rPr lang="en-US" i="1">
                <a:solidFill>
                  <a:schemeClr val="bg1"/>
                </a:solidFill>
              </a:rPr>
              <a:t>Teaching</a:t>
            </a:r>
          </a:p>
          <a:p>
            <a:pPr algn="ctr"/>
            <a:r>
              <a:rPr lang="en-US" i="1">
                <a:solidFill>
                  <a:schemeClr val="bg1"/>
                </a:solidFill>
              </a:rPr>
              <a:t>Learning</a:t>
            </a:r>
          </a:p>
          <a:p>
            <a:pPr algn="ctr"/>
            <a:r>
              <a:rPr lang="en-US" i="1">
                <a:solidFill>
                  <a:schemeClr val="bg1"/>
                </a:solidFill>
              </a:rPr>
              <a:t>Assessment</a:t>
            </a:r>
          </a:p>
        </p:txBody>
      </p:sp>
    </p:spTree>
    <p:extLst>
      <p:ext uri="{BB962C8B-B14F-4D97-AF65-F5344CB8AC3E}">
        <p14:creationId xmlns:p14="http://schemas.microsoft.com/office/powerpoint/2010/main" val="1249498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5943" y="782749"/>
            <a:ext cx="2139696" cy="1439153"/>
          </a:xfrm>
        </p:spPr>
        <p:txBody>
          <a:bodyPr/>
          <a:lstStyle/>
          <a:p>
            <a:r>
              <a:rPr lang="en-US"/>
              <a:t>Best Practices </a:t>
            </a:r>
            <a:br>
              <a:rPr lang="en-US"/>
            </a:br>
            <a:r>
              <a:rPr lang="en-US"/>
              <a:t>for Assessments</a:t>
            </a:r>
          </a:p>
        </p:txBody>
      </p:sp>
      <p:sp>
        <p:nvSpPr>
          <p:cNvPr id="3" name="Content Placeholder 2"/>
          <p:cNvSpPr>
            <a:spLocks noGrp="1"/>
          </p:cNvSpPr>
          <p:nvPr>
            <p:ph idx="1"/>
          </p:nvPr>
        </p:nvSpPr>
        <p:spPr>
          <a:xfrm>
            <a:off x="2971799" y="617209"/>
            <a:ext cx="6067097" cy="6255106"/>
          </a:xfrm>
        </p:spPr>
        <p:txBody>
          <a:bodyPr vert="horz" lIns="91440" tIns="45720" rIns="91440" bIns="45720" rtlCol="0" anchor="t">
            <a:normAutofit fontScale="92500" lnSpcReduction="20000"/>
          </a:bodyPr>
          <a:lstStyle/>
          <a:p>
            <a:r>
              <a:rPr lang="en-US"/>
              <a:t>Be transparent</a:t>
            </a:r>
          </a:p>
          <a:p>
            <a:pPr lvl="1"/>
            <a:r>
              <a:rPr lang="en-US"/>
              <a:t>Purpose – Why this assessment? What outcomes does it serve?</a:t>
            </a:r>
          </a:p>
          <a:p>
            <a:pPr lvl="1"/>
            <a:r>
              <a:rPr lang="en-US"/>
              <a:t>Task  - What will students be asked to do? When? How?</a:t>
            </a:r>
          </a:p>
          <a:p>
            <a:pPr lvl="1"/>
            <a:r>
              <a:rPr lang="en-US"/>
              <a:t>Criteria – How will students be graded? What are the specific criteria?</a:t>
            </a:r>
            <a:br>
              <a:rPr lang="en-US"/>
            </a:br>
            <a:endParaRPr lang="en-US"/>
          </a:p>
          <a:p>
            <a:r>
              <a:rPr lang="en-US"/>
              <a:t>Communicate clearly and frequently</a:t>
            </a:r>
          </a:p>
          <a:p>
            <a:pPr lvl="1"/>
            <a:r>
              <a:rPr lang="en-US"/>
              <a:t>Before – Design carefully, prepare students, provide examples/practice</a:t>
            </a:r>
          </a:p>
          <a:p>
            <a:pPr lvl="1"/>
            <a:r>
              <a:rPr lang="en-US"/>
              <a:t>During – Reiterate expectations, take and respond to questions, be prepared for challenges</a:t>
            </a:r>
          </a:p>
          <a:p>
            <a:pPr lvl="1"/>
            <a:r>
              <a:rPr lang="en-US"/>
              <a:t>After – Follow-up with students, ask them to reflect</a:t>
            </a:r>
          </a:p>
          <a:p>
            <a:pPr marL="0" indent="0">
              <a:buNone/>
            </a:pPr>
            <a:endParaRPr lang="en-US"/>
          </a:p>
        </p:txBody>
      </p:sp>
      <p:sp>
        <p:nvSpPr>
          <p:cNvPr id="4" name="Text Placeholder 3"/>
          <p:cNvSpPr>
            <a:spLocks noGrp="1"/>
          </p:cNvSpPr>
          <p:nvPr>
            <p:ph type="body" sz="half" idx="2"/>
          </p:nvPr>
        </p:nvSpPr>
        <p:spPr>
          <a:xfrm>
            <a:off x="457201" y="2317164"/>
            <a:ext cx="2139696" cy="4057003"/>
          </a:xfrm>
        </p:spPr>
        <p:txBody>
          <a:bodyPr vert="horz" lIns="91440" tIns="45720" rIns="91440" bIns="45720" rtlCol="0" anchor="t">
            <a:normAutofit/>
          </a:bodyPr>
          <a:lstStyle/>
          <a:p>
            <a:r>
              <a:rPr lang="en-US" sz="1800" i="1"/>
              <a:t>Applicable to any assessments, but particularly critical in the remote learning environment.</a:t>
            </a:r>
          </a:p>
        </p:txBody>
      </p:sp>
      <p:sp>
        <p:nvSpPr>
          <p:cNvPr id="5" name="TextBox 4">
            <a:extLst>
              <a:ext uri="{FF2B5EF4-FFF2-40B4-BE49-F238E27FC236}">
                <a16:creationId xmlns:a16="http://schemas.microsoft.com/office/drawing/2014/main" id="{E719F3CA-A845-478D-A947-923764ACD015}"/>
              </a:ext>
            </a:extLst>
          </p:cNvPr>
          <p:cNvSpPr txBox="1"/>
          <p:nvPr/>
        </p:nvSpPr>
        <p:spPr>
          <a:xfrm>
            <a:off x="527254" y="5624665"/>
            <a:ext cx="198734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i="1"/>
              <a:t>Transparency in Learning and Teaching (TILT) Framework</a:t>
            </a:r>
            <a:endParaRPr lang="en-US" sz="1200" i="1">
              <a:cs typeface="Arial"/>
            </a:endParaRPr>
          </a:p>
          <a:p>
            <a:r>
              <a:rPr lang="en-US" sz="1200" i="1">
                <a:ea typeface="+mn-lt"/>
                <a:cs typeface="+mn-lt"/>
                <a:hlinkClick r:id="rId2"/>
              </a:rPr>
              <a:t>https://tilthighered.com/</a:t>
            </a:r>
            <a:endParaRPr lang="en-US" sz="1200" i="1">
              <a:ea typeface="+mn-lt"/>
              <a:cs typeface="+mn-lt"/>
            </a:endParaRPr>
          </a:p>
        </p:txBody>
      </p:sp>
    </p:spTree>
    <p:extLst>
      <p:ext uri="{BB962C8B-B14F-4D97-AF65-F5344CB8AC3E}">
        <p14:creationId xmlns:p14="http://schemas.microsoft.com/office/powerpoint/2010/main" val="1161352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3265" y="782749"/>
            <a:ext cx="2055721" cy="1467145"/>
          </a:xfrm>
        </p:spPr>
        <p:txBody>
          <a:bodyPr/>
          <a:lstStyle/>
          <a:p>
            <a:r>
              <a:rPr lang="en-US"/>
              <a:t>Best Practices for Assessments</a:t>
            </a:r>
          </a:p>
        </p:txBody>
      </p:sp>
      <p:sp>
        <p:nvSpPr>
          <p:cNvPr id="3" name="Content Placeholder 2"/>
          <p:cNvSpPr>
            <a:spLocks noGrp="1"/>
          </p:cNvSpPr>
          <p:nvPr>
            <p:ph idx="1"/>
          </p:nvPr>
        </p:nvSpPr>
        <p:spPr>
          <a:xfrm>
            <a:off x="2813179" y="617209"/>
            <a:ext cx="6382305" cy="6189002"/>
          </a:xfrm>
        </p:spPr>
        <p:txBody>
          <a:bodyPr vert="horz" lIns="91440" tIns="45720" rIns="91440" bIns="45720" rtlCol="0" anchor="t">
            <a:normAutofit fontScale="92500" lnSpcReduction="10000"/>
          </a:bodyPr>
          <a:lstStyle/>
          <a:p>
            <a:r>
              <a:rPr lang="en-US"/>
              <a:t>Vary assessment methods</a:t>
            </a:r>
          </a:p>
          <a:p>
            <a:pPr lvl="1"/>
            <a:r>
              <a:rPr lang="en-US"/>
              <a:t>Multiple ways to demonstrate learning</a:t>
            </a:r>
          </a:p>
          <a:p>
            <a:pPr lvl="1"/>
            <a:r>
              <a:rPr lang="en-US"/>
              <a:t>Assessments designed for learning (not only for evaluation)</a:t>
            </a:r>
          </a:p>
          <a:p>
            <a:pPr lvl="1"/>
            <a:r>
              <a:rPr lang="en-US"/>
              <a:t>Low-stakes or scaffolded assessments building to major assessments</a:t>
            </a:r>
            <a:br>
              <a:rPr lang="en-US"/>
            </a:br>
            <a:endParaRPr lang="en-US"/>
          </a:p>
          <a:p>
            <a:r>
              <a:rPr lang="en-US"/>
              <a:t>Engage students in academic integrity</a:t>
            </a:r>
          </a:p>
          <a:p>
            <a:pPr lvl="1"/>
            <a:r>
              <a:rPr lang="en-US"/>
              <a:t>Provide information and resources</a:t>
            </a:r>
          </a:p>
          <a:p>
            <a:pPr lvl="1"/>
            <a:r>
              <a:rPr lang="en-US"/>
              <a:t>Directly address integrity in selection and design of assessments</a:t>
            </a:r>
          </a:p>
          <a:p>
            <a:pPr lvl="1"/>
            <a:r>
              <a:rPr lang="en-US"/>
              <a:t>Create opportunities for reflection or discussion, even if briefly</a:t>
            </a:r>
          </a:p>
        </p:txBody>
      </p:sp>
      <p:sp>
        <p:nvSpPr>
          <p:cNvPr id="4" name="Text Placeholder 3"/>
          <p:cNvSpPr>
            <a:spLocks noGrp="1"/>
          </p:cNvSpPr>
          <p:nvPr>
            <p:ph type="body" sz="half" idx="2"/>
          </p:nvPr>
        </p:nvSpPr>
        <p:spPr>
          <a:xfrm>
            <a:off x="457201" y="2251849"/>
            <a:ext cx="2139696" cy="4122318"/>
          </a:xfrm>
        </p:spPr>
        <p:txBody>
          <a:bodyPr vert="horz" lIns="91440" tIns="45720" rIns="91440" bIns="45720" rtlCol="0" anchor="t">
            <a:normAutofit/>
          </a:bodyPr>
          <a:lstStyle/>
          <a:p>
            <a:r>
              <a:rPr lang="en-US" sz="1800" i="1"/>
              <a:t>Applicable to any assessments, but particularly critical in the remote learning environment.</a:t>
            </a:r>
          </a:p>
        </p:txBody>
      </p:sp>
    </p:spTree>
    <p:extLst>
      <p:ext uri="{BB962C8B-B14F-4D97-AF65-F5344CB8AC3E}">
        <p14:creationId xmlns:p14="http://schemas.microsoft.com/office/powerpoint/2010/main" val="2911019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0072" y="2190540"/>
            <a:ext cx="8792816" cy="2049863"/>
          </a:xfrm>
        </p:spPr>
        <p:txBody>
          <a:bodyPr>
            <a:normAutofit/>
          </a:bodyPr>
          <a:lstStyle/>
          <a:p>
            <a:r>
              <a:rPr lang="en-US" sz="3600" cap="none"/>
              <a:t>Remote Testing &amp; </a:t>
            </a:r>
            <a:br>
              <a:rPr lang="en-US" sz="3600" cap="none"/>
            </a:br>
            <a:r>
              <a:rPr lang="en-US" sz="3600" cap="none"/>
              <a:t>Alternative Assessments</a:t>
            </a:r>
          </a:p>
        </p:txBody>
      </p:sp>
      <p:sp>
        <p:nvSpPr>
          <p:cNvPr id="5" name="Text Placeholder 4"/>
          <p:cNvSpPr>
            <a:spLocks noGrp="1"/>
          </p:cNvSpPr>
          <p:nvPr>
            <p:ph type="body" idx="1"/>
          </p:nvPr>
        </p:nvSpPr>
        <p:spPr>
          <a:xfrm>
            <a:off x="2985695" y="6039845"/>
            <a:ext cx="3026222" cy="649652"/>
          </a:xfrm>
        </p:spPr>
        <p:txBody>
          <a:bodyPr>
            <a:noAutofit/>
          </a:bodyPr>
          <a:lstStyle/>
          <a:p>
            <a:r>
              <a:rPr lang="en-US" sz="1000"/>
              <a:t>Amanda Wornhoff, Ed.D.</a:t>
            </a:r>
          </a:p>
          <a:p>
            <a:r>
              <a:rPr lang="en-US" sz="1000"/>
              <a:t>Director, </a:t>
            </a:r>
            <a:br>
              <a:rPr lang="en-US" sz="1000"/>
            </a:br>
            <a:r>
              <a:rPr lang="en-US" sz="1000"/>
              <a:t>Institutional Effectiveness and Assessment</a:t>
            </a:r>
          </a:p>
          <a:p>
            <a:r>
              <a:rPr lang="en-US" sz="1000">
                <a:hlinkClick r:id="rId2"/>
              </a:rPr>
              <a:t>wornhoffa@apsu.edu</a:t>
            </a:r>
            <a:r>
              <a:rPr lang="en-US" sz="1000"/>
              <a:t> </a:t>
            </a:r>
          </a:p>
        </p:txBody>
      </p:sp>
      <p:sp>
        <p:nvSpPr>
          <p:cNvPr id="2" name="TextBox 1"/>
          <p:cNvSpPr txBox="1"/>
          <p:nvPr/>
        </p:nvSpPr>
        <p:spPr>
          <a:xfrm>
            <a:off x="7847762" y="6488668"/>
            <a:ext cx="1406769" cy="369332"/>
          </a:xfrm>
          <a:prstGeom prst="rect">
            <a:avLst/>
          </a:prstGeom>
          <a:noFill/>
        </p:spPr>
        <p:txBody>
          <a:bodyPr wrap="square" rtlCol="0">
            <a:spAutoFit/>
          </a:bodyPr>
          <a:lstStyle/>
          <a:p>
            <a:r>
              <a:rPr lang="en-US"/>
              <a:t>July 2020</a:t>
            </a:r>
          </a:p>
        </p:txBody>
      </p:sp>
      <p:pic>
        <p:nvPicPr>
          <p:cNvPr id="1026" name="Picture 2" descr="Lady Mor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726" y="4714657"/>
            <a:ext cx="1083129" cy="1299756"/>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4"/>
          <p:cNvSpPr txBox="1">
            <a:spLocks/>
          </p:cNvSpPr>
          <p:nvPr/>
        </p:nvSpPr>
        <p:spPr>
          <a:xfrm>
            <a:off x="717379" y="6098292"/>
            <a:ext cx="2420716" cy="649652"/>
          </a:xfrm>
          <a:prstGeom prst="rect">
            <a:avLst/>
          </a:prstGeom>
        </p:spPr>
        <p:txBody>
          <a:bodyPr vert="horz" lIns="91440" tIns="45720" rIns="91440" bIns="45720" rtlCol="0" anchor="t">
            <a:normAutofit fontScale="40000" lnSpcReduction="20000"/>
          </a:bodyPr>
          <a:lstStyle>
            <a:lvl1pPr marL="0" indent="0" algn="l" defTabSz="914400" rtl="0" eaLnBrk="1" latinLnBrk="0" hangingPunct="1">
              <a:spcBef>
                <a:spcPct val="20000"/>
              </a:spcBef>
              <a:buClr>
                <a:schemeClr val="accent1"/>
              </a:buClr>
              <a:buSzPct val="85000"/>
              <a:buFont typeface="Arial" pitchFamily="34" charset="0"/>
              <a:buNone/>
              <a:defRPr sz="2400" b="0" i="0" kern="1200">
                <a:solidFill>
                  <a:schemeClr val="tx1"/>
                </a:solidFill>
                <a:latin typeface="Gotham Book"/>
                <a:ea typeface="+mn-ea"/>
                <a:cs typeface="Gotham Book"/>
              </a:defRPr>
            </a:lvl1pPr>
            <a:lvl2pPr marL="457200" indent="0" algn="l" defTabSz="914400" rtl="0" eaLnBrk="1" latinLnBrk="0" hangingPunct="1">
              <a:spcBef>
                <a:spcPct val="20000"/>
              </a:spcBef>
              <a:buClr>
                <a:schemeClr val="accent1"/>
              </a:buClr>
              <a:buSzPct val="85000"/>
              <a:buFont typeface="Arial" pitchFamily="34" charset="0"/>
              <a:buNone/>
              <a:defRPr sz="1800" b="0" i="0" kern="1200">
                <a:solidFill>
                  <a:schemeClr val="tx1">
                    <a:tint val="75000"/>
                  </a:schemeClr>
                </a:solidFill>
                <a:latin typeface="Gotham Book"/>
                <a:ea typeface="+mn-ea"/>
                <a:cs typeface="Gotham Book"/>
              </a:defRPr>
            </a:lvl2pPr>
            <a:lvl3pPr marL="914400" indent="0" algn="l" defTabSz="914400" rtl="0" eaLnBrk="1" latinLnBrk="0" hangingPunct="1">
              <a:spcBef>
                <a:spcPct val="20000"/>
              </a:spcBef>
              <a:buClr>
                <a:schemeClr val="accent1"/>
              </a:buClr>
              <a:buSzPct val="90000"/>
              <a:buFont typeface="Arial" pitchFamily="34" charset="0"/>
              <a:buNone/>
              <a:defRPr sz="1600" b="0" i="0" kern="1200">
                <a:solidFill>
                  <a:schemeClr val="tx1">
                    <a:tint val="75000"/>
                  </a:schemeClr>
                </a:solidFill>
                <a:latin typeface="Gotham Book"/>
                <a:ea typeface="+mn-ea"/>
                <a:cs typeface="Gotham Book"/>
              </a:defRPr>
            </a:lvl3pPr>
            <a:lvl4pPr marL="1371600" indent="0" algn="l" defTabSz="914400" rtl="0" eaLnBrk="1" latinLnBrk="0" hangingPunct="1">
              <a:spcBef>
                <a:spcPct val="20000"/>
              </a:spcBef>
              <a:buClr>
                <a:schemeClr val="accent1"/>
              </a:buClr>
              <a:buFont typeface="Arial" pitchFamily="34" charset="0"/>
              <a:buNone/>
              <a:defRPr sz="1400" b="0" i="0" kern="1200">
                <a:solidFill>
                  <a:schemeClr val="tx1">
                    <a:tint val="75000"/>
                  </a:schemeClr>
                </a:solidFill>
                <a:latin typeface="Gotham Book"/>
                <a:ea typeface="+mn-ea"/>
                <a:cs typeface="Gotham Book"/>
              </a:defRPr>
            </a:lvl4pPr>
            <a:lvl5pPr marL="1828800" indent="0" algn="l" defTabSz="914400" rtl="0" eaLnBrk="1" latinLnBrk="0" hangingPunct="1">
              <a:spcBef>
                <a:spcPct val="20000"/>
              </a:spcBef>
              <a:buClr>
                <a:schemeClr val="accent1"/>
              </a:buClr>
              <a:buSzPct val="100000"/>
              <a:buFont typeface="Arial" pitchFamily="34" charset="0"/>
              <a:buNone/>
              <a:defRPr sz="1400" b="0" i="0" kern="1200" baseline="0">
                <a:solidFill>
                  <a:schemeClr val="tx1">
                    <a:tint val="75000"/>
                  </a:schemeClr>
                </a:solidFill>
                <a:latin typeface="Gotham Book"/>
                <a:ea typeface="+mn-ea"/>
                <a:cs typeface="Gotham Book"/>
              </a:defRPr>
            </a:lvl5pPr>
            <a:lvl6pPr marL="22860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9pPr>
          </a:lstStyle>
          <a:p>
            <a:r>
              <a:rPr lang="en-US"/>
              <a:t>Amor Moran</a:t>
            </a:r>
          </a:p>
          <a:p>
            <a:r>
              <a:rPr lang="en-US"/>
              <a:t>Director, </a:t>
            </a:r>
            <a:br>
              <a:rPr lang="en-US"/>
            </a:br>
            <a:r>
              <a:rPr lang="en-US"/>
              <a:t>Distance Education</a:t>
            </a:r>
          </a:p>
          <a:p>
            <a:r>
              <a:rPr lang="en-US">
                <a:hlinkClick r:id="rId2"/>
              </a:rPr>
              <a:t>moranl@apsu.edu</a:t>
            </a:r>
            <a:r>
              <a:rPr lang="en-US"/>
              <a:t> </a:t>
            </a:r>
          </a:p>
        </p:txBody>
      </p:sp>
      <p:pic>
        <p:nvPicPr>
          <p:cNvPr id="7" name="Picture 6"/>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2985695" y="4714657"/>
            <a:ext cx="1191450" cy="1175760"/>
          </a:xfrm>
          <a:prstGeom prst="rect">
            <a:avLst/>
          </a:prstGeom>
        </p:spPr>
      </p:pic>
    </p:spTree>
    <p:extLst>
      <p:ext uri="{BB962C8B-B14F-4D97-AF65-F5344CB8AC3E}">
        <p14:creationId xmlns:p14="http://schemas.microsoft.com/office/powerpoint/2010/main" val="505353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12" y="675233"/>
            <a:ext cx="6436742" cy="546653"/>
          </a:xfrm>
        </p:spPr>
        <p:txBody>
          <a:bodyPr>
            <a:normAutofit fontScale="90000"/>
          </a:bodyPr>
          <a:lstStyle/>
          <a:p>
            <a:r>
              <a:rPr lang="en-US"/>
              <a:t>In this series</a:t>
            </a:r>
          </a:p>
        </p:txBody>
      </p:sp>
      <p:sp>
        <p:nvSpPr>
          <p:cNvPr id="3" name="Content Placeholder 2"/>
          <p:cNvSpPr>
            <a:spLocks noGrp="1"/>
          </p:cNvSpPr>
          <p:nvPr>
            <p:ph idx="1"/>
          </p:nvPr>
        </p:nvSpPr>
        <p:spPr>
          <a:xfrm>
            <a:off x="256373" y="1452287"/>
            <a:ext cx="8033518" cy="4980044"/>
          </a:xfrm>
        </p:spPr>
        <p:txBody>
          <a:bodyPr vert="horz" lIns="91440" tIns="45720" rIns="91440" bIns="45720" rtlCol="0" anchor="t">
            <a:normAutofit/>
          </a:bodyPr>
          <a:lstStyle/>
          <a:p>
            <a:pPr>
              <a:spcBef>
                <a:spcPts val="600"/>
              </a:spcBef>
              <a:spcAft>
                <a:spcPts val="1800"/>
              </a:spcAft>
              <a:buFont typeface="Wingdings" panose="05000000000000000000" pitchFamily="2" charset="2"/>
              <a:buChar char="v"/>
            </a:pPr>
            <a:r>
              <a:rPr lang="en-US" sz="3000"/>
              <a:t>Selecting assessments</a:t>
            </a:r>
          </a:p>
          <a:p>
            <a:pPr>
              <a:spcBef>
                <a:spcPts val="600"/>
              </a:spcBef>
              <a:spcAft>
                <a:spcPts val="1800"/>
              </a:spcAft>
              <a:buFont typeface="Wingdings" panose="05000000000000000000" pitchFamily="2" charset="2"/>
              <a:buChar char="v"/>
            </a:pPr>
            <a:r>
              <a:rPr lang="en-US" sz="3000"/>
              <a:t>Alternatives to (proctored) testing</a:t>
            </a:r>
          </a:p>
          <a:p>
            <a:pPr>
              <a:spcBef>
                <a:spcPts val="600"/>
              </a:spcBef>
              <a:spcAft>
                <a:spcPts val="1800"/>
              </a:spcAft>
              <a:buFont typeface="Wingdings" panose="05000000000000000000" pitchFamily="2" charset="2"/>
              <a:buChar char="v"/>
            </a:pPr>
            <a:r>
              <a:rPr lang="en-US" sz="3000"/>
              <a:t>Best practices for assessments in a remote learning environment</a:t>
            </a:r>
          </a:p>
          <a:p>
            <a:pPr>
              <a:spcBef>
                <a:spcPts val="600"/>
              </a:spcBef>
              <a:spcAft>
                <a:spcPts val="1800"/>
              </a:spcAft>
              <a:buFont typeface="Wingdings" panose="05000000000000000000" pitchFamily="2" charset="2"/>
              <a:buChar char="v"/>
            </a:pPr>
            <a:r>
              <a:rPr lang="en-US" sz="3000"/>
              <a:t>Resources for remotely proctored tests </a:t>
            </a:r>
          </a:p>
        </p:txBody>
      </p:sp>
      <p:pic>
        <p:nvPicPr>
          <p:cNvPr id="4" name="Picture 3"/>
          <p:cNvPicPr>
            <a:picLocks noChangeAspect="1"/>
          </p:cNvPicPr>
          <p:nvPr/>
        </p:nvPicPr>
        <p:blipFill>
          <a:blip r:embed="rId3">
            <a:lum bright="39000"/>
            <a:alphaModFix amt="18000"/>
          </a:blip>
          <a:stretch>
            <a:fillRect/>
          </a:stretch>
        </p:blipFill>
        <p:spPr>
          <a:xfrm>
            <a:off x="3337618" y="297790"/>
            <a:ext cx="5806382" cy="6497429"/>
          </a:xfrm>
          <a:prstGeom prst="rect">
            <a:avLst/>
          </a:prstGeom>
        </p:spPr>
      </p:pic>
    </p:spTree>
    <p:extLst>
      <p:ext uri="{BB962C8B-B14F-4D97-AF65-F5344CB8AC3E}">
        <p14:creationId xmlns:p14="http://schemas.microsoft.com/office/powerpoint/2010/main" val="1860297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12" y="605106"/>
            <a:ext cx="7784962" cy="546653"/>
          </a:xfrm>
        </p:spPr>
        <p:txBody>
          <a:bodyPr>
            <a:normAutofit fontScale="90000"/>
          </a:bodyPr>
          <a:lstStyle/>
          <a:p>
            <a:r>
              <a:rPr lang="en-US"/>
              <a:t>Learning outcomes</a:t>
            </a:r>
          </a:p>
        </p:txBody>
      </p:sp>
      <p:sp>
        <p:nvSpPr>
          <p:cNvPr id="3" name="Content Placeholder 2"/>
          <p:cNvSpPr>
            <a:spLocks noGrp="1"/>
          </p:cNvSpPr>
          <p:nvPr>
            <p:ph idx="1"/>
          </p:nvPr>
        </p:nvSpPr>
        <p:spPr>
          <a:xfrm>
            <a:off x="167182" y="1414354"/>
            <a:ext cx="8718535" cy="3981303"/>
          </a:xfrm>
        </p:spPr>
        <p:txBody>
          <a:bodyPr vert="horz" lIns="91440" tIns="45720" rIns="91440" bIns="45720" rtlCol="0" anchor="t">
            <a:normAutofit/>
          </a:bodyPr>
          <a:lstStyle/>
          <a:p>
            <a:pPr marL="0" indent="0">
              <a:spcAft>
                <a:spcPts val="1200"/>
              </a:spcAft>
              <a:buNone/>
            </a:pPr>
            <a:r>
              <a:rPr lang="en-US" sz="2200"/>
              <a:t>After viewing this series, we hope you will:</a:t>
            </a:r>
          </a:p>
          <a:p>
            <a:pPr>
              <a:spcAft>
                <a:spcPts val="1200"/>
              </a:spcAft>
            </a:pPr>
            <a:r>
              <a:rPr lang="en-US" sz="2200"/>
              <a:t>Reflect on your options for assessing students in your courses </a:t>
            </a:r>
            <a:endParaRPr lang="en-US"/>
          </a:p>
          <a:p>
            <a:pPr>
              <a:spcAft>
                <a:spcPts val="1200"/>
              </a:spcAft>
            </a:pPr>
            <a:r>
              <a:rPr lang="en-US" sz="2200"/>
              <a:t>Consider alternatives to remotely proctored tests, where appropriate</a:t>
            </a:r>
          </a:p>
          <a:p>
            <a:pPr>
              <a:spcAft>
                <a:spcPts val="1200"/>
              </a:spcAft>
            </a:pPr>
            <a:r>
              <a:rPr lang="en-US" sz="2200"/>
              <a:t>Understand the resources available to you for testing and alternative assessments in D2L and other instructional technologies</a:t>
            </a:r>
          </a:p>
          <a:p>
            <a:pPr>
              <a:spcAft>
                <a:spcPts val="1200"/>
              </a:spcAft>
            </a:pPr>
            <a:r>
              <a:rPr lang="en-US" sz="2200"/>
              <a:t>Know the current options and procedures for remote proctoring at APSU (updates since spring 2020)</a:t>
            </a:r>
          </a:p>
          <a:p>
            <a:pPr>
              <a:spcAft>
                <a:spcPts val="1200"/>
              </a:spcAft>
            </a:pPr>
            <a:endParaRPr lang="en-US" sz="2200"/>
          </a:p>
        </p:txBody>
      </p:sp>
    </p:spTree>
    <p:extLst>
      <p:ext uri="{BB962C8B-B14F-4D97-AF65-F5344CB8AC3E}">
        <p14:creationId xmlns:p14="http://schemas.microsoft.com/office/powerpoint/2010/main" val="82409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50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50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up)">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685800" y="773724"/>
            <a:ext cx="6999515" cy="2571755"/>
          </a:xfrm>
        </p:spPr>
        <p:txBody>
          <a:bodyPr/>
          <a:lstStyle/>
          <a:p>
            <a:r>
              <a:rPr lang="en-US"/>
              <a:t>Alternative assessments</a:t>
            </a:r>
          </a:p>
        </p:txBody>
      </p:sp>
      <p:sp>
        <p:nvSpPr>
          <p:cNvPr id="7" name="Subtitle 6"/>
          <p:cNvSpPr>
            <a:spLocks noGrp="1"/>
          </p:cNvSpPr>
          <p:nvPr>
            <p:ph type="subTitle" idx="1"/>
          </p:nvPr>
        </p:nvSpPr>
        <p:spPr>
          <a:xfrm>
            <a:off x="685800" y="3505200"/>
            <a:ext cx="8227088" cy="1752600"/>
          </a:xfrm>
        </p:spPr>
        <p:txBody>
          <a:bodyPr vert="horz" lIns="91440" tIns="45720" rIns="91440" bIns="45720" rtlCol="0" anchor="t">
            <a:normAutofit/>
          </a:bodyPr>
          <a:lstStyle/>
          <a:p>
            <a:pPr marL="182880" indent="-182880">
              <a:spcAft>
                <a:spcPts val="1200"/>
              </a:spcAft>
              <a:buClr>
                <a:srgbClr val="ADAFAA"/>
              </a:buClr>
              <a:buFont typeface="Arial" pitchFamily="34" charset="0"/>
              <a:buChar char="•"/>
            </a:pPr>
            <a:r>
              <a:rPr lang="en-US" sz="2200"/>
              <a:t>Consider alternatives to remotely proctored tests, where appropriate</a:t>
            </a:r>
          </a:p>
          <a:p>
            <a:pPr marL="182880" indent="-182880">
              <a:spcAft>
                <a:spcPts val="1200"/>
              </a:spcAft>
              <a:buClr>
                <a:srgbClr val="ADAFAA"/>
              </a:buClr>
              <a:buFont typeface="Arial" pitchFamily="34" charset="0"/>
              <a:buChar char="•"/>
            </a:pPr>
            <a:r>
              <a:rPr lang="en-US" sz="2200"/>
              <a:t>Understand the resources available to you for testing and alternative assessments in D2L and other instructional technologies</a:t>
            </a:r>
            <a:endParaRPr lang="en-US" sz="2200">
              <a:solidFill>
                <a:srgbClr val="57576E"/>
              </a:solidFill>
            </a:endParaRPr>
          </a:p>
        </p:txBody>
      </p:sp>
    </p:spTree>
    <p:extLst>
      <p:ext uri="{BB962C8B-B14F-4D97-AF65-F5344CB8AC3E}">
        <p14:creationId xmlns:p14="http://schemas.microsoft.com/office/powerpoint/2010/main" val="14550532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Alternative Assessments</a:t>
            </a:r>
          </a:p>
        </p:txBody>
      </p:sp>
      <p:sp>
        <p:nvSpPr>
          <p:cNvPr id="3" name="Content Placeholder 2"/>
          <p:cNvSpPr>
            <a:spLocks noGrp="1"/>
          </p:cNvSpPr>
          <p:nvPr>
            <p:ph idx="1"/>
          </p:nvPr>
        </p:nvSpPr>
        <p:spPr/>
        <p:txBody>
          <a:bodyPr vert="horz" lIns="91440" tIns="45720" rIns="91440" bIns="45720" rtlCol="0" anchor="t">
            <a:normAutofit/>
          </a:bodyPr>
          <a:lstStyle/>
          <a:p>
            <a:pPr algn="ctr">
              <a:buNone/>
            </a:pPr>
            <a:r>
              <a:rPr lang="en-US"/>
              <a:t>Alternative assessments can be </a:t>
            </a:r>
            <a:r>
              <a:rPr lang="en-US" i="1"/>
              <a:t>combined</a:t>
            </a:r>
            <a:r>
              <a:rPr lang="en-US"/>
              <a:t> with testing.</a:t>
            </a:r>
            <a:br>
              <a:rPr lang="en-US"/>
            </a:br>
            <a:r>
              <a:rPr lang="en-US"/>
              <a:t> </a:t>
            </a:r>
          </a:p>
          <a:p>
            <a:pPr algn="ctr">
              <a:buNone/>
            </a:pPr>
            <a:r>
              <a:rPr lang="en-US"/>
              <a:t>This approach gives </a:t>
            </a:r>
            <a:r>
              <a:rPr lang="en-US" b="1"/>
              <a:t>students </a:t>
            </a:r>
            <a:r>
              <a:rPr lang="en-US"/>
              <a:t>multiple ways to demonstrate learning </a:t>
            </a:r>
            <a:br>
              <a:rPr lang="en-US"/>
            </a:br>
            <a:r>
              <a:rPr lang="en-US"/>
              <a:t>and </a:t>
            </a:r>
            <a:r>
              <a:rPr lang="en-US" b="1"/>
              <a:t>instructors</a:t>
            </a:r>
            <a:r>
              <a:rPr lang="en-US"/>
              <a:t> multiple ways to assess learning throughout the course.</a:t>
            </a:r>
          </a:p>
          <a:p>
            <a:pPr marL="0" indent="0">
              <a:buNone/>
            </a:pPr>
            <a:endParaRPr lang="en-US"/>
          </a:p>
        </p:txBody>
      </p:sp>
      <p:sp>
        <p:nvSpPr>
          <p:cNvPr id="4" name="Text Placeholder 3"/>
          <p:cNvSpPr>
            <a:spLocks noGrp="1"/>
          </p:cNvSpPr>
          <p:nvPr>
            <p:ph type="body" sz="half" idx="2"/>
          </p:nvPr>
        </p:nvSpPr>
        <p:spPr/>
        <p:txBody>
          <a:bodyPr/>
          <a:lstStyle/>
          <a:p>
            <a:endParaRPr lang="en-US"/>
          </a:p>
        </p:txBody>
      </p:sp>
      <p:pic>
        <p:nvPicPr>
          <p:cNvPr id="5" name="Picture 5" descr="A picture containing drawing, umbrella&#10;&#10;Description automatically generated">
            <a:extLst>
              <a:ext uri="{FF2B5EF4-FFF2-40B4-BE49-F238E27FC236}">
                <a16:creationId xmlns:a16="http://schemas.microsoft.com/office/drawing/2014/main" id="{83B4FB33-CD7F-465E-BE3D-C2752402759E}"/>
              </a:ext>
            </a:extLst>
          </p:cNvPr>
          <p:cNvPicPr>
            <a:picLocks noChangeAspect="1"/>
          </p:cNvPicPr>
          <p:nvPr/>
        </p:nvPicPr>
        <p:blipFill>
          <a:blip r:embed="rId3"/>
          <a:stretch>
            <a:fillRect/>
          </a:stretch>
        </p:blipFill>
        <p:spPr>
          <a:xfrm>
            <a:off x="538930" y="3211922"/>
            <a:ext cx="1862598" cy="1512631"/>
          </a:xfrm>
          <a:prstGeom prst="rect">
            <a:avLst/>
          </a:prstGeom>
        </p:spPr>
      </p:pic>
    </p:spTree>
    <p:extLst>
      <p:ext uri="{BB962C8B-B14F-4D97-AF65-F5344CB8AC3E}">
        <p14:creationId xmlns:p14="http://schemas.microsoft.com/office/powerpoint/2010/main" val="3468806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5896" y="312682"/>
            <a:ext cx="8229600" cy="990600"/>
          </a:xfrm>
        </p:spPr>
        <p:txBody>
          <a:bodyPr/>
          <a:lstStyle/>
          <a:p>
            <a:r>
              <a:rPr lang="en-US"/>
              <a:t>Varied Assessments</a:t>
            </a:r>
          </a:p>
        </p:txBody>
      </p:sp>
      <p:graphicFrame>
        <p:nvGraphicFramePr>
          <p:cNvPr id="2" name="Diagram 1"/>
          <p:cNvGraphicFramePr/>
          <p:nvPr>
            <p:extLst>
              <p:ext uri="{D42A27DB-BD31-4B8C-83A1-F6EECF244321}">
                <p14:modId xmlns:p14="http://schemas.microsoft.com/office/powerpoint/2010/main" val="2211340780"/>
              </p:ext>
            </p:extLst>
          </p:nvPr>
        </p:nvGraphicFramePr>
        <p:xfrm>
          <a:off x="185896" y="1114097"/>
          <a:ext cx="8684835" cy="55389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776823" y="3411397"/>
            <a:ext cx="1502979" cy="923330"/>
          </a:xfrm>
          <a:prstGeom prst="rect">
            <a:avLst/>
          </a:prstGeom>
          <a:noFill/>
        </p:spPr>
        <p:txBody>
          <a:bodyPr wrap="square" rtlCol="0">
            <a:spAutoFit/>
          </a:bodyPr>
          <a:lstStyle/>
          <a:p>
            <a:pPr algn="ctr"/>
            <a:r>
              <a:rPr lang="en-US" i="1">
                <a:solidFill>
                  <a:schemeClr val="bg1"/>
                </a:solidFill>
              </a:rPr>
              <a:t>Teaching</a:t>
            </a:r>
          </a:p>
          <a:p>
            <a:pPr algn="ctr"/>
            <a:r>
              <a:rPr lang="en-US" i="1">
                <a:solidFill>
                  <a:schemeClr val="bg1"/>
                </a:solidFill>
              </a:rPr>
              <a:t>Learning</a:t>
            </a:r>
          </a:p>
          <a:p>
            <a:pPr algn="ctr"/>
            <a:r>
              <a:rPr lang="en-US" i="1">
                <a:solidFill>
                  <a:schemeClr val="bg1"/>
                </a:solidFill>
              </a:rPr>
              <a:t>Assessment</a:t>
            </a:r>
          </a:p>
        </p:txBody>
      </p:sp>
    </p:spTree>
    <p:extLst>
      <p:ext uri="{BB962C8B-B14F-4D97-AF65-F5344CB8AC3E}">
        <p14:creationId xmlns:p14="http://schemas.microsoft.com/office/powerpoint/2010/main" val="1008479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62560-6019-458A-AA45-6E61F5458990}"/>
              </a:ext>
            </a:extLst>
          </p:cNvPr>
          <p:cNvSpPr>
            <a:spLocks noGrp="1"/>
          </p:cNvSpPr>
          <p:nvPr>
            <p:ph type="title"/>
          </p:nvPr>
        </p:nvSpPr>
        <p:spPr/>
        <p:txBody>
          <a:bodyPr/>
          <a:lstStyle/>
          <a:p>
            <a:r>
              <a:rPr lang="en-US"/>
              <a:t>Quizzing</a:t>
            </a:r>
          </a:p>
        </p:txBody>
      </p:sp>
      <p:sp>
        <p:nvSpPr>
          <p:cNvPr id="3" name="Content Placeholder 2">
            <a:extLst>
              <a:ext uri="{FF2B5EF4-FFF2-40B4-BE49-F238E27FC236}">
                <a16:creationId xmlns:a16="http://schemas.microsoft.com/office/drawing/2014/main" id="{9B358184-8C7D-4ECA-BF15-0D109F989902}"/>
              </a:ext>
            </a:extLst>
          </p:cNvPr>
          <p:cNvSpPr>
            <a:spLocks noGrp="1"/>
          </p:cNvSpPr>
          <p:nvPr>
            <p:ph idx="1"/>
          </p:nvPr>
        </p:nvSpPr>
        <p:spPr/>
        <p:txBody>
          <a:bodyPr vert="horz" lIns="91440" tIns="45720" rIns="91440" bIns="45720" rtlCol="0" anchor="t">
            <a:normAutofit/>
          </a:bodyPr>
          <a:lstStyle/>
          <a:p>
            <a:r>
              <a:rPr lang="en-US"/>
              <a:t>Quizzes can be used in lieu of, or in conjunction with, higher-stakes testing</a:t>
            </a:r>
            <a:br>
              <a:rPr lang="en-US"/>
            </a:br>
            <a:endParaRPr lang="en-US"/>
          </a:p>
          <a:p>
            <a:r>
              <a:rPr lang="en-US"/>
              <a:t>In D2L, quizzes can</a:t>
            </a:r>
          </a:p>
          <a:p>
            <a:pPr lvl="1"/>
            <a:r>
              <a:rPr lang="en-US"/>
              <a:t>Be timed or untimed</a:t>
            </a:r>
          </a:p>
          <a:p>
            <a:pPr lvl="1"/>
            <a:r>
              <a:rPr lang="en-US"/>
              <a:t>Randomize questions</a:t>
            </a:r>
          </a:p>
          <a:p>
            <a:pPr lvl="1"/>
            <a:r>
              <a:rPr lang="en-US"/>
              <a:t>Include an upload of handwritten or typed work to accompany answers</a:t>
            </a:r>
          </a:p>
          <a:p>
            <a:pPr lvl="1"/>
            <a:r>
              <a:rPr lang="en-US"/>
              <a:t>Be averaged into the gradebook</a:t>
            </a:r>
          </a:p>
          <a:p>
            <a:pPr lvl="1"/>
            <a:endParaRPr lang="en-US"/>
          </a:p>
          <a:p>
            <a:r>
              <a:rPr lang="en-US"/>
              <a:t>Quizzes can also be used to assess student learning of key concepts or to ask them to reflect on their own learning</a:t>
            </a:r>
          </a:p>
        </p:txBody>
      </p:sp>
    </p:spTree>
    <p:extLst>
      <p:ext uri="{BB962C8B-B14F-4D97-AF65-F5344CB8AC3E}">
        <p14:creationId xmlns:p14="http://schemas.microsoft.com/office/powerpoint/2010/main" val="427939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12" y="675233"/>
            <a:ext cx="6436742" cy="546653"/>
          </a:xfrm>
        </p:spPr>
        <p:txBody>
          <a:bodyPr>
            <a:normAutofit fontScale="90000"/>
          </a:bodyPr>
          <a:lstStyle/>
          <a:p>
            <a:r>
              <a:rPr lang="en-US"/>
              <a:t>In this series</a:t>
            </a:r>
          </a:p>
        </p:txBody>
      </p:sp>
      <p:sp>
        <p:nvSpPr>
          <p:cNvPr id="3" name="Content Placeholder 2"/>
          <p:cNvSpPr>
            <a:spLocks noGrp="1"/>
          </p:cNvSpPr>
          <p:nvPr>
            <p:ph idx="1"/>
          </p:nvPr>
        </p:nvSpPr>
        <p:spPr>
          <a:xfrm>
            <a:off x="256373" y="1452287"/>
            <a:ext cx="8033518" cy="4980044"/>
          </a:xfrm>
        </p:spPr>
        <p:txBody>
          <a:bodyPr vert="horz" lIns="91440" tIns="45720" rIns="91440" bIns="45720" rtlCol="0" anchor="t">
            <a:normAutofit/>
          </a:bodyPr>
          <a:lstStyle/>
          <a:p>
            <a:pPr>
              <a:spcBef>
                <a:spcPts val="600"/>
              </a:spcBef>
              <a:spcAft>
                <a:spcPts val="1800"/>
              </a:spcAft>
              <a:buFont typeface="Wingdings" panose="05000000000000000000" pitchFamily="2" charset="2"/>
              <a:buChar char="v"/>
            </a:pPr>
            <a:r>
              <a:rPr lang="en-US" sz="3000"/>
              <a:t>Selecting assessments</a:t>
            </a:r>
          </a:p>
          <a:p>
            <a:pPr>
              <a:spcBef>
                <a:spcPts val="600"/>
              </a:spcBef>
              <a:spcAft>
                <a:spcPts val="1800"/>
              </a:spcAft>
              <a:buFont typeface="Wingdings" panose="05000000000000000000" pitchFamily="2" charset="2"/>
              <a:buChar char="v"/>
            </a:pPr>
            <a:r>
              <a:rPr lang="en-US" sz="3000"/>
              <a:t>Alternatives to (proctored) testing</a:t>
            </a:r>
          </a:p>
          <a:p>
            <a:pPr>
              <a:spcBef>
                <a:spcPts val="600"/>
              </a:spcBef>
              <a:spcAft>
                <a:spcPts val="1800"/>
              </a:spcAft>
              <a:buFont typeface="Wingdings" panose="05000000000000000000" pitchFamily="2" charset="2"/>
              <a:buChar char="v"/>
            </a:pPr>
            <a:r>
              <a:rPr lang="en-US" sz="3000"/>
              <a:t>Best practices for assessments in a remote learning environment</a:t>
            </a:r>
          </a:p>
          <a:p>
            <a:pPr>
              <a:spcBef>
                <a:spcPts val="600"/>
              </a:spcBef>
              <a:spcAft>
                <a:spcPts val="1800"/>
              </a:spcAft>
              <a:buFont typeface="Wingdings" panose="05000000000000000000" pitchFamily="2" charset="2"/>
              <a:buChar char="v"/>
            </a:pPr>
            <a:r>
              <a:rPr lang="en-US" sz="3000"/>
              <a:t>Resources for remotely proctored tests </a:t>
            </a:r>
          </a:p>
        </p:txBody>
      </p:sp>
      <p:pic>
        <p:nvPicPr>
          <p:cNvPr id="4" name="Picture 3"/>
          <p:cNvPicPr>
            <a:picLocks noChangeAspect="1"/>
          </p:cNvPicPr>
          <p:nvPr/>
        </p:nvPicPr>
        <p:blipFill>
          <a:blip r:embed="rId3">
            <a:lum bright="39000"/>
            <a:alphaModFix amt="18000"/>
          </a:blip>
          <a:stretch>
            <a:fillRect/>
          </a:stretch>
        </p:blipFill>
        <p:spPr>
          <a:xfrm>
            <a:off x="3337618" y="297790"/>
            <a:ext cx="5806382" cy="6497429"/>
          </a:xfrm>
          <a:prstGeom prst="rect">
            <a:avLst/>
          </a:prstGeom>
        </p:spPr>
      </p:pic>
    </p:spTree>
    <p:extLst>
      <p:ext uri="{BB962C8B-B14F-4D97-AF65-F5344CB8AC3E}">
        <p14:creationId xmlns:p14="http://schemas.microsoft.com/office/powerpoint/2010/main" val="3621822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Open-book tests</a:t>
            </a:r>
          </a:p>
        </p:txBody>
      </p:sp>
      <p:sp>
        <p:nvSpPr>
          <p:cNvPr id="8" name="Content Placeholder 7"/>
          <p:cNvSpPr>
            <a:spLocks noGrp="1"/>
          </p:cNvSpPr>
          <p:nvPr>
            <p:ph idx="1"/>
          </p:nvPr>
        </p:nvSpPr>
        <p:spPr>
          <a:xfrm>
            <a:off x="386707" y="1630411"/>
            <a:ext cx="8048332" cy="4826447"/>
          </a:xfrm>
        </p:spPr>
        <p:txBody>
          <a:bodyPr vert="horz" lIns="91440" tIns="45720" rIns="91440" bIns="45720" rtlCol="0" anchor="t">
            <a:normAutofit/>
          </a:bodyPr>
          <a:lstStyle/>
          <a:p>
            <a:r>
              <a:rPr lang="en-US"/>
              <a:t>Open-book tests allow students to use course materials and other resources during the test.</a:t>
            </a:r>
            <a:br>
              <a:rPr lang="en-US"/>
            </a:br>
            <a:endParaRPr lang="en-US"/>
          </a:p>
          <a:p>
            <a:r>
              <a:rPr lang="en-US"/>
              <a:t>Open-book tests often include questions that require interpretation, application, or critical thinking. </a:t>
            </a:r>
          </a:p>
          <a:p>
            <a:pPr lvl="1"/>
            <a:r>
              <a:rPr lang="en-US"/>
              <a:t>Apply knowledge to case-based or problem-based scenarios</a:t>
            </a:r>
          </a:p>
          <a:p>
            <a:pPr lvl="1"/>
            <a:r>
              <a:rPr lang="en-US"/>
              <a:t>Interpret quantitative or qualitative data</a:t>
            </a:r>
          </a:p>
          <a:p>
            <a:pPr lvl="1"/>
            <a:r>
              <a:rPr lang="en-US"/>
              <a:t>Identify examples of key concepts</a:t>
            </a:r>
          </a:p>
          <a:p>
            <a:pPr lvl="1"/>
            <a:r>
              <a:rPr lang="en-US"/>
              <a:t>Grapple specifically with content from course materials, lectures, discussions</a:t>
            </a:r>
          </a:p>
          <a:p>
            <a:pPr lvl="1"/>
            <a:endParaRPr lang="en-US"/>
          </a:p>
          <a:p>
            <a:endParaRPr lang="en-US"/>
          </a:p>
        </p:txBody>
      </p:sp>
    </p:spTree>
    <p:extLst>
      <p:ext uri="{BB962C8B-B14F-4D97-AF65-F5344CB8AC3E}">
        <p14:creationId xmlns:p14="http://schemas.microsoft.com/office/powerpoint/2010/main" val="155237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34944" y="523330"/>
            <a:ext cx="8350445" cy="789191"/>
          </a:xfrm>
        </p:spPr>
        <p:txBody>
          <a:bodyPr>
            <a:normAutofit/>
          </a:bodyPr>
          <a:lstStyle/>
          <a:p>
            <a:r>
              <a:rPr lang="en-US"/>
              <a:t>Open-book tests: Considerations</a:t>
            </a:r>
          </a:p>
        </p:txBody>
      </p:sp>
      <p:sp>
        <p:nvSpPr>
          <p:cNvPr id="8" name="Content Placeholder 7"/>
          <p:cNvSpPr>
            <a:spLocks noGrp="1"/>
          </p:cNvSpPr>
          <p:nvPr>
            <p:ph idx="1"/>
          </p:nvPr>
        </p:nvSpPr>
        <p:spPr>
          <a:xfrm>
            <a:off x="386707" y="1630411"/>
            <a:ext cx="8451150" cy="4927151"/>
          </a:xfrm>
        </p:spPr>
        <p:txBody>
          <a:bodyPr vert="horz" lIns="91440" tIns="45720" rIns="91440" bIns="45720" rtlCol="0" anchor="t">
            <a:normAutofit/>
          </a:bodyPr>
          <a:lstStyle/>
          <a:p>
            <a:r>
              <a:rPr lang="en-US"/>
              <a:t>Questions should be as clear and unambiguous as possible</a:t>
            </a:r>
          </a:p>
          <a:p>
            <a:pPr lvl="1"/>
            <a:r>
              <a:rPr lang="en-US"/>
              <a:t>This can be tricky since these types of questions can be more subjective.</a:t>
            </a:r>
            <a:br>
              <a:rPr lang="en-US"/>
            </a:br>
            <a:endParaRPr lang="en-US"/>
          </a:p>
          <a:p>
            <a:r>
              <a:rPr lang="en-US"/>
              <a:t>Open-ended questions require more grading time</a:t>
            </a:r>
          </a:p>
          <a:p>
            <a:pPr lvl="1"/>
            <a:r>
              <a:rPr lang="en-US"/>
              <a:t>A mix of multiple choice, open-ended, and other question formats may be best for open book exams</a:t>
            </a:r>
          </a:p>
          <a:p>
            <a:pPr lvl="1"/>
            <a:r>
              <a:rPr lang="en-US"/>
              <a:t>Open-book tests typically have </a:t>
            </a:r>
            <a:r>
              <a:rPr lang="en-US" i="1"/>
              <a:t>less</a:t>
            </a:r>
            <a:r>
              <a:rPr lang="en-US"/>
              <a:t> questions then closed-book tests</a:t>
            </a:r>
            <a:br>
              <a:rPr lang="en-US"/>
            </a:br>
            <a:endParaRPr lang="en-US"/>
          </a:p>
          <a:p>
            <a:r>
              <a:rPr lang="en-US"/>
              <a:t>Students may tend to underprepare</a:t>
            </a:r>
          </a:p>
          <a:p>
            <a:pPr lvl="1"/>
            <a:r>
              <a:rPr lang="en-US"/>
              <a:t>This can be mitigated with clear expectations and tips on preparation</a:t>
            </a:r>
          </a:p>
          <a:p>
            <a:pPr lvl="1"/>
            <a:endParaRPr lang="en-US"/>
          </a:p>
          <a:p>
            <a:endParaRPr lang="en-US"/>
          </a:p>
        </p:txBody>
      </p:sp>
    </p:spTree>
    <p:extLst>
      <p:ext uri="{BB962C8B-B14F-4D97-AF65-F5344CB8AC3E}">
        <p14:creationId xmlns:p14="http://schemas.microsoft.com/office/powerpoint/2010/main" val="1123884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74522" y="392413"/>
            <a:ext cx="8229600" cy="758979"/>
          </a:xfrm>
        </p:spPr>
        <p:txBody>
          <a:bodyPr/>
          <a:lstStyle/>
          <a:p>
            <a:r>
              <a:rPr lang="en-US"/>
              <a:t>Open-book tests: Tips</a:t>
            </a:r>
          </a:p>
        </p:txBody>
      </p:sp>
      <p:sp>
        <p:nvSpPr>
          <p:cNvPr id="8" name="Content Placeholder 7"/>
          <p:cNvSpPr>
            <a:spLocks noGrp="1"/>
          </p:cNvSpPr>
          <p:nvPr>
            <p:ph idx="1"/>
          </p:nvPr>
        </p:nvSpPr>
        <p:spPr>
          <a:xfrm>
            <a:off x="145016" y="1147028"/>
            <a:ext cx="8541784" cy="4484050"/>
          </a:xfrm>
        </p:spPr>
        <p:txBody>
          <a:bodyPr vert="horz" lIns="91440" tIns="45720" rIns="91440" bIns="45720" rtlCol="0" anchor="t">
            <a:normAutofit fontScale="92500" lnSpcReduction="10000"/>
          </a:bodyPr>
          <a:lstStyle/>
          <a:p>
            <a:r>
              <a:rPr lang="en-US"/>
              <a:t>Keep the time tight, within reason</a:t>
            </a:r>
          </a:p>
          <a:p>
            <a:pPr lvl="1"/>
            <a:r>
              <a:rPr lang="en-US"/>
              <a:t>Strive for a balance of urgency and inclusiveness </a:t>
            </a:r>
            <a:br>
              <a:rPr lang="en-US"/>
            </a:br>
            <a:endParaRPr lang="en-US"/>
          </a:p>
          <a:p>
            <a:r>
              <a:rPr lang="en-US"/>
              <a:t>Make the questions tough</a:t>
            </a:r>
          </a:p>
          <a:p>
            <a:pPr lvl="1"/>
            <a:r>
              <a:rPr lang="en-US"/>
              <a:t>Include higher-order questions that can't be easily Googled</a:t>
            </a:r>
          </a:p>
          <a:p>
            <a:pPr lvl="1"/>
            <a:r>
              <a:rPr lang="en-US"/>
              <a:t>Add options for "showing their work" and/or reflection on responses</a:t>
            </a:r>
            <a:br>
              <a:rPr lang="en-US"/>
            </a:br>
            <a:endParaRPr lang="en-US"/>
          </a:p>
          <a:p>
            <a:r>
              <a:rPr lang="en-US"/>
              <a:t>Recognize collaboration</a:t>
            </a:r>
          </a:p>
          <a:p>
            <a:pPr lvl="1"/>
            <a:r>
              <a:rPr lang="en-US"/>
              <a:t>Can some collaboration be allowed (or even encouraged)? </a:t>
            </a:r>
            <a:br>
              <a:rPr lang="en-US"/>
            </a:br>
            <a:endParaRPr lang="en-US"/>
          </a:p>
          <a:p>
            <a:r>
              <a:rPr lang="en-US"/>
              <a:t>Acknowledge you know students have access to information</a:t>
            </a:r>
          </a:p>
          <a:p>
            <a:pPr lvl="1"/>
            <a:r>
              <a:rPr lang="en-US"/>
              <a:t>Provide examples of the types of of things you'll ask that can't be easily Googled or copied from course materials.</a:t>
            </a:r>
          </a:p>
          <a:p>
            <a:pPr lvl="1"/>
            <a:endParaRPr lang="en-US"/>
          </a:p>
          <a:p>
            <a:endParaRPr lang="en-US"/>
          </a:p>
        </p:txBody>
      </p:sp>
      <p:sp>
        <p:nvSpPr>
          <p:cNvPr id="2" name="TextBox 1">
            <a:extLst>
              <a:ext uri="{FF2B5EF4-FFF2-40B4-BE49-F238E27FC236}">
                <a16:creationId xmlns:a16="http://schemas.microsoft.com/office/drawing/2014/main" id="{702C362F-EC87-4140-91F8-F79CEF6D6C8E}"/>
              </a:ext>
            </a:extLst>
          </p:cNvPr>
          <p:cNvSpPr txBox="1"/>
          <p:nvPr/>
        </p:nvSpPr>
        <p:spPr>
          <a:xfrm>
            <a:off x="149044" y="5707950"/>
            <a:ext cx="7073506"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t>Adapted from "Why Open-book Tests Deserve a Place in Your Courses" - </a:t>
            </a:r>
            <a:r>
              <a:rPr lang="en-US" sz="1400">
                <a:ea typeface="+mn-lt"/>
                <a:cs typeface="+mn-lt"/>
              </a:rPr>
              <a:t>Matt Farrell and Shannon Maheu, Faculty Focus</a:t>
            </a:r>
          </a:p>
          <a:p>
            <a:r>
              <a:rPr lang="en-US" sz="1400">
                <a:ea typeface="+mn-lt"/>
                <a:cs typeface="+mn-lt"/>
                <a:hlinkClick r:id="rId2"/>
              </a:rPr>
              <a:t>https://www.facultyfocus.com/articles/educational-assessment/why-open-book-tests-deserve-a-place-in-your-courses/</a:t>
            </a:r>
            <a:endParaRPr lang="en-US" sz="1400"/>
          </a:p>
        </p:txBody>
      </p:sp>
    </p:spTree>
    <p:extLst>
      <p:ext uri="{BB962C8B-B14F-4D97-AF65-F5344CB8AC3E}">
        <p14:creationId xmlns:p14="http://schemas.microsoft.com/office/powerpoint/2010/main" val="333769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00571-1DF6-44AE-BE00-DA7388881546}"/>
              </a:ext>
            </a:extLst>
          </p:cNvPr>
          <p:cNvSpPr>
            <a:spLocks noGrp="1"/>
          </p:cNvSpPr>
          <p:nvPr>
            <p:ph type="title"/>
          </p:nvPr>
        </p:nvSpPr>
        <p:spPr/>
        <p:txBody>
          <a:bodyPr/>
          <a:lstStyle/>
          <a:p>
            <a:r>
              <a:rPr lang="en-US"/>
              <a:t>(Re)writing test questions</a:t>
            </a:r>
          </a:p>
        </p:txBody>
      </p:sp>
      <p:pic>
        <p:nvPicPr>
          <p:cNvPr id="4" name="Picture 4" descr="Examples of Bloom&amp;#39;s Taxonomy Cognitive Levels from Bloomington Evaluation and Test Service&amp;#39;s &amp;#34;How to Write Better Tests&amp;#34; guide.">
            <a:extLst>
              <a:ext uri="{FF2B5EF4-FFF2-40B4-BE49-F238E27FC236}">
                <a16:creationId xmlns:a16="http://schemas.microsoft.com/office/drawing/2014/main" id="{1C552204-69DB-4FC8-A861-D9FEC2DD990C}"/>
              </a:ext>
            </a:extLst>
          </p:cNvPr>
          <p:cNvPicPr>
            <a:picLocks noGrp="1" noChangeAspect="1"/>
          </p:cNvPicPr>
          <p:nvPr>
            <p:ph idx="1"/>
          </p:nvPr>
        </p:nvPicPr>
        <p:blipFill>
          <a:blip r:embed="rId2"/>
          <a:stretch>
            <a:fillRect/>
          </a:stretch>
        </p:blipFill>
        <p:spPr>
          <a:xfrm>
            <a:off x="356495" y="1718567"/>
            <a:ext cx="8571996" cy="3089210"/>
          </a:xfrm>
        </p:spPr>
      </p:pic>
      <p:sp>
        <p:nvSpPr>
          <p:cNvPr id="6" name="TextBox 5">
            <a:extLst>
              <a:ext uri="{FF2B5EF4-FFF2-40B4-BE49-F238E27FC236}">
                <a16:creationId xmlns:a16="http://schemas.microsoft.com/office/drawing/2014/main" id="{99F45638-0EBF-4C1F-9C9F-B4937F450D50}"/>
              </a:ext>
            </a:extLst>
          </p:cNvPr>
          <p:cNvSpPr txBox="1"/>
          <p:nvPr/>
        </p:nvSpPr>
        <p:spPr>
          <a:xfrm>
            <a:off x="100579" y="4863918"/>
            <a:ext cx="8936546"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t>From "How to Write Better Tests" - Bloomington Evaluation and Test Service (BEST)</a:t>
            </a:r>
            <a:br>
              <a:rPr lang="en-US" sz="1400"/>
            </a:br>
            <a:r>
              <a:rPr lang="en-US" sz="1400">
                <a:cs typeface="Arial"/>
              </a:rPr>
              <a:t>available here: </a:t>
            </a:r>
            <a:r>
              <a:rPr lang="en-US" sz="1400">
                <a:ea typeface="+mn-lt"/>
                <a:cs typeface="+mn-lt"/>
                <a:hlinkClick r:id="rId3"/>
              </a:rPr>
              <a:t>https://iu.app.box.com/s/aevsahmonow0i4iikzpajckyxnx3yc78</a:t>
            </a:r>
            <a:endParaRPr lang="en-US" sz="1400">
              <a:cs typeface="Arial"/>
            </a:endParaRPr>
          </a:p>
        </p:txBody>
      </p:sp>
    </p:spTree>
    <p:extLst>
      <p:ext uri="{BB962C8B-B14F-4D97-AF65-F5344CB8AC3E}">
        <p14:creationId xmlns:p14="http://schemas.microsoft.com/office/powerpoint/2010/main" val="260765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00571-1DF6-44AE-BE00-DA7388881546}"/>
              </a:ext>
            </a:extLst>
          </p:cNvPr>
          <p:cNvSpPr>
            <a:spLocks noGrp="1"/>
          </p:cNvSpPr>
          <p:nvPr>
            <p:ph type="title"/>
          </p:nvPr>
        </p:nvSpPr>
        <p:spPr>
          <a:xfrm>
            <a:off x="104733" y="422625"/>
            <a:ext cx="8229600" cy="396442"/>
          </a:xfrm>
        </p:spPr>
        <p:txBody>
          <a:bodyPr>
            <a:normAutofit fontScale="90000"/>
          </a:bodyPr>
          <a:lstStyle/>
          <a:p>
            <a:r>
              <a:rPr lang="en-US"/>
              <a:t>(Re)writing test questions</a:t>
            </a:r>
          </a:p>
        </p:txBody>
      </p:sp>
      <p:sp>
        <p:nvSpPr>
          <p:cNvPr id="6" name="TextBox 5">
            <a:extLst>
              <a:ext uri="{FF2B5EF4-FFF2-40B4-BE49-F238E27FC236}">
                <a16:creationId xmlns:a16="http://schemas.microsoft.com/office/drawing/2014/main" id="{99F45638-0EBF-4C1F-9C9F-B4937F450D50}"/>
              </a:ext>
            </a:extLst>
          </p:cNvPr>
          <p:cNvSpPr txBox="1"/>
          <p:nvPr/>
        </p:nvSpPr>
        <p:spPr>
          <a:xfrm>
            <a:off x="5669557" y="4632297"/>
            <a:ext cx="3075524"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t>From "</a:t>
            </a:r>
            <a:r>
              <a:rPr lang="en-US" sz="1400">
                <a:cs typeface="Arial"/>
              </a:rPr>
              <a:t>A Guide for Academics – Open Book Exams</a:t>
            </a:r>
            <a:r>
              <a:rPr lang="en-US" sz="1400">
                <a:ea typeface="+mn-lt"/>
                <a:cs typeface="+mn-lt"/>
              </a:rPr>
              <a:t>" - University of Newcastle Australia CTL </a:t>
            </a:r>
          </a:p>
          <a:p>
            <a:r>
              <a:rPr lang="en-US" sz="1400">
                <a:ea typeface="+mn-lt"/>
                <a:cs typeface="+mn-lt"/>
                <a:hlinkClick r:id="rId2"/>
              </a:rPr>
              <a:t>https://www.newcastle.edu.au/__data/assets/pdf_file/0006/268980/Open-Book-Exams.pdf</a:t>
            </a:r>
            <a:endParaRPr lang="en-US"/>
          </a:p>
        </p:txBody>
      </p:sp>
      <p:pic>
        <p:nvPicPr>
          <p:cNvPr id="7" name="Picture 7" descr="Example exam questions for different levels and types of learning.">
            <a:extLst>
              <a:ext uri="{FF2B5EF4-FFF2-40B4-BE49-F238E27FC236}">
                <a16:creationId xmlns:a16="http://schemas.microsoft.com/office/drawing/2014/main" id="{8D48C33F-F466-4D98-B85E-8F3CFA9AB2CC}"/>
              </a:ext>
            </a:extLst>
          </p:cNvPr>
          <p:cNvPicPr>
            <a:picLocks noGrp="1" noChangeAspect="1"/>
          </p:cNvPicPr>
          <p:nvPr>
            <p:ph idx="1"/>
          </p:nvPr>
        </p:nvPicPr>
        <p:blipFill>
          <a:blip r:embed="rId3"/>
          <a:stretch>
            <a:fillRect/>
          </a:stretch>
        </p:blipFill>
        <p:spPr>
          <a:xfrm>
            <a:off x="598032" y="1016113"/>
            <a:ext cx="4886506" cy="5742860"/>
          </a:xfrm>
        </p:spPr>
      </p:pic>
    </p:spTree>
    <p:extLst>
      <p:ext uri="{BB962C8B-B14F-4D97-AF65-F5344CB8AC3E}">
        <p14:creationId xmlns:p14="http://schemas.microsoft.com/office/powerpoint/2010/main" val="993292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Analysis/Synthesis</a:t>
            </a:r>
          </a:p>
        </p:txBody>
      </p:sp>
      <p:graphicFrame>
        <p:nvGraphicFramePr>
          <p:cNvPr id="7" name="Table 7">
            <a:extLst>
              <a:ext uri="{FF2B5EF4-FFF2-40B4-BE49-F238E27FC236}">
                <a16:creationId xmlns:a16="http://schemas.microsoft.com/office/drawing/2014/main" id="{6358E93D-E5CB-43BE-883B-F1F443B44292}"/>
              </a:ext>
            </a:extLst>
          </p:cNvPr>
          <p:cNvGraphicFramePr>
            <a:graphicFrameLocks noGrp="1"/>
          </p:cNvGraphicFramePr>
          <p:nvPr>
            <p:extLst>
              <p:ext uri="{D42A27DB-BD31-4B8C-83A1-F6EECF244321}">
                <p14:modId xmlns:p14="http://schemas.microsoft.com/office/powerpoint/2010/main" val="2038638783"/>
              </p:ext>
            </p:extLst>
          </p:nvPr>
        </p:nvGraphicFramePr>
        <p:xfrm>
          <a:off x="361510" y="1374433"/>
          <a:ext cx="8366664" cy="4892603"/>
        </p:xfrm>
        <a:graphic>
          <a:graphicData uri="http://schemas.openxmlformats.org/drawingml/2006/table">
            <a:tbl>
              <a:tblPr firstRow="1" bandRow="1">
                <a:tableStyleId>{5C22544A-7EE6-4342-B048-85BDC9FD1C3A}</a:tableStyleId>
              </a:tblPr>
              <a:tblGrid>
                <a:gridCol w="4183332">
                  <a:extLst>
                    <a:ext uri="{9D8B030D-6E8A-4147-A177-3AD203B41FA5}">
                      <a16:colId xmlns:a16="http://schemas.microsoft.com/office/drawing/2014/main" val="2458959765"/>
                    </a:ext>
                  </a:extLst>
                </a:gridCol>
                <a:gridCol w="4183332">
                  <a:extLst>
                    <a:ext uri="{9D8B030D-6E8A-4147-A177-3AD203B41FA5}">
                      <a16:colId xmlns:a16="http://schemas.microsoft.com/office/drawing/2014/main" val="1864493452"/>
                    </a:ext>
                  </a:extLst>
                </a:gridCol>
              </a:tblGrid>
              <a:tr h="580518">
                <a:tc>
                  <a:txBody>
                    <a:bodyPr/>
                    <a:lstStyle/>
                    <a:p>
                      <a:pPr marL="0" lvl="0" indent="0">
                        <a:buNone/>
                      </a:pPr>
                      <a:r>
                        <a:rPr lang="en-US"/>
                        <a:t>Assignment example</a:t>
                      </a:r>
                    </a:p>
                  </a:txBody>
                  <a:tcPr/>
                </a:tc>
                <a:tc>
                  <a:txBody>
                    <a:bodyPr/>
                    <a:lstStyle/>
                    <a:p>
                      <a:pPr lvl="0">
                        <a:buNone/>
                      </a:pPr>
                      <a:r>
                        <a:rPr lang="en-US"/>
                        <a:t>Instructional technology resources</a:t>
                      </a:r>
                    </a:p>
                  </a:txBody>
                  <a:tcPr/>
                </a:tc>
                <a:extLst>
                  <a:ext uri="{0D108BD9-81ED-4DB2-BD59-A6C34878D82A}">
                    <a16:rowId xmlns:a16="http://schemas.microsoft.com/office/drawing/2014/main" val="3560416296"/>
                  </a:ext>
                </a:extLst>
              </a:tr>
              <a:tr h="1233605">
                <a:tc>
                  <a:txBody>
                    <a:bodyPr/>
                    <a:lstStyle/>
                    <a:p>
                      <a:r>
                        <a:rPr lang="en-US"/>
                        <a:t>Case study</a:t>
                      </a:r>
                    </a:p>
                    <a:p>
                      <a:pPr marL="285750" lvl="0" indent="-285750">
                        <a:buFont typeface="Arial"/>
                        <a:buChar char="•"/>
                      </a:pPr>
                      <a:r>
                        <a:rPr lang="en-US"/>
                        <a:t>Analysis paper</a:t>
                      </a:r>
                    </a:p>
                    <a:p>
                      <a:pPr marL="285750" lvl="0" indent="-285750">
                        <a:buFont typeface="Arial"/>
                        <a:buChar char="•"/>
                      </a:pPr>
                      <a:r>
                        <a:rPr lang="en-US"/>
                        <a:t>Presentation</a:t>
                      </a:r>
                    </a:p>
                    <a:p>
                      <a:pPr marL="285750" lvl="0" indent="-285750">
                        <a:buFont typeface="Arial"/>
                        <a:buChar char="•"/>
                      </a:pPr>
                      <a:r>
                        <a:rPr lang="en-US"/>
                        <a:t>Test/quiz </a:t>
                      </a:r>
                    </a:p>
                  </a:txBody>
                  <a:tcPr/>
                </a:tc>
                <a:tc>
                  <a:txBody>
                    <a:bodyPr/>
                    <a:lstStyle/>
                    <a:p>
                      <a:r>
                        <a:rPr lang="en-US"/>
                        <a:t>D2L Discussion Board</a:t>
                      </a:r>
                    </a:p>
                    <a:p>
                      <a:pPr lvl="0">
                        <a:buNone/>
                      </a:pPr>
                      <a:r>
                        <a:rPr lang="en-US"/>
                        <a:t>D2L Writing Assignment</a:t>
                      </a:r>
                    </a:p>
                    <a:p>
                      <a:pPr lvl="0">
                        <a:buNone/>
                      </a:pPr>
                      <a:r>
                        <a:rPr lang="en-US"/>
                        <a:t>D2L Quiz</a:t>
                      </a:r>
                    </a:p>
                  </a:txBody>
                  <a:tcPr/>
                </a:tc>
                <a:extLst>
                  <a:ext uri="{0D108BD9-81ED-4DB2-BD59-A6C34878D82A}">
                    <a16:rowId xmlns:a16="http://schemas.microsoft.com/office/drawing/2014/main" val="1169855857"/>
                  </a:ext>
                </a:extLst>
              </a:tr>
              <a:tr h="1279778">
                <a:tc>
                  <a:txBody>
                    <a:bodyPr/>
                    <a:lstStyle/>
                    <a:p>
                      <a:r>
                        <a:rPr lang="en-US"/>
                        <a:t>Review or critique</a:t>
                      </a:r>
                    </a:p>
                    <a:p>
                      <a:pPr marL="285750" lvl="0" indent="-285750">
                        <a:buFont typeface="Arial"/>
                        <a:buChar char="•"/>
                      </a:pPr>
                      <a:r>
                        <a:rPr lang="en-US" sz="1600"/>
                        <a:t>Apply course concepts to article, event, performance, experience</a:t>
                      </a:r>
                    </a:p>
                    <a:p>
                      <a:pPr marL="285750" lvl="0" indent="-285750">
                        <a:buFont typeface="Arial"/>
                        <a:buChar char="•"/>
                      </a:pPr>
                      <a:r>
                        <a:rPr lang="en-US" sz="1600"/>
                        <a:t>Traditional paper or other media</a:t>
                      </a:r>
                    </a:p>
                    <a:p>
                      <a:pPr marL="285750" lvl="0" indent="-285750">
                        <a:buFont typeface="Arial"/>
                        <a:buChar char="•"/>
                      </a:pPr>
                      <a:endParaRPr lang="en-US" sz="1600"/>
                    </a:p>
                  </a:txBody>
                  <a:tcPr/>
                </a:tc>
                <a:tc>
                  <a:txBody>
                    <a:bodyPr/>
                    <a:lstStyle/>
                    <a:p>
                      <a:r>
                        <a:rPr lang="en-US"/>
                        <a:t>D2L Assignment (multimedia available)</a:t>
                      </a:r>
                    </a:p>
                    <a:p>
                      <a:pPr lvl="0">
                        <a:buNone/>
                      </a:pPr>
                      <a:endParaRPr lang="en-US"/>
                    </a:p>
                  </a:txBody>
                  <a:tcPr/>
                </a:tc>
                <a:extLst>
                  <a:ext uri="{0D108BD9-81ED-4DB2-BD59-A6C34878D82A}">
                    <a16:rowId xmlns:a16="http://schemas.microsoft.com/office/drawing/2014/main" val="3460552460"/>
                  </a:ext>
                </a:extLst>
              </a:tr>
              <a:tr h="1649203">
                <a:tc>
                  <a:txBody>
                    <a:bodyPr/>
                    <a:lstStyle/>
                    <a:p>
                      <a:r>
                        <a:rPr lang="en-US"/>
                        <a:t>Debate</a:t>
                      </a:r>
                    </a:p>
                    <a:p>
                      <a:pPr marL="285750" lvl="0" indent="-285750">
                        <a:buFont typeface="Arial"/>
                        <a:buChar char="•"/>
                      </a:pPr>
                      <a:r>
                        <a:rPr lang="en-US"/>
                        <a:t>Live debate</a:t>
                      </a:r>
                    </a:p>
                    <a:p>
                      <a:pPr marL="285750" lvl="0" indent="-285750">
                        <a:buFont typeface="Arial"/>
                        <a:buChar char="•"/>
                      </a:pPr>
                      <a:r>
                        <a:rPr lang="en-US"/>
                        <a:t>Asynchronous discussion</a:t>
                      </a:r>
                    </a:p>
                    <a:p>
                      <a:pPr marL="285750" lvl="0" indent="-285750">
                        <a:buFont typeface="Arial"/>
                        <a:buChar char="•"/>
                      </a:pPr>
                      <a:r>
                        <a:rPr lang="en-US"/>
                        <a:t>Recorded videos</a:t>
                      </a:r>
                    </a:p>
                    <a:p>
                      <a:pPr marL="285750" lvl="0" indent="-285750">
                        <a:buFont typeface="Arial"/>
                        <a:buChar char="•"/>
                      </a:pPr>
                      <a:r>
                        <a:rPr lang="en-US"/>
                        <a:t>Dialogue paper</a:t>
                      </a:r>
                    </a:p>
                    <a:p>
                      <a:pPr lvl="0">
                        <a:buNone/>
                      </a:pPr>
                      <a:endParaRPr lang="en-US"/>
                    </a:p>
                  </a:txBody>
                  <a:tcPr/>
                </a:tc>
                <a:tc>
                  <a:txBody>
                    <a:bodyPr/>
                    <a:lstStyle/>
                    <a:p>
                      <a:r>
                        <a:rPr lang="en-US"/>
                        <a:t>Zoom</a:t>
                      </a:r>
                    </a:p>
                    <a:p>
                      <a:pPr lvl="0">
                        <a:buNone/>
                      </a:pPr>
                      <a:r>
                        <a:rPr lang="en-US" sz="1800" b="0" i="0" u="none" strike="noStrike" noProof="0">
                          <a:latin typeface="Arial"/>
                        </a:rPr>
                        <a:t>D2L Discussion Board</a:t>
                      </a:r>
                      <a:endParaRPr lang="en-US"/>
                    </a:p>
                    <a:p>
                      <a:pPr lvl="0">
                        <a:buNone/>
                      </a:pPr>
                      <a:r>
                        <a:rPr lang="en-US"/>
                        <a:t>D2L Writing Assignment</a:t>
                      </a:r>
                    </a:p>
                  </a:txBody>
                  <a:tcPr/>
                </a:tc>
                <a:extLst>
                  <a:ext uri="{0D108BD9-81ED-4DB2-BD59-A6C34878D82A}">
                    <a16:rowId xmlns:a16="http://schemas.microsoft.com/office/drawing/2014/main" val="1112907804"/>
                  </a:ext>
                </a:extLst>
              </a:tr>
            </a:tbl>
          </a:graphicData>
        </a:graphic>
      </p:graphicFrame>
    </p:spTree>
    <p:extLst>
      <p:ext uri="{BB962C8B-B14F-4D97-AF65-F5344CB8AC3E}">
        <p14:creationId xmlns:p14="http://schemas.microsoft.com/office/powerpoint/2010/main" val="2385263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579" y="413569"/>
            <a:ext cx="8229600" cy="603455"/>
          </a:xfrm>
        </p:spPr>
        <p:txBody>
          <a:bodyPr>
            <a:normAutofit fontScale="90000"/>
          </a:bodyPr>
          <a:lstStyle/>
          <a:p>
            <a:r>
              <a:rPr lang="en-US"/>
              <a:t>Application</a:t>
            </a:r>
          </a:p>
        </p:txBody>
      </p:sp>
      <p:graphicFrame>
        <p:nvGraphicFramePr>
          <p:cNvPr id="7" name="Table 7">
            <a:extLst>
              <a:ext uri="{FF2B5EF4-FFF2-40B4-BE49-F238E27FC236}">
                <a16:creationId xmlns:a16="http://schemas.microsoft.com/office/drawing/2014/main" id="{6358E93D-E5CB-43BE-883B-F1F443B44292}"/>
              </a:ext>
            </a:extLst>
          </p:cNvPr>
          <p:cNvGraphicFramePr>
            <a:graphicFrameLocks noGrp="1"/>
          </p:cNvGraphicFramePr>
          <p:nvPr>
            <p:extLst>
              <p:ext uri="{D42A27DB-BD31-4B8C-83A1-F6EECF244321}">
                <p14:modId xmlns:p14="http://schemas.microsoft.com/office/powerpoint/2010/main" val="290499746"/>
              </p:ext>
            </p:extLst>
          </p:nvPr>
        </p:nvGraphicFramePr>
        <p:xfrm>
          <a:off x="223244" y="1024159"/>
          <a:ext cx="8468600" cy="5217033"/>
        </p:xfrm>
        <a:graphic>
          <a:graphicData uri="http://schemas.openxmlformats.org/drawingml/2006/table">
            <a:tbl>
              <a:tblPr firstRow="1" bandRow="1">
                <a:tableStyleId>{5C22544A-7EE6-4342-B048-85BDC9FD1C3A}</a:tableStyleId>
              </a:tblPr>
              <a:tblGrid>
                <a:gridCol w="4234300">
                  <a:extLst>
                    <a:ext uri="{9D8B030D-6E8A-4147-A177-3AD203B41FA5}">
                      <a16:colId xmlns:a16="http://schemas.microsoft.com/office/drawing/2014/main" val="2458959765"/>
                    </a:ext>
                  </a:extLst>
                </a:gridCol>
                <a:gridCol w="4234300">
                  <a:extLst>
                    <a:ext uri="{9D8B030D-6E8A-4147-A177-3AD203B41FA5}">
                      <a16:colId xmlns:a16="http://schemas.microsoft.com/office/drawing/2014/main" val="1864493452"/>
                    </a:ext>
                  </a:extLst>
                </a:gridCol>
              </a:tblGrid>
              <a:tr h="406559">
                <a:tc>
                  <a:txBody>
                    <a:bodyPr/>
                    <a:lstStyle/>
                    <a:p>
                      <a:pPr marL="0" lvl="0" indent="0">
                        <a:buNone/>
                      </a:pPr>
                      <a:r>
                        <a:rPr lang="en-US"/>
                        <a:t>Assignment example</a:t>
                      </a:r>
                    </a:p>
                  </a:txBody>
                  <a:tcPr/>
                </a:tc>
                <a:tc>
                  <a:txBody>
                    <a:bodyPr/>
                    <a:lstStyle/>
                    <a:p>
                      <a:pPr lvl="0">
                        <a:buNone/>
                      </a:pPr>
                      <a:r>
                        <a:rPr lang="en-US"/>
                        <a:t>Instructional technology resources</a:t>
                      </a:r>
                    </a:p>
                  </a:txBody>
                  <a:tcPr/>
                </a:tc>
                <a:extLst>
                  <a:ext uri="{0D108BD9-81ED-4DB2-BD59-A6C34878D82A}">
                    <a16:rowId xmlns:a16="http://schemas.microsoft.com/office/drawing/2014/main" val="3560416296"/>
                  </a:ext>
                </a:extLst>
              </a:tr>
              <a:tr h="1844687">
                <a:tc>
                  <a:txBody>
                    <a:bodyPr/>
                    <a:lstStyle/>
                    <a:p>
                      <a:pPr lvl="0">
                        <a:buNone/>
                      </a:pPr>
                      <a:r>
                        <a:rPr lang="en-US" sz="1800" b="0" i="0" u="none" strike="noStrike" noProof="0">
                          <a:latin typeface="Arial"/>
                        </a:rPr>
                        <a:t>Product or proposal for an external audience (real or imagined)</a:t>
                      </a:r>
                      <a:endParaRPr lang="en-US"/>
                    </a:p>
                    <a:p>
                      <a:pPr marL="742950" marR="0" lvl="1" indent="-285750" algn="l">
                        <a:lnSpc>
                          <a:spcPct val="100000"/>
                        </a:lnSpc>
                        <a:spcBef>
                          <a:spcPct val="20000"/>
                        </a:spcBef>
                        <a:spcAft>
                          <a:spcPts val="0"/>
                        </a:spcAft>
                        <a:buFont typeface="Arial"/>
                        <a:buChar char="•"/>
                      </a:pPr>
                      <a:r>
                        <a:rPr lang="en-US" sz="1600" b="0" i="0" u="none" strike="noStrike" noProof="0">
                          <a:latin typeface="Arial"/>
                        </a:rPr>
                        <a:t>Brochure</a:t>
                      </a:r>
                    </a:p>
                    <a:p>
                      <a:pPr marL="742950" marR="0" lvl="1" indent="-285750" algn="l">
                        <a:lnSpc>
                          <a:spcPct val="100000"/>
                        </a:lnSpc>
                        <a:spcBef>
                          <a:spcPct val="20000"/>
                        </a:spcBef>
                        <a:spcAft>
                          <a:spcPts val="0"/>
                        </a:spcAft>
                        <a:buFont typeface="Arial"/>
                        <a:buChar char="•"/>
                      </a:pPr>
                      <a:r>
                        <a:rPr lang="en-US" sz="1600" b="0" i="0" u="none" strike="noStrike" noProof="0">
                          <a:latin typeface="Arial"/>
                        </a:rPr>
                        <a:t>Website</a:t>
                      </a:r>
                    </a:p>
                    <a:p>
                      <a:pPr marL="742950" marR="0" lvl="1" indent="-285750" algn="l">
                        <a:lnSpc>
                          <a:spcPct val="100000"/>
                        </a:lnSpc>
                        <a:spcBef>
                          <a:spcPct val="20000"/>
                        </a:spcBef>
                        <a:spcAft>
                          <a:spcPts val="0"/>
                        </a:spcAft>
                        <a:buFont typeface="Arial"/>
                        <a:buChar char="•"/>
                      </a:pPr>
                      <a:r>
                        <a:rPr lang="en-US" sz="1600" b="0" i="0" u="none" strike="noStrike" noProof="0">
                          <a:latin typeface="Arial"/>
                        </a:rPr>
                        <a:t>Funding proposal</a:t>
                      </a:r>
                    </a:p>
                    <a:p>
                      <a:pPr marL="742950" marR="0" lvl="1" indent="-285750" algn="l">
                        <a:lnSpc>
                          <a:spcPct val="100000"/>
                        </a:lnSpc>
                        <a:spcBef>
                          <a:spcPct val="20000"/>
                        </a:spcBef>
                        <a:spcAft>
                          <a:spcPts val="0"/>
                        </a:spcAft>
                        <a:buFont typeface="Arial"/>
                        <a:buChar char="•"/>
                      </a:pPr>
                      <a:r>
                        <a:rPr lang="en-US" sz="1600" b="0" i="0" u="none" strike="noStrike" noProof="0">
                          <a:latin typeface="Arial"/>
                        </a:rPr>
                        <a:t>Policy brief</a:t>
                      </a:r>
                    </a:p>
                    <a:p>
                      <a:pPr marL="742950" marR="0" lvl="1" indent="-285750" algn="l">
                        <a:lnSpc>
                          <a:spcPct val="100000"/>
                        </a:lnSpc>
                        <a:spcBef>
                          <a:spcPct val="20000"/>
                        </a:spcBef>
                        <a:spcAft>
                          <a:spcPts val="0"/>
                        </a:spcAft>
                        <a:buFont typeface="Arial"/>
                        <a:buChar char="•"/>
                      </a:pPr>
                      <a:r>
                        <a:rPr lang="en-US" sz="1600" b="0" i="0" u="none" strike="noStrike" noProof="0">
                          <a:latin typeface="Arial"/>
                        </a:rPr>
                        <a:t>Fact sheet or FAQ</a:t>
                      </a:r>
                      <a:endParaRPr lang="en-US" sz="1600"/>
                    </a:p>
                  </a:txBody>
                  <a:tcPr/>
                </a:tc>
                <a:tc>
                  <a:txBody>
                    <a:bodyPr/>
                    <a:lstStyle/>
                    <a:p>
                      <a:pPr lvl="0">
                        <a:buNone/>
                      </a:pPr>
                      <a:r>
                        <a:rPr lang="en-US"/>
                        <a:t>D2L Assignment</a:t>
                      </a:r>
                    </a:p>
                    <a:p>
                      <a:pPr lvl="0">
                        <a:buNone/>
                      </a:pPr>
                      <a:endParaRPr lang="en-US"/>
                    </a:p>
                  </a:txBody>
                  <a:tcPr/>
                </a:tc>
                <a:extLst>
                  <a:ext uri="{0D108BD9-81ED-4DB2-BD59-A6C34878D82A}">
                    <a16:rowId xmlns:a16="http://schemas.microsoft.com/office/drawing/2014/main" val="1169855857"/>
                  </a:ext>
                </a:extLst>
              </a:tr>
              <a:tr h="1353175">
                <a:tc>
                  <a:txBody>
                    <a:bodyPr/>
                    <a:lstStyle/>
                    <a:p>
                      <a:pPr marL="285750" marR="0" lvl="0" indent="-285750" algn="l">
                        <a:lnSpc>
                          <a:spcPct val="100000"/>
                        </a:lnSpc>
                        <a:spcBef>
                          <a:spcPct val="20000"/>
                        </a:spcBef>
                        <a:spcAft>
                          <a:spcPts val="0"/>
                        </a:spcAft>
                        <a:buFont typeface="Arial"/>
                        <a:buChar char="•"/>
                      </a:pPr>
                      <a:r>
                        <a:rPr lang="en-US" sz="1800" b="0" i="0" u="none" strike="noStrike" noProof="0">
                          <a:latin typeface="Arial"/>
                        </a:rPr>
                        <a:t>Problem-solving assignment</a:t>
                      </a:r>
                    </a:p>
                    <a:p>
                      <a:pPr marL="742950" marR="0" lvl="1" indent="-285750" algn="l">
                        <a:lnSpc>
                          <a:spcPct val="100000"/>
                        </a:lnSpc>
                        <a:spcBef>
                          <a:spcPct val="20000"/>
                        </a:spcBef>
                        <a:spcAft>
                          <a:spcPts val="0"/>
                        </a:spcAft>
                        <a:buFont typeface="Arial"/>
                        <a:buChar char="•"/>
                      </a:pPr>
                      <a:r>
                        <a:rPr lang="en-US" sz="1800" b="0" i="0" u="none" strike="noStrike" noProof="0">
                          <a:latin typeface="Arial"/>
                        </a:rPr>
                        <a:t>Apply course learning to a problem, design a solution</a:t>
                      </a:r>
                    </a:p>
                    <a:p>
                      <a:pPr marL="742950" marR="0" lvl="1" indent="-285750" algn="l">
                        <a:lnSpc>
                          <a:spcPct val="100000"/>
                        </a:lnSpc>
                        <a:spcBef>
                          <a:spcPct val="20000"/>
                        </a:spcBef>
                        <a:spcAft>
                          <a:spcPts val="0"/>
                        </a:spcAft>
                        <a:buFont typeface="Arial"/>
                        <a:buChar char="•"/>
                      </a:pPr>
                      <a:r>
                        <a:rPr lang="en-US" sz="1800" b="0" i="0" u="none" strike="noStrike" noProof="0">
                          <a:latin typeface="Arial"/>
                        </a:rPr>
                        <a:t>“Solve for everything” scenarios</a:t>
                      </a:r>
                      <a:endParaRPr lang="en-US"/>
                    </a:p>
                    <a:p>
                      <a:pPr marL="285750" lvl="0" indent="-285750">
                        <a:buFont typeface="Arial"/>
                        <a:buChar char="•"/>
                      </a:pPr>
                      <a:endParaRPr lang="en-US" sz="1600"/>
                    </a:p>
                  </a:txBody>
                  <a:tcPr/>
                </a:tc>
                <a:tc>
                  <a:txBody>
                    <a:bodyPr/>
                    <a:lstStyle/>
                    <a:p>
                      <a:r>
                        <a:rPr lang="en-US"/>
                        <a:t>D2L Assignment</a:t>
                      </a:r>
                    </a:p>
                    <a:p>
                      <a:pPr lvl="0">
                        <a:buNone/>
                      </a:pPr>
                      <a:endParaRPr lang="en-US"/>
                    </a:p>
                  </a:txBody>
                  <a:tcPr/>
                </a:tc>
                <a:extLst>
                  <a:ext uri="{0D108BD9-81ED-4DB2-BD59-A6C34878D82A}">
                    <a16:rowId xmlns:a16="http://schemas.microsoft.com/office/drawing/2014/main" val="3460552460"/>
                  </a:ext>
                </a:extLst>
              </a:tr>
              <a:tr h="1165066">
                <a:tc>
                  <a:txBody>
                    <a:bodyPr/>
                    <a:lstStyle/>
                    <a:p>
                      <a:pPr lvl="0">
                        <a:buNone/>
                      </a:pPr>
                      <a:r>
                        <a:rPr lang="en-US" sz="1800" b="0" i="0" u="none" strike="noStrike" noProof="0">
                          <a:latin typeface="Arial"/>
                        </a:rPr>
                        <a:t>Professional/research presentation</a:t>
                      </a:r>
                      <a:endParaRPr lang="en-US"/>
                    </a:p>
                    <a:p>
                      <a:pPr lvl="0">
                        <a:buNone/>
                      </a:pPr>
                      <a:endParaRPr lang="en-US"/>
                    </a:p>
                  </a:txBody>
                  <a:tcPr/>
                </a:tc>
                <a:tc>
                  <a:txBody>
                    <a:bodyPr/>
                    <a:lstStyle/>
                    <a:p>
                      <a:r>
                        <a:rPr lang="en-US"/>
                        <a:t>Zoom</a:t>
                      </a:r>
                    </a:p>
                    <a:p>
                      <a:pPr lvl="0">
                        <a:buNone/>
                      </a:pPr>
                      <a:r>
                        <a:rPr lang="en-US" sz="1800" b="0" i="0" u="none" strike="noStrike" noProof="0" err="1">
                          <a:latin typeface="Arial"/>
                        </a:rPr>
                        <a:t>Yuja</a:t>
                      </a:r>
                      <a:endParaRPr lang="en-US" sz="1800" b="0" i="0" u="none" strike="noStrike" noProof="0">
                        <a:latin typeface="Arial"/>
                      </a:endParaRPr>
                    </a:p>
                  </a:txBody>
                  <a:tcPr/>
                </a:tc>
                <a:extLst>
                  <a:ext uri="{0D108BD9-81ED-4DB2-BD59-A6C34878D82A}">
                    <a16:rowId xmlns:a16="http://schemas.microsoft.com/office/drawing/2014/main" val="1112907804"/>
                  </a:ext>
                </a:extLst>
              </a:tr>
            </a:tbl>
          </a:graphicData>
        </a:graphic>
      </p:graphicFrame>
    </p:spTree>
    <p:extLst>
      <p:ext uri="{BB962C8B-B14F-4D97-AF65-F5344CB8AC3E}">
        <p14:creationId xmlns:p14="http://schemas.microsoft.com/office/powerpoint/2010/main" val="1223172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Reflection/Metacognition</a:t>
            </a:r>
          </a:p>
        </p:txBody>
      </p:sp>
      <p:graphicFrame>
        <p:nvGraphicFramePr>
          <p:cNvPr id="7" name="Table 7">
            <a:extLst>
              <a:ext uri="{FF2B5EF4-FFF2-40B4-BE49-F238E27FC236}">
                <a16:creationId xmlns:a16="http://schemas.microsoft.com/office/drawing/2014/main" id="{6358E93D-E5CB-43BE-883B-F1F443B44292}"/>
              </a:ext>
            </a:extLst>
          </p:cNvPr>
          <p:cNvGraphicFramePr>
            <a:graphicFrameLocks noGrp="1"/>
          </p:cNvGraphicFramePr>
          <p:nvPr>
            <p:extLst>
              <p:ext uri="{D42A27DB-BD31-4B8C-83A1-F6EECF244321}">
                <p14:modId xmlns:p14="http://schemas.microsoft.com/office/powerpoint/2010/main" val="3009928732"/>
              </p:ext>
            </p:extLst>
          </p:nvPr>
        </p:nvGraphicFramePr>
        <p:xfrm>
          <a:off x="361510" y="1374433"/>
          <a:ext cx="8366664" cy="4743104"/>
        </p:xfrm>
        <a:graphic>
          <a:graphicData uri="http://schemas.openxmlformats.org/drawingml/2006/table">
            <a:tbl>
              <a:tblPr firstRow="1" bandRow="1">
                <a:tableStyleId>{5C22544A-7EE6-4342-B048-85BDC9FD1C3A}</a:tableStyleId>
              </a:tblPr>
              <a:tblGrid>
                <a:gridCol w="4183332">
                  <a:extLst>
                    <a:ext uri="{9D8B030D-6E8A-4147-A177-3AD203B41FA5}">
                      <a16:colId xmlns:a16="http://schemas.microsoft.com/office/drawing/2014/main" val="2458959765"/>
                    </a:ext>
                  </a:extLst>
                </a:gridCol>
                <a:gridCol w="4183332">
                  <a:extLst>
                    <a:ext uri="{9D8B030D-6E8A-4147-A177-3AD203B41FA5}">
                      <a16:colId xmlns:a16="http://schemas.microsoft.com/office/drawing/2014/main" val="1864493452"/>
                    </a:ext>
                  </a:extLst>
                </a:gridCol>
              </a:tblGrid>
              <a:tr h="580518">
                <a:tc>
                  <a:txBody>
                    <a:bodyPr/>
                    <a:lstStyle/>
                    <a:p>
                      <a:pPr marL="0" lvl="0" indent="0">
                        <a:buNone/>
                      </a:pPr>
                      <a:r>
                        <a:rPr lang="en-US"/>
                        <a:t>Assignment example</a:t>
                      </a:r>
                    </a:p>
                  </a:txBody>
                  <a:tcPr/>
                </a:tc>
                <a:tc>
                  <a:txBody>
                    <a:bodyPr/>
                    <a:lstStyle/>
                    <a:p>
                      <a:pPr lvl="0">
                        <a:buNone/>
                      </a:pPr>
                      <a:r>
                        <a:rPr lang="en-US"/>
                        <a:t>Instructional technology resources</a:t>
                      </a:r>
                    </a:p>
                  </a:txBody>
                  <a:tcPr/>
                </a:tc>
                <a:extLst>
                  <a:ext uri="{0D108BD9-81ED-4DB2-BD59-A6C34878D82A}">
                    <a16:rowId xmlns:a16="http://schemas.microsoft.com/office/drawing/2014/main" val="3560416296"/>
                  </a:ext>
                </a:extLst>
              </a:tr>
              <a:tr h="1233605">
                <a:tc>
                  <a:txBody>
                    <a:bodyPr/>
                    <a:lstStyle/>
                    <a:p>
                      <a:pPr lvl="0">
                        <a:buNone/>
                      </a:pPr>
                      <a:r>
                        <a:rPr lang="en-US" sz="1800" b="0" i="0" u="none" strike="noStrike" noProof="0">
                          <a:latin typeface="Arial"/>
                        </a:rPr>
                        <a:t>Narrated/annotated problem-solving</a:t>
                      </a:r>
                      <a:endParaRPr lang="en-US"/>
                    </a:p>
                  </a:txBody>
                  <a:tcPr/>
                </a:tc>
                <a:tc>
                  <a:txBody>
                    <a:bodyPr/>
                    <a:lstStyle/>
                    <a:p>
                      <a:pPr lvl="0">
                        <a:buNone/>
                      </a:pPr>
                      <a:r>
                        <a:rPr lang="en-US" sz="1800" b="0" i="0" u="none" strike="noStrike" noProof="0">
                          <a:latin typeface="Arial"/>
                        </a:rPr>
                        <a:t>Students can upload files "showing their work" when testing in D2L</a:t>
                      </a:r>
                    </a:p>
                  </a:txBody>
                  <a:tcPr/>
                </a:tc>
                <a:extLst>
                  <a:ext uri="{0D108BD9-81ED-4DB2-BD59-A6C34878D82A}">
                    <a16:rowId xmlns:a16="http://schemas.microsoft.com/office/drawing/2014/main" val="1169855857"/>
                  </a:ext>
                </a:extLst>
              </a:tr>
              <a:tr h="1279778">
                <a:tc>
                  <a:txBody>
                    <a:bodyPr/>
                    <a:lstStyle/>
                    <a:p>
                      <a:r>
                        <a:rPr lang="en-US"/>
                        <a:t>Exam or project wrapper</a:t>
                      </a:r>
                    </a:p>
                    <a:p>
                      <a:pPr marL="285750" lvl="0" indent="-285750">
                        <a:buFont typeface="Arial"/>
                        <a:buChar char="•"/>
                      </a:pPr>
                      <a:endParaRPr lang="en-US" sz="1600"/>
                    </a:p>
                    <a:p>
                      <a:pPr marL="285750" lvl="0" indent="-285750">
                        <a:buFont typeface="Arial"/>
                        <a:buChar char="•"/>
                      </a:pPr>
                      <a:endParaRPr lang="en-US" sz="1600"/>
                    </a:p>
                  </a:txBody>
                  <a:tcPr/>
                </a:tc>
                <a:tc>
                  <a:txBody>
                    <a:bodyPr/>
                    <a:lstStyle/>
                    <a:p>
                      <a:r>
                        <a:rPr lang="en-US"/>
                        <a:t>D2L Assignment (multimedia available)</a:t>
                      </a:r>
                    </a:p>
                    <a:p>
                      <a:pPr lvl="0">
                        <a:buNone/>
                      </a:pPr>
                      <a:r>
                        <a:rPr lang="en-US"/>
                        <a:t>Qualtrics</a:t>
                      </a:r>
                    </a:p>
                    <a:p>
                      <a:pPr lvl="0">
                        <a:buNone/>
                      </a:pPr>
                      <a:r>
                        <a:rPr lang="en-US"/>
                        <a:t>Google form</a:t>
                      </a:r>
                    </a:p>
                    <a:p>
                      <a:pPr lvl="0">
                        <a:buNone/>
                      </a:pPr>
                      <a:endParaRPr lang="en-US"/>
                    </a:p>
                  </a:txBody>
                  <a:tcPr/>
                </a:tc>
                <a:extLst>
                  <a:ext uri="{0D108BD9-81ED-4DB2-BD59-A6C34878D82A}">
                    <a16:rowId xmlns:a16="http://schemas.microsoft.com/office/drawing/2014/main" val="3460552460"/>
                  </a:ext>
                </a:extLst>
              </a:tr>
              <a:tr h="1649203">
                <a:tc>
                  <a:txBody>
                    <a:bodyPr/>
                    <a:lstStyle/>
                    <a:p>
                      <a:r>
                        <a:rPr lang="en-US"/>
                        <a:t>Course portfolio</a:t>
                      </a:r>
                    </a:p>
                    <a:p>
                      <a:pPr marL="285750" lvl="0" indent="-285750">
                        <a:buFont typeface="Arial"/>
                        <a:buChar char="•"/>
                      </a:pPr>
                      <a:endParaRPr lang="en-US"/>
                    </a:p>
                    <a:p>
                      <a:pPr lvl="0">
                        <a:buNone/>
                      </a:pPr>
                      <a:endParaRPr lang="en-US"/>
                    </a:p>
                  </a:txBody>
                  <a:tcPr/>
                </a:tc>
                <a:tc>
                  <a:txBody>
                    <a:bodyPr/>
                    <a:lstStyle/>
                    <a:p>
                      <a:pPr lvl="0">
                        <a:buNone/>
                      </a:pPr>
                      <a:r>
                        <a:rPr lang="en-US"/>
                        <a:t>D2L </a:t>
                      </a:r>
                      <a:r>
                        <a:rPr lang="en-US" err="1"/>
                        <a:t>ePortfolio</a:t>
                      </a:r>
                    </a:p>
                  </a:txBody>
                  <a:tcPr/>
                </a:tc>
                <a:extLst>
                  <a:ext uri="{0D108BD9-81ED-4DB2-BD59-A6C34878D82A}">
                    <a16:rowId xmlns:a16="http://schemas.microsoft.com/office/drawing/2014/main" val="1112907804"/>
                  </a:ext>
                </a:extLst>
              </a:tr>
            </a:tbl>
          </a:graphicData>
        </a:graphic>
      </p:graphicFrame>
    </p:spTree>
    <p:extLst>
      <p:ext uri="{BB962C8B-B14F-4D97-AF65-F5344CB8AC3E}">
        <p14:creationId xmlns:p14="http://schemas.microsoft.com/office/powerpoint/2010/main" val="852995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ACFC5-DCDD-4D89-8BCB-D93F115A57E7}"/>
              </a:ext>
            </a:extLst>
          </p:cNvPr>
          <p:cNvSpPr>
            <a:spLocks noGrp="1"/>
          </p:cNvSpPr>
          <p:nvPr>
            <p:ph type="title"/>
          </p:nvPr>
        </p:nvSpPr>
        <p:spPr/>
        <p:txBody>
          <a:bodyPr/>
          <a:lstStyle/>
          <a:p>
            <a:r>
              <a:rPr lang="en-US"/>
              <a:t>Assessment redesign</a:t>
            </a:r>
          </a:p>
        </p:txBody>
      </p:sp>
      <p:sp>
        <p:nvSpPr>
          <p:cNvPr id="4" name="Text Placeholder 3">
            <a:extLst>
              <a:ext uri="{FF2B5EF4-FFF2-40B4-BE49-F238E27FC236}">
                <a16:creationId xmlns:a16="http://schemas.microsoft.com/office/drawing/2014/main" id="{3C3B7B40-88DF-489E-8619-90A137DC827A}"/>
              </a:ext>
            </a:extLst>
          </p:cNvPr>
          <p:cNvSpPr>
            <a:spLocks noGrp="1"/>
          </p:cNvSpPr>
          <p:nvPr>
            <p:ph type="body" idx="1"/>
          </p:nvPr>
        </p:nvSpPr>
        <p:spPr>
          <a:xfrm>
            <a:off x="392676" y="1399868"/>
            <a:ext cx="3931920" cy="446190"/>
          </a:xfrm>
        </p:spPr>
        <p:txBody>
          <a:bodyPr/>
          <a:lstStyle/>
          <a:p>
            <a:r>
              <a:rPr lang="en-US"/>
              <a:t>Before</a:t>
            </a:r>
          </a:p>
        </p:txBody>
      </p:sp>
      <p:sp>
        <p:nvSpPr>
          <p:cNvPr id="3" name="Content Placeholder 2">
            <a:extLst>
              <a:ext uri="{FF2B5EF4-FFF2-40B4-BE49-F238E27FC236}">
                <a16:creationId xmlns:a16="http://schemas.microsoft.com/office/drawing/2014/main" id="{E12115BB-06F1-42EF-A4A7-25CA6241B5B2}"/>
              </a:ext>
            </a:extLst>
          </p:cNvPr>
          <p:cNvSpPr>
            <a:spLocks noGrp="1"/>
          </p:cNvSpPr>
          <p:nvPr>
            <p:ph sz="half" idx="2"/>
          </p:nvPr>
        </p:nvSpPr>
        <p:spPr>
          <a:xfrm>
            <a:off x="503289" y="1959077"/>
            <a:ext cx="3931920" cy="1103006"/>
          </a:xfrm>
        </p:spPr>
        <p:txBody>
          <a:bodyPr vert="horz" lIns="91440" tIns="45720" rIns="91440" bIns="45720" rtlCol="0" anchor="t">
            <a:normAutofit fontScale="92500" lnSpcReduction="20000"/>
          </a:bodyPr>
          <a:lstStyle/>
          <a:p>
            <a:r>
              <a:rPr lang="en-US"/>
              <a:t>Midterm exam 20%</a:t>
            </a:r>
          </a:p>
          <a:p>
            <a:r>
              <a:rPr lang="en-US"/>
              <a:t>Final exam 30%</a:t>
            </a:r>
          </a:p>
        </p:txBody>
      </p:sp>
      <p:sp>
        <p:nvSpPr>
          <p:cNvPr id="5" name="Text Placeholder 4">
            <a:extLst>
              <a:ext uri="{FF2B5EF4-FFF2-40B4-BE49-F238E27FC236}">
                <a16:creationId xmlns:a16="http://schemas.microsoft.com/office/drawing/2014/main" id="{846A8617-3FD6-4555-AACA-F382F00883DE}"/>
              </a:ext>
            </a:extLst>
          </p:cNvPr>
          <p:cNvSpPr>
            <a:spLocks noGrp="1"/>
          </p:cNvSpPr>
          <p:nvPr>
            <p:ph type="body" sz="quarter" idx="3"/>
          </p:nvPr>
        </p:nvSpPr>
        <p:spPr>
          <a:xfrm>
            <a:off x="4810186" y="1409086"/>
            <a:ext cx="3931920" cy="418537"/>
          </a:xfrm>
        </p:spPr>
        <p:txBody>
          <a:bodyPr/>
          <a:lstStyle/>
          <a:p>
            <a:r>
              <a:rPr lang="en-US">
                <a:cs typeface="Arial"/>
              </a:rPr>
              <a:t>After</a:t>
            </a:r>
            <a:endParaRPr lang="en-US"/>
          </a:p>
        </p:txBody>
      </p:sp>
      <p:sp>
        <p:nvSpPr>
          <p:cNvPr id="6" name="Content Placeholder 5">
            <a:extLst>
              <a:ext uri="{FF2B5EF4-FFF2-40B4-BE49-F238E27FC236}">
                <a16:creationId xmlns:a16="http://schemas.microsoft.com/office/drawing/2014/main" id="{29A4814B-F180-4237-B03B-45FC0F46F623}"/>
              </a:ext>
            </a:extLst>
          </p:cNvPr>
          <p:cNvSpPr>
            <a:spLocks noGrp="1"/>
          </p:cNvSpPr>
          <p:nvPr>
            <p:ph sz="quarter" idx="4"/>
          </p:nvPr>
        </p:nvSpPr>
        <p:spPr>
          <a:xfrm>
            <a:off x="4718009" y="1959077"/>
            <a:ext cx="3867396" cy="1103007"/>
          </a:xfrm>
        </p:spPr>
        <p:txBody>
          <a:bodyPr vert="horz" lIns="91440" tIns="45720" rIns="91440" bIns="45720" rtlCol="0" anchor="t">
            <a:normAutofit fontScale="92500" lnSpcReduction="20000"/>
          </a:bodyPr>
          <a:lstStyle/>
          <a:p>
            <a:r>
              <a:rPr lang="en-US"/>
              <a:t>Quizzes 15%</a:t>
            </a:r>
          </a:p>
          <a:p>
            <a:r>
              <a:rPr lang="en-US"/>
              <a:t>Case study 15%</a:t>
            </a:r>
          </a:p>
          <a:p>
            <a:r>
              <a:rPr lang="en-US"/>
              <a:t>Open-book final 20% </a:t>
            </a:r>
          </a:p>
        </p:txBody>
      </p:sp>
      <p:sp>
        <p:nvSpPr>
          <p:cNvPr id="8" name="Content Placeholder 2">
            <a:extLst>
              <a:ext uri="{FF2B5EF4-FFF2-40B4-BE49-F238E27FC236}">
                <a16:creationId xmlns:a16="http://schemas.microsoft.com/office/drawing/2014/main" id="{50F8B229-170C-418A-9D2A-D868809047CD}"/>
              </a:ext>
            </a:extLst>
          </p:cNvPr>
          <p:cNvSpPr txBox="1">
            <a:spLocks/>
          </p:cNvSpPr>
          <p:nvPr/>
        </p:nvSpPr>
        <p:spPr>
          <a:xfrm>
            <a:off x="4683843" y="3309783"/>
            <a:ext cx="3996444" cy="1287360"/>
          </a:xfrm>
          <a:prstGeom prst="rect">
            <a:avLst/>
          </a:prstGeom>
        </p:spPr>
        <p:txBody>
          <a:bodyPr vert="horz" lIns="91440" tIns="45720" rIns="91440" bIns="45720" rtlCol="0" anchor="t">
            <a:normAutofit fontScale="850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b="0" i="0" kern="1200">
                <a:solidFill>
                  <a:schemeClr val="tx1"/>
                </a:solidFill>
                <a:latin typeface="Gotham Book"/>
                <a:ea typeface="+mn-ea"/>
                <a:cs typeface="Gotham Book"/>
              </a:defRPr>
            </a:lvl1pPr>
            <a:lvl2pPr marL="457200" indent="-182880" algn="l" defTabSz="914400" rtl="0" eaLnBrk="1" latinLnBrk="0" hangingPunct="1">
              <a:spcBef>
                <a:spcPct val="20000"/>
              </a:spcBef>
              <a:buClr>
                <a:schemeClr val="accent1"/>
              </a:buClr>
              <a:buSzPct val="85000"/>
              <a:buFont typeface="Arial" pitchFamily="34" charset="0"/>
              <a:buChar char="•"/>
              <a:defRPr sz="2000" b="0" i="0" kern="1200">
                <a:solidFill>
                  <a:schemeClr val="tx1"/>
                </a:solidFill>
                <a:latin typeface="Gotham Book"/>
                <a:ea typeface="+mn-ea"/>
                <a:cs typeface="Gotham Book"/>
              </a:defRPr>
            </a:lvl2pPr>
            <a:lvl3pPr marL="731520" indent="-182880" algn="l" defTabSz="914400" rtl="0" eaLnBrk="1" latinLnBrk="0" hangingPunct="1">
              <a:spcBef>
                <a:spcPct val="20000"/>
              </a:spcBef>
              <a:buClr>
                <a:schemeClr val="accent1"/>
              </a:buClr>
              <a:buSzPct val="90000"/>
              <a:buFont typeface="Arial" pitchFamily="34" charset="0"/>
              <a:buChar char="•"/>
              <a:defRPr sz="1800" b="0" i="0" kern="1200">
                <a:solidFill>
                  <a:schemeClr val="tx1"/>
                </a:solidFill>
                <a:latin typeface="Gotham Book"/>
                <a:ea typeface="+mn-ea"/>
                <a:cs typeface="Gotham Book"/>
              </a:defRPr>
            </a:lvl3pPr>
            <a:lvl4pPr marL="1005840" indent="-182880" algn="l" defTabSz="914400" rtl="0" eaLnBrk="1" latinLnBrk="0" hangingPunct="1">
              <a:spcBef>
                <a:spcPct val="20000"/>
              </a:spcBef>
              <a:buClr>
                <a:schemeClr val="accent1"/>
              </a:buClr>
              <a:buFont typeface="Arial" pitchFamily="34" charset="0"/>
              <a:buChar char="•"/>
              <a:defRPr sz="1600" b="0" i="0" kern="1200">
                <a:solidFill>
                  <a:schemeClr val="tx1"/>
                </a:solidFill>
                <a:latin typeface="Gotham Book"/>
                <a:ea typeface="+mn-ea"/>
                <a:cs typeface="Gotham Book"/>
              </a:defRPr>
            </a:lvl4pPr>
            <a:lvl5pPr marL="1188720" indent="-137160" algn="l" defTabSz="914400" rtl="0" eaLnBrk="1" latinLnBrk="0" hangingPunct="1">
              <a:spcBef>
                <a:spcPct val="20000"/>
              </a:spcBef>
              <a:buClr>
                <a:schemeClr val="accent1"/>
              </a:buClr>
              <a:buSzPct val="100000"/>
              <a:buFont typeface="Arial" pitchFamily="34" charset="0"/>
              <a:buChar char="•"/>
              <a:defRPr sz="1600" b="0" i="0" kern="1200" baseline="0">
                <a:solidFill>
                  <a:schemeClr val="tx1"/>
                </a:solidFill>
                <a:latin typeface="Gotham Book"/>
                <a:ea typeface="+mn-ea"/>
                <a:cs typeface="Gotham Book"/>
              </a:defRPr>
            </a:lvl5pPr>
            <a:lvl6pPr marL="137160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9pPr>
          </a:lstStyle>
          <a:p>
            <a:r>
              <a:rPr lang="en-US"/>
              <a:t>Annotated bibliography 10%</a:t>
            </a:r>
          </a:p>
          <a:p>
            <a:r>
              <a:rPr lang="en-US"/>
              <a:t>Midterm exam 15%</a:t>
            </a:r>
          </a:p>
          <a:p>
            <a:r>
              <a:rPr lang="en-US"/>
              <a:t>Policy brief 15%</a:t>
            </a:r>
          </a:p>
          <a:p>
            <a:r>
              <a:rPr lang="en-US"/>
              <a:t>Final presentation 15%</a:t>
            </a:r>
          </a:p>
        </p:txBody>
      </p:sp>
      <p:sp>
        <p:nvSpPr>
          <p:cNvPr id="9" name="Content Placeholder 2">
            <a:extLst>
              <a:ext uri="{FF2B5EF4-FFF2-40B4-BE49-F238E27FC236}">
                <a16:creationId xmlns:a16="http://schemas.microsoft.com/office/drawing/2014/main" id="{F4F974BC-AF26-4EEF-AEFC-B7963ACBE78E}"/>
              </a:ext>
            </a:extLst>
          </p:cNvPr>
          <p:cNvSpPr txBox="1">
            <a:spLocks/>
          </p:cNvSpPr>
          <p:nvPr/>
        </p:nvSpPr>
        <p:spPr>
          <a:xfrm>
            <a:off x="628035" y="3392742"/>
            <a:ext cx="3931920" cy="1103006"/>
          </a:xfrm>
          <a:prstGeom prst="rect">
            <a:avLst/>
          </a:prstGeom>
        </p:spPr>
        <p:txBody>
          <a:bodyPr vert="horz" lIns="91440" tIns="45720" rIns="91440" bIns="45720" rtlCol="0" anchor="t">
            <a:normAutofit fontScale="925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b="0" i="0" kern="1200">
                <a:solidFill>
                  <a:schemeClr val="tx1"/>
                </a:solidFill>
                <a:latin typeface="Gotham Book"/>
                <a:ea typeface="+mn-ea"/>
                <a:cs typeface="Gotham Book"/>
              </a:defRPr>
            </a:lvl1pPr>
            <a:lvl2pPr marL="457200" indent="-182880" algn="l" defTabSz="914400" rtl="0" eaLnBrk="1" latinLnBrk="0" hangingPunct="1">
              <a:spcBef>
                <a:spcPct val="20000"/>
              </a:spcBef>
              <a:buClr>
                <a:schemeClr val="accent1"/>
              </a:buClr>
              <a:buSzPct val="85000"/>
              <a:buFont typeface="Arial" pitchFamily="34" charset="0"/>
              <a:buChar char="•"/>
              <a:defRPr sz="2000" b="0" i="0" kern="1200">
                <a:solidFill>
                  <a:schemeClr val="tx1"/>
                </a:solidFill>
                <a:latin typeface="Gotham Book"/>
                <a:ea typeface="+mn-ea"/>
                <a:cs typeface="Gotham Book"/>
              </a:defRPr>
            </a:lvl2pPr>
            <a:lvl3pPr marL="731520" indent="-182880" algn="l" defTabSz="914400" rtl="0" eaLnBrk="1" latinLnBrk="0" hangingPunct="1">
              <a:spcBef>
                <a:spcPct val="20000"/>
              </a:spcBef>
              <a:buClr>
                <a:schemeClr val="accent1"/>
              </a:buClr>
              <a:buSzPct val="90000"/>
              <a:buFont typeface="Arial" pitchFamily="34" charset="0"/>
              <a:buChar char="•"/>
              <a:defRPr sz="1800" b="0" i="0" kern="1200">
                <a:solidFill>
                  <a:schemeClr val="tx1"/>
                </a:solidFill>
                <a:latin typeface="Gotham Book"/>
                <a:ea typeface="+mn-ea"/>
                <a:cs typeface="Gotham Book"/>
              </a:defRPr>
            </a:lvl3pPr>
            <a:lvl4pPr marL="1005840" indent="-182880" algn="l" defTabSz="914400" rtl="0" eaLnBrk="1" latinLnBrk="0" hangingPunct="1">
              <a:spcBef>
                <a:spcPct val="20000"/>
              </a:spcBef>
              <a:buClr>
                <a:schemeClr val="accent1"/>
              </a:buClr>
              <a:buFont typeface="Arial" pitchFamily="34" charset="0"/>
              <a:buChar char="•"/>
              <a:defRPr sz="1600" b="0" i="0" kern="1200">
                <a:solidFill>
                  <a:schemeClr val="tx1"/>
                </a:solidFill>
                <a:latin typeface="Gotham Book"/>
                <a:ea typeface="+mn-ea"/>
                <a:cs typeface="Gotham Book"/>
              </a:defRPr>
            </a:lvl4pPr>
            <a:lvl5pPr marL="1188720" indent="-137160" algn="l" defTabSz="914400" rtl="0" eaLnBrk="1" latinLnBrk="0" hangingPunct="1">
              <a:spcBef>
                <a:spcPct val="20000"/>
              </a:spcBef>
              <a:buClr>
                <a:schemeClr val="accent1"/>
              </a:buClr>
              <a:buSzPct val="100000"/>
              <a:buFont typeface="Arial" pitchFamily="34" charset="0"/>
              <a:buChar char="•"/>
              <a:defRPr sz="1600" b="0" i="0" kern="1200" baseline="0">
                <a:solidFill>
                  <a:schemeClr val="tx1"/>
                </a:solidFill>
                <a:latin typeface="Gotham Book"/>
                <a:ea typeface="+mn-ea"/>
                <a:cs typeface="Gotham Book"/>
              </a:defRPr>
            </a:lvl5pPr>
            <a:lvl6pPr marL="137160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9pPr>
          </a:lstStyle>
          <a:p>
            <a:r>
              <a:rPr lang="en-US"/>
              <a:t>Research paper 25%</a:t>
            </a:r>
          </a:p>
          <a:p>
            <a:r>
              <a:rPr lang="en-US"/>
              <a:t>Midterm exam 15%</a:t>
            </a:r>
          </a:p>
          <a:p>
            <a:r>
              <a:rPr lang="en-US"/>
              <a:t>Final exam 20%</a:t>
            </a:r>
          </a:p>
        </p:txBody>
      </p:sp>
      <p:sp>
        <p:nvSpPr>
          <p:cNvPr id="12" name="Content Placeholder 2">
            <a:extLst>
              <a:ext uri="{FF2B5EF4-FFF2-40B4-BE49-F238E27FC236}">
                <a16:creationId xmlns:a16="http://schemas.microsoft.com/office/drawing/2014/main" id="{FD0A134C-0EE6-4816-803D-77A2C039A25F}"/>
              </a:ext>
            </a:extLst>
          </p:cNvPr>
          <p:cNvSpPr txBox="1">
            <a:spLocks/>
          </p:cNvSpPr>
          <p:nvPr/>
        </p:nvSpPr>
        <p:spPr>
          <a:xfrm>
            <a:off x="572729" y="5180985"/>
            <a:ext cx="3931920" cy="1103006"/>
          </a:xfrm>
          <a:prstGeom prst="rect">
            <a:avLst/>
          </a:prstGeom>
        </p:spPr>
        <p:txBody>
          <a:bodyPr vert="horz" lIns="91440" tIns="45720" rIns="91440" bIns="45720" rtlCol="0" anchor="t">
            <a:normAutofit fontScale="925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b="0" i="0" kern="1200">
                <a:solidFill>
                  <a:schemeClr val="tx1"/>
                </a:solidFill>
                <a:latin typeface="Gotham Book"/>
                <a:ea typeface="+mn-ea"/>
                <a:cs typeface="Gotham Book"/>
              </a:defRPr>
            </a:lvl1pPr>
            <a:lvl2pPr marL="457200" indent="-182880" algn="l" defTabSz="914400" rtl="0" eaLnBrk="1" latinLnBrk="0" hangingPunct="1">
              <a:spcBef>
                <a:spcPct val="20000"/>
              </a:spcBef>
              <a:buClr>
                <a:schemeClr val="accent1"/>
              </a:buClr>
              <a:buSzPct val="85000"/>
              <a:buFont typeface="Arial" pitchFamily="34" charset="0"/>
              <a:buChar char="•"/>
              <a:defRPr sz="2000" b="0" i="0" kern="1200">
                <a:solidFill>
                  <a:schemeClr val="tx1"/>
                </a:solidFill>
                <a:latin typeface="Gotham Book"/>
                <a:ea typeface="+mn-ea"/>
                <a:cs typeface="Gotham Book"/>
              </a:defRPr>
            </a:lvl2pPr>
            <a:lvl3pPr marL="731520" indent="-182880" algn="l" defTabSz="914400" rtl="0" eaLnBrk="1" latinLnBrk="0" hangingPunct="1">
              <a:spcBef>
                <a:spcPct val="20000"/>
              </a:spcBef>
              <a:buClr>
                <a:schemeClr val="accent1"/>
              </a:buClr>
              <a:buSzPct val="90000"/>
              <a:buFont typeface="Arial" pitchFamily="34" charset="0"/>
              <a:buChar char="•"/>
              <a:defRPr sz="1800" b="0" i="0" kern="1200">
                <a:solidFill>
                  <a:schemeClr val="tx1"/>
                </a:solidFill>
                <a:latin typeface="Gotham Book"/>
                <a:ea typeface="+mn-ea"/>
                <a:cs typeface="Gotham Book"/>
              </a:defRPr>
            </a:lvl3pPr>
            <a:lvl4pPr marL="1005840" indent="-182880" algn="l" defTabSz="914400" rtl="0" eaLnBrk="1" latinLnBrk="0" hangingPunct="1">
              <a:spcBef>
                <a:spcPct val="20000"/>
              </a:spcBef>
              <a:buClr>
                <a:schemeClr val="accent1"/>
              </a:buClr>
              <a:buFont typeface="Arial" pitchFamily="34" charset="0"/>
              <a:buChar char="•"/>
              <a:defRPr sz="1600" b="0" i="0" kern="1200">
                <a:solidFill>
                  <a:schemeClr val="tx1"/>
                </a:solidFill>
                <a:latin typeface="Gotham Book"/>
                <a:ea typeface="+mn-ea"/>
                <a:cs typeface="Gotham Book"/>
              </a:defRPr>
            </a:lvl4pPr>
            <a:lvl5pPr marL="1188720" indent="-137160" algn="l" defTabSz="914400" rtl="0" eaLnBrk="1" latinLnBrk="0" hangingPunct="1">
              <a:spcBef>
                <a:spcPct val="20000"/>
              </a:spcBef>
              <a:buClr>
                <a:schemeClr val="accent1"/>
              </a:buClr>
              <a:buSzPct val="100000"/>
              <a:buFont typeface="Arial" pitchFamily="34" charset="0"/>
              <a:buChar char="•"/>
              <a:defRPr sz="1600" b="0" i="0" kern="1200" baseline="0">
                <a:solidFill>
                  <a:schemeClr val="tx1"/>
                </a:solidFill>
                <a:latin typeface="Gotham Book"/>
                <a:ea typeface="+mn-ea"/>
                <a:cs typeface="Gotham Book"/>
              </a:defRPr>
            </a:lvl5pPr>
            <a:lvl6pPr marL="137160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9pPr>
          </a:lstStyle>
          <a:p>
            <a:r>
              <a:rPr lang="en-US"/>
              <a:t>Homework 20%</a:t>
            </a:r>
          </a:p>
          <a:p>
            <a:r>
              <a:rPr lang="en-US"/>
              <a:t>Midterm exam 20%</a:t>
            </a:r>
          </a:p>
          <a:p>
            <a:r>
              <a:rPr lang="en-US"/>
              <a:t>Final exam 30%</a:t>
            </a:r>
          </a:p>
        </p:txBody>
      </p:sp>
      <p:sp>
        <p:nvSpPr>
          <p:cNvPr id="13" name="Content Placeholder 2">
            <a:extLst>
              <a:ext uri="{FF2B5EF4-FFF2-40B4-BE49-F238E27FC236}">
                <a16:creationId xmlns:a16="http://schemas.microsoft.com/office/drawing/2014/main" id="{15A0B853-92AC-4485-AA63-8DFE91683A74}"/>
              </a:ext>
            </a:extLst>
          </p:cNvPr>
          <p:cNvSpPr txBox="1">
            <a:spLocks/>
          </p:cNvSpPr>
          <p:nvPr/>
        </p:nvSpPr>
        <p:spPr>
          <a:xfrm>
            <a:off x="4683842" y="4941323"/>
            <a:ext cx="4411241" cy="1748246"/>
          </a:xfrm>
          <a:prstGeom prst="rect">
            <a:avLst/>
          </a:prstGeom>
        </p:spPr>
        <p:txBody>
          <a:bodyPr vert="horz" lIns="91440" tIns="45720" rIns="91440" bIns="45720" rtlCol="0" anchor="t">
            <a:normAutofit fontScale="775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b="0" i="0" kern="1200">
                <a:solidFill>
                  <a:schemeClr val="tx1"/>
                </a:solidFill>
                <a:latin typeface="Gotham Book"/>
                <a:ea typeface="+mn-ea"/>
                <a:cs typeface="Gotham Book"/>
              </a:defRPr>
            </a:lvl1pPr>
            <a:lvl2pPr marL="457200" indent="-182880" algn="l" defTabSz="914400" rtl="0" eaLnBrk="1" latinLnBrk="0" hangingPunct="1">
              <a:spcBef>
                <a:spcPct val="20000"/>
              </a:spcBef>
              <a:buClr>
                <a:schemeClr val="accent1"/>
              </a:buClr>
              <a:buSzPct val="85000"/>
              <a:buFont typeface="Arial" pitchFamily="34" charset="0"/>
              <a:buChar char="•"/>
              <a:defRPr sz="2000" b="0" i="0" kern="1200">
                <a:solidFill>
                  <a:schemeClr val="tx1"/>
                </a:solidFill>
                <a:latin typeface="Gotham Book"/>
                <a:ea typeface="+mn-ea"/>
                <a:cs typeface="Gotham Book"/>
              </a:defRPr>
            </a:lvl2pPr>
            <a:lvl3pPr marL="731520" indent="-182880" algn="l" defTabSz="914400" rtl="0" eaLnBrk="1" latinLnBrk="0" hangingPunct="1">
              <a:spcBef>
                <a:spcPct val="20000"/>
              </a:spcBef>
              <a:buClr>
                <a:schemeClr val="accent1"/>
              </a:buClr>
              <a:buSzPct val="90000"/>
              <a:buFont typeface="Arial" pitchFamily="34" charset="0"/>
              <a:buChar char="•"/>
              <a:defRPr sz="1800" b="0" i="0" kern="1200">
                <a:solidFill>
                  <a:schemeClr val="tx1"/>
                </a:solidFill>
                <a:latin typeface="Gotham Book"/>
                <a:ea typeface="+mn-ea"/>
                <a:cs typeface="Gotham Book"/>
              </a:defRPr>
            </a:lvl3pPr>
            <a:lvl4pPr marL="1005840" indent="-182880" algn="l" defTabSz="914400" rtl="0" eaLnBrk="1" latinLnBrk="0" hangingPunct="1">
              <a:spcBef>
                <a:spcPct val="20000"/>
              </a:spcBef>
              <a:buClr>
                <a:schemeClr val="accent1"/>
              </a:buClr>
              <a:buFont typeface="Arial" pitchFamily="34" charset="0"/>
              <a:buChar char="•"/>
              <a:defRPr sz="1600" b="0" i="0" kern="1200">
                <a:solidFill>
                  <a:schemeClr val="tx1"/>
                </a:solidFill>
                <a:latin typeface="Gotham Book"/>
                <a:ea typeface="+mn-ea"/>
                <a:cs typeface="Gotham Book"/>
              </a:defRPr>
            </a:lvl4pPr>
            <a:lvl5pPr marL="1188720" indent="-137160" algn="l" defTabSz="914400" rtl="0" eaLnBrk="1" latinLnBrk="0" hangingPunct="1">
              <a:spcBef>
                <a:spcPct val="20000"/>
              </a:spcBef>
              <a:buClr>
                <a:schemeClr val="accent1"/>
              </a:buClr>
              <a:buSzPct val="100000"/>
              <a:buFont typeface="Arial" pitchFamily="34" charset="0"/>
              <a:buChar char="•"/>
              <a:defRPr sz="1600" b="0" i="0" kern="1200" baseline="0">
                <a:solidFill>
                  <a:schemeClr val="tx1"/>
                </a:solidFill>
                <a:latin typeface="Gotham Book"/>
                <a:ea typeface="+mn-ea"/>
                <a:cs typeface="Gotham Book"/>
              </a:defRPr>
            </a:lvl5pPr>
            <a:lvl6pPr marL="137160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9pPr>
          </a:lstStyle>
          <a:p>
            <a:r>
              <a:rPr lang="en-US"/>
              <a:t>Homework 15%</a:t>
            </a:r>
          </a:p>
          <a:p>
            <a:r>
              <a:rPr lang="en-US"/>
              <a:t>Quizzes 10%</a:t>
            </a:r>
          </a:p>
          <a:p>
            <a:r>
              <a:rPr lang="en-US"/>
              <a:t>Problem-based assignment 10%</a:t>
            </a:r>
          </a:p>
          <a:p>
            <a:r>
              <a:rPr lang="en-US"/>
              <a:t>Midterm exam 15% </a:t>
            </a:r>
            <a:br>
              <a:rPr lang="en-US"/>
            </a:br>
            <a:r>
              <a:rPr lang="en-US"/>
              <a:t>(open-book, annotated)</a:t>
            </a:r>
          </a:p>
          <a:p>
            <a:r>
              <a:rPr lang="en-US"/>
              <a:t>Final exam (Zoom proctored) 20%</a:t>
            </a:r>
          </a:p>
        </p:txBody>
      </p:sp>
      <p:cxnSp>
        <p:nvCxnSpPr>
          <p:cNvPr id="14" name="Straight Arrow Connector 13">
            <a:extLst>
              <a:ext uri="{FF2B5EF4-FFF2-40B4-BE49-F238E27FC236}">
                <a16:creationId xmlns:a16="http://schemas.microsoft.com/office/drawing/2014/main" id="{B54A62EE-8998-4668-AA16-725E88EB53B2}"/>
              </a:ext>
            </a:extLst>
          </p:cNvPr>
          <p:cNvCxnSpPr/>
          <p:nvPr/>
        </p:nvCxnSpPr>
        <p:spPr>
          <a:xfrm flipV="1">
            <a:off x="1109817" y="2981017"/>
            <a:ext cx="1511708" cy="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0C1A6E1-0CD1-4379-B9D4-8DF05A0A8F00}"/>
              </a:ext>
            </a:extLst>
          </p:cNvPr>
          <p:cNvCxnSpPr>
            <a:cxnSpLocks/>
          </p:cNvCxnSpPr>
          <p:nvPr/>
        </p:nvCxnSpPr>
        <p:spPr>
          <a:xfrm flipV="1">
            <a:off x="5691034" y="3174589"/>
            <a:ext cx="1511708" cy="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5B33E217-511C-4DF7-9A77-C64493C56A65}"/>
              </a:ext>
            </a:extLst>
          </p:cNvPr>
          <p:cNvCxnSpPr>
            <a:cxnSpLocks/>
          </p:cNvCxnSpPr>
          <p:nvPr/>
        </p:nvCxnSpPr>
        <p:spPr>
          <a:xfrm flipV="1">
            <a:off x="1229646" y="4557249"/>
            <a:ext cx="1511708" cy="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4EE21598-8C10-4ED1-8EF7-04C79CB11C2F}"/>
              </a:ext>
            </a:extLst>
          </p:cNvPr>
          <p:cNvCxnSpPr>
            <a:cxnSpLocks/>
          </p:cNvCxnSpPr>
          <p:nvPr/>
        </p:nvCxnSpPr>
        <p:spPr>
          <a:xfrm flipV="1">
            <a:off x="5515895" y="4760038"/>
            <a:ext cx="1511708" cy="0"/>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1844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5943" y="782749"/>
            <a:ext cx="2139696" cy="1439153"/>
          </a:xfrm>
        </p:spPr>
        <p:txBody>
          <a:bodyPr/>
          <a:lstStyle/>
          <a:p>
            <a:r>
              <a:rPr lang="en-US"/>
              <a:t>Best Practices </a:t>
            </a:r>
            <a:br>
              <a:rPr lang="en-US"/>
            </a:br>
            <a:r>
              <a:rPr lang="en-US"/>
              <a:t>for Assessments</a:t>
            </a:r>
          </a:p>
        </p:txBody>
      </p:sp>
      <p:sp>
        <p:nvSpPr>
          <p:cNvPr id="3" name="Content Placeholder 2"/>
          <p:cNvSpPr>
            <a:spLocks noGrp="1"/>
          </p:cNvSpPr>
          <p:nvPr>
            <p:ph idx="1"/>
          </p:nvPr>
        </p:nvSpPr>
        <p:spPr>
          <a:xfrm>
            <a:off x="2943044" y="1062907"/>
            <a:ext cx="5938049" cy="5388639"/>
          </a:xfrm>
        </p:spPr>
        <p:txBody>
          <a:bodyPr vert="horz" lIns="91440" tIns="45720" rIns="91440" bIns="45720" rtlCol="0" anchor="t">
            <a:normAutofit/>
          </a:bodyPr>
          <a:lstStyle/>
          <a:p>
            <a:r>
              <a:rPr lang="en-US"/>
              <a:t>Be transparent</a:t>
            </a:r>
            <a:br>
              <a:rPr lang="en-US"/>
            </a:br>
            <a:endParaRPr lang="en-US"/>
          </a:p>
          <a:p>
            <a:r>
              <a:rPr lang="en-US"/>
              <a:t>Communicate clearly and frequently</a:t>
            </a:r>
            <a:br>
              <a:rPr lang="en-US"/>
            </a:br>
            <a:endParaRPr lang="en-US"/>
          </a:p>
          <a:p>
            <a:r>
              <a:rPr lang="en-US"/>
              <a:t>Vary assessment methods</a:t>
            </a:r>
            <a:br>
              <a:rPr lang="en-US"/>
            </a:br>
            <a:endParaRPr lang="en-US"/>
          </a:p>
          <a:p>
            <a:r>
              <a:rPr lang="en-US"/>
              <a:t>Engage students in academic integrity</a:t>
            </a:r>
          </a:p>
          <a:p>
            <a:pPr marL="0" indent="0">
              <a:buNone/>
            </a:pPr>
            <a:endParaRPr lang="en-US"/>
          </a:p>
        </p:txBody>
      </p:sp>
      <p:sp>
        <p:nvSpPr>
          <p:cNvPr id="4" name="Text Placeholder 3"/>
          <p:cNvSpPr>
            <a:spLocks noGrp="1"/>
          </p:cNvSpPr>
          <p:nvPr>
            <p:ph type="body" sz="half" idx="2"/>
          </p:nvPr>
        </p:nvSpPr>
        <p:spPr>
          <a:xfrm>
            <a:off x="457201" y="2317164"/>
            <a:ext cx="2139696" cy="4057003"/>
          </a:xfrm>
        </p:spPr>
        <p:txBody>
          <a:bodyPr vert="horz" lIns="91440" tIns="45720" rIns="91440" bIns="45720" rtlCol="0" anchor="t">
            <a:normAutofit/>
          </a:bodyPr>
          <a:lstStyle/>
          <a:p>
            <a:r>
              <a:rPr lang="en-US" sz="1800" i="1"/>
              <a:t>Applicable to any assessments, but particularly critical in the remote learning environment.</a:t>
            </a:r>
          </a:p>
        </p:txBody>
      </p:sp>
      <p:sp>
        <p:nvSpPr>
          <p:cNvPr id="5" name="TextBox 4">
            <a:extLst>
              <a:ext uri="{FF2B5EF4-FFF2-40B4-BE49-F238E27FC236}">
                <a16:creationId xmlns:a16="http://schemas.microsoft.com/office/drawing/2014/main" id="{E719F3CA-A845-478D-A947-923764ACD015}"/>
              </a:ext>
            </a:extLst>
          </p:cNvPr>
          <p:cNvSpPr txBox="1"/>
          <p:nvPr/>
        </p:nvSpPr>
        <p:spPr>
          <a:xfrm>
            <a:off x="527254" y="5624665"/>
            <a:ext cx="198734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i="1"/>
              <a:t>Transparency in Learning and Teaching (TILT) Framework</a:t>
            </a:r>
            <a:endParaRPr lang="en-US" sz="1200" i="1">
              <a:cs typeface="Arial"/>
            </a:endParaRPr>
          </a:p>
          <a:p>
            <a:r>
              <a:rPr lang="en-US" sz="1200" i="1">
                <a:ea typeface="+mn-lt"/>
                <a:cs typeface="+mn-lt"/>
                <a:hlinkClick r:id="rId2"/>
              </a:rPr>
              <a:t>https://tilthighered.com/</a:t>
            </a:r>
            <a:endParaRPr lang="en-US" sz="1200" i="1">
              <a:ea typeface="+mn-lt"/>
              <a:cs typeface="+mn-lt"/>
            </a:endParaRPr>
          </a:p>
        </p:txBody>
      </p:sp>
    </p:spTree>
    <p:extLst>
      <p:ext uri="{BB962C8B-B14F-4D97-AF65-F5344CB8AC3E}">
        <p14:creationId xmlns:p14="http://schemas.microsoft.com/office/powerpoint/2010/main" val="674925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12" y="605106"/>
            <a:ext cx="7784962" cy="546653"/>
          </a:xfrm>
        </p:spPr>
        <p:txBody>
          <a:bodyPr>
            <a:normAutofit fontScale="90000"/>
          </a:bodyPr>
          <a:lstStyle/>
          <a:p>
            <a:r>
              <a:rPr lang="en-US"/>
              <a:t>Learning outcomes</a:t>
            </a:r>
          </a:p>
        </p:txBody>
      </p:sp>
      <p:sp>
        <p:nvSpPr>
          <p:cNvPr id="3" name="Content Placeholder 2"/>
          <p:cNvSpPr>
            <a:spLocks noGrp="1"/>
          </p:cNvSpPr>
          <p:nvPr>
            <p:ph idx="1"/>
          </p:nvPr>
        </p:nvSpPr>
        <p:spPr>
          <a:xfrm>
            <a:off x="167182" y="1414354"/>
            <a:ext cx="8718535" cy="3981303"/>
          </a:xfrm>
        </p:spPr>
        <p:txBody>
          <a:bodyPr vert="horz" lIns="91440" tIns="45720" rIns="91440" bIns="45720" rtlCol="0" anchor="t">
            <a:normAutofit/>
          </a:bodyPr>
          <a:lstStyle/>
          <a:p>
            <a:pPr marL="0" indent="0">
              <a:spcAft>
                <a:spcPts val="1200"/>
              </a:spcAft>
              <a:buNone/>
            </a:pPr>
            <a:r>
              <a:rPr lang="en-US" sz="2200"/>
              <a:t>After viewing this series, we hope you will:</a:t>
            </a:r>
          </a:p>
          <a:p>
            <a:pPr>
              <a:spcAft>
                <a:spcPts val="1200"/>
              </a:spcAft>
            </a:pPr>
            <a:r>
              <a:rPr lang="en-US" sz="2200"/>
              <a:t>Reflect on your options for assessing students in your courses </a:t>
            </a:r>
            <a:endParaRPr lang="en-US"/>
          </a:p>
          <a:p>
            <a:pPr>
              <a:spcAft>
                <a:spcPts val="1200"/>
              </a:spcAft>
            </a:pPr>
            <a:r>
              <a:rPr lang="en-US" sz="2200"/>
              <a:t>Consider alternatives to remotely proctored tests, where appropriate</a:t>
            </a:r>
          </a:p>
          <a:p>
            <a:pPr>
              <a:spcAft>
                <a:spcPts val="1200"/>
              </a:spcAft>
            </a:pPr>
            <a:r>
              <a:rPr lang="en-US" sz="2200"/>
              <a:t>Understand the resources available to you for testing and alternative assessments in D2L and other instructional technologies</a:t>
            </a:r>
          </a:p>
          <a:p>
            <a:pPr>
              <a:spcAft>
                <a:spcPts val="1200"/>
              </a:spcAft>
            </a:pPr>
            <a:r>
              <a:rPr lang="en-US" sz="2200"/>
              <a:t>Know the current options and procedures for remote proctoring at APSU (updates since spring 2020)</a:t>
            </a:r>
          </a:p>
          <a:p>
            <a:pPr>
              <a:spcAft>
                <a:spcPts val="1200"/>
              </a:spcAft>
            </a:pPr>
            <a:endParaRPr lang="en-US" sz="2200"/>
          </a:p>
        </p:txBody>
      </p:sp>
    </p:spTree>
    <p:extLst>
      <p:ext uri="{BB962C8B-B14F-4D97-AF65-F5344CB8AC3E}">
        <p14:creationId xmlns:p14="http://schemas.microsoft.com/office/powerpoint/2010/main" val="3689964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50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50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up)">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324F3-2D92-420F-90FB-C8B6A49F4E8F}"/>
              </a:ext>
            </a:extLst>
          </p:cNvPr>
          <p:cNvSpPr>
            <a:spLocks noGrp="1"/>
          </p:cNvSpPr>
          <p:nvPr>
            <p:ph type="title"/>
          </p:nvPr>
        </p:nvSpPr>
        <p:spPr/>
        <p:txBody>
          <a:bodyPr/>
          <a:lstStyle/>
          <a:p>
            <a:r>
              <a:rPr lang="en-US"/>
              <a:t>References</a:t>
            </a:r>
          </a:p>
        </p:txBody>
      </p:sp>
      <p:sp>
        <p:nvSpPr>
          <p:cNvPr id="3" name="Content Placeholder 2">
            <a:extLst>
              <a:ext uri="{FF2B5EF4-FFF2-40B4-BE49-F238E27FC236}">
                <a16:creationId xmlns:a16="http://schemas.microsoft.com/office/drawing/2014/main" id="{B04032C3-A85B-44E8-9467-841FD4EF21F7}"/>
              </a:ext>
            </a:extLst>
          </p:cNvPr>
          <p:cNvSpPr>
            <a:spLocks noGrp="1"/>
          </p:cNvSpPr>
          <p:nvPr>
            <p:ph idx="1"/>
          </p:nvPr>
        </p:nvSpPr>
        <p:spPr>
          <a:xfrm>
            <a:off x="2971800" y="792080"/>
            <a:ext cx="5770418" cy="5882640"/>
          </a:xfrm>
        </p:spPr>
        <p:txBody>
          <a:bodyPr vert="horz" lIns="91440" tIns="45720" rIns="91440" bIns="45720" rtlCol="0" anchor="t">
            <a:noAutofit/>
          </a:bodyPr>
          <a:lstStyle/>
          <a:p>
            <a:r>
              <a:rPr lang="en-US" sz="1400"/>
              <a:t>Harper College Academy for Teaching Excellence – Online Testing and Alternative Assessments: </a:t>
            </a:r>
            <a:r>
              <a:rPr lang="en-US" sz="1400" dirty="0">
                <a:hlinkClick r:id="rId2"/>
              </a:rPr>
              <a:t>https://harper-academy.net/wp-content/uploads/2020/04/Online-Testing-Webinar-Slides.pdf</a:t>
            </a:r>
            <a:endParaRPr lang="en-US" sz="1400" dirty="0"/>
          </a:p>
          <a:p>
            <a:r>
              <a:rPr lang="en-US" sz="1400"/>
              <a:t>Transparency in Learning and Teaching (TILT) Framework: </a:t>
            </a:r>
            <a:r>
              <a:rPr lang="en-US" sz="1400" dirty="0">
                <a:hlinkClick r:id="rId3"/>
              </a:rPr>
              <a:t>https://tilthighered.com/</a:t>
            </a:r>
            <a:endParaRPr lang="en-US" sz="1400" dirty="0"/>
          </a:p>
          <a:p>
            <a:r>
              <a:rPr lang="en-US" sz="1400"/>
              <a:t>Plagiarism exercises from Cornell University: </a:t>
            </a:r>
            <a:r>
              <a:rPr lang="en-US" sz="1400" dirty="0">
                <a:hlinkClick r:id="rId4"/>
              </a:rPr>
              <a:t>https://plagiarism.arts.cornell.edu/tutorial/exercises.cfm</a:t>
            </a:r>
            <a:br>
              <a:rPr lang="en-US" sz="1400" dirty="0"/>
            </a:br>
            <a:endParaRPr lang="en-US" sz="1400" dirty="0"/>
          </a:p>
          <a:p>
            <a:pPr marL="0" indent="0">
              <a:buNone/>
            </a:pPr>
            <a:r>
              <a:rPr lang="en-US" sz="1400"/>
              <a:t>Open-book testing </a:t>
            </a:r>
          </a:p>
          <a:p>
            <a:r>
              <a:rPr lang="en-US" sz="1400"/>
              <a:t>"Why Open-book Tests Deserve a Place in Your Courses" - Matt Farrell and Shannon Maheu, Faculty Focus </a:t>
            </a:r>
            <a:r>
              <a:rPr lang="en-US" sz="1400" dirty="0">
                <a:hlinkClick r:id="rId5"/>
              </a:rPr>
              <a:t>https://www.facultyfocus.com/articles/educational-assessment/why-open-book-tests-deserve-a-place-in-your-courses/</a:t>
            </a:r>
            <a:r>
              <a:rPr lang="en-US" sz="1400" dirty="0"/>
              <a:t> </a:t>
            </a:r>
          </a:p>
          <a:p>
            <a:r>
              <a:rPr lang="en-US" sz="1400"/>
              <a:t>Tips for Creating Open-book Exams – IU Bloomington: </a:t>
            </a:r>
            <a:r>
              <a:rPr lang="en-US" sz="1400" dirty="0">
                <a:hlinkClick r:id="rId6"/>
              </a:rPr>
              <a:t>https://blogs.iu.edu/citl/2020/03/27/open-book-exams/#.XxXfGShKhQA</a:t>
            </a:r>
            <a:r>
              <a:rPr lang="en-US" sz="1400" dirty="0"/>
              <a:t> </a:t>
            </a:r>
          </a:p>
          <a:p>
            <a:r>
              <a:rPr lang="en-US" sz="1400"/>
              <a:t>Rutgers SAS – Special advice for open-book assessments in quantitative courses: </a:t>
            </a:r>
            <a:r>
              <a:rPr lang="en-US" sz="1400" dirty="0">
                <a:hlinkClick r:id="rId7"/>
              </a:rPr>
              <a:t>https://sasoue.rutgers.edu/teaching-learning/remote-exams-assessment#special-advice-for-open-book-assessment-in-quantitative-courses</a:t>
            </a:r>
            <a:r>
              <a:rPr lang="en-US" sz="1400" dirty="0"/>
              <a:t> </a:t>
            </a:r>
          </a:p>
          <a:p>
            <a:r>
              <a:rPr lang="en-US" sz="1400"/>
              <a:t>University of Newcastle – Guide for Academics: Open-book exams: </a:t>
            </a:r>
            <a:r>
              <a:rPr lang="en-US" sz="1400" dirty="0">
                <a:hlinkClick r:id="rId8"/>
              </a:rPr>
              <a:t>https://www.newcastle.edu.au/__data/assets/pdf_file/0006/268980/Open-Book-Exams.pdf</a:t>
            </a:r>
            <a:r>
              <a:rPr lang="en-US" sz="1400" dirty="0"/>
              <a:t> </a:t>
            </a:r>
          </a:p>
          <a:p>
            <a:r>
              <a:rPr lang="en-US" sz="1400"/>
              <a:t>How to Write Better Tests – Bloomington Testing and Evaluation Service: </a:t>
            </a:r>
            <a:r>
              <a:rPr lang="en-US" sz="1400" dirty="0">
                <a:hlinkClick r:id="rId9"/>
              </a:rPr>
              <a:t>https://austinpeay-my.sharepoint.com/:b:/g/personal/wornhoffa_apsu_edu/ESR7OQuUN_9Om1cif7t5EzIBQ8y4JeLVqQCVckWoSsNZrQ?e=j1671j</a:t>
            </a:r>
            <a:r>
              <a:rPr lang="en-US" sz="1400" dirty="0"/>
              <a:t> </a:t>
            </a:r>
          </a:p>
          <a:p>
            <a:endParaRPr lang="en-US" sz="1400" dirty="0"/>
          </a:p>
        </p:txBody>
      </p:sp>
      <p:sp>
        <p:nvSpPr>
          <p:cNvPr id="4" name="Text Placeholder 3">
            <a:extLst>
              <a:ext uri="{FF2B5EF4-FFF2-40B4-BE49-F238E27FC236}">
                <a16:creationId xmlns:a16="http://schemas.microsoft.com/office/drawing/2014/main" id="{C6C20F0C-C96A-4D78-8214-940C03A12205}"/>
              </a:ext>
            </a:extLst>
          </p:cNvPr>
          <p:cNvSpPr>
            <a:spLocks noGrp="1"/>
          </p:cNvSpPr>
          <p:nvPr>
            <p:ph type="body" sz="half" idx="2"/>
          </p:nvPr>
        </p:nvSpPr>
        <p:spPr/>
        <p:txBody>
          <a:bodyPr vert="horz" lIns="91440" tIns="45720" rIns="91440" bIns="45720" rtlCol="0" anchor="t">
            <a:normAutofit/>
          </a:bodyPr>
          <a:lstStyle/>
          <a:p>
            <a:r>
              <a:rPr lang="en-US" sz="2200"/>
              <a:t>This series curates, draws upon, and adapts from these sources.</a:t>
            </a:r>
          </a:p>
        </p:txBody>
      </p:sp>
    </p:spTree>
    <p:extLst>
      <p:ext uri="{BB962C8B-B14F-4D97-AF65-F5344CB8AC3E}">
        <p14:creationId xmlns:p14="http://schemas.microsoft.com/office/powerpoint/2010/main" val="596945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324F3-2D92-420F-90FB-C8B6A49F4E8F}"/>
              </a:ext>
            </a:extLst>
          </p:cNvPr>
          <p:cNvSpPr>
            <a:spLocks noGrp="1"/>
          </p:cNvSpPr>
          <p:nvPr>
            <p:ph type="title"/>
          </p:nvPr>
        </p:nvSpPr>
        <p:spPr/>
        <p:txBody>
          <a:bodyPr/>
          <a:lstStyle/>
          <a:p>
            <a:r>
              <a:rPr lang="en-US"/>
              <a:t>References</a:t>
            </a:r>
          </a:p>
        </p:txBody>
      </p:sp>
      <p:sp>
        <p:nvSpPr>
          <p:cNvPr id="3" name="Content Placeholder 2">
            <a:extLst>
              <a:ext uri="{FF2B5EF4-FFF2-40B4-BE49-F238E27FC236}">
                <a16:creationId xmlns:a16="http://schemas.microsoft.com/office/drawing/2014/main" id="{B04032C3-A85B-44E8-9467-841FD4EF21F7}"/>
              </a:ext>
            </a:extLst>
          </p:cNvPr>
          <p:cNvSpPr>
            <a:spLocks noGrp="1"/>
          </p:cNvSpPr>
          <p:nvPr>
            <p:ph idx="1"/>
          </p:nvPr>
        </p:nvSpPr>
        <p:spPr>
          <a:xfrm>
            <a:off x="2971800" y="611971"/>
            <a:ext cx="5867400" cy="6048894"/>
          </a:xfrm>
        </p:spPr>
        <p:txBody>
          <a:bodyPr vert="horz" lIns="91440" tIns="45720" rIns="91440" bIns="45720" rtlCol="0" anchor="t">
            <a:noAutofit/>
          </a:bodyPr>
          <a:lstStyle/>
          <a:p>
            <a:pPr marL="0" indent="0">
              <a:buNone/>
            </a:pPr>
            <a:r>
              <a:rPr lang="en-US" sz="1400"/>
              <a:t>Exam wrappers</a:t>
            </a:r>
            <a:endParaRPr lang="en-US" sz="1400" dirty="0"/>
          </a:p>
          <a:p>
            <a:r>
              <a:rPr lang="en-US" sz="1400"/>
              <a:t>APA example – concise pre/post wrapper that could be adapted for other disciplines: </a:t>
            </a:r>
            <a:r>
              <a:rPr lang="en-US" sz="1400" dirty="0">
                <a:hlinkClick r:id="rId2"/>
              </a:rPr>
              <a:t>https://www.apa.org/ed/precollege/topss/teaching-resources/exam-wrapper.pdf</a:t>
            </a:r>
            <a:r>
              <a:rPr lang="en-US" sz="1400" dirty="0"/>
              <a:t> </a:t>
            </a:r>
            <a:endParaRPr lang="en-US"/>
          </a:p>
          <a:p>
            <a:r>
              <a:rPr lang="en-US" sz="1400"/>
              <a:t>CMU Eberly Center, includes math and science examples: </a:t>
            </a:r>
            <a:r>
              <a:rPr lang="en-US" sz="1400" dirty="0">
                <a:hlinkClick r:id="rId3"/>
              </a:rPr>
              <a:t>https://www.cmu.edu/teaching/designteach/teach/examwrappers/</a:t>
            </a:r>
            <a:r>
              <a:rPr lang="en-US" sz="1400" dirty="0"/>
              <a:t> </a:t>
            </a:r>
            <a:endParaRPr lang="en-US"/>
          </a:p>
          <a:p>
            <a:r>
              <a:rPr lang="en-US" sz="1400"/>
              <a:t>Teaching Naked (definition and templates): </a:t>
            </a:r>
            <a:r>
              <a:rPr lang="en-US" sz="1400" dirty="0">
                <a:hlinkClick r:id="rId4"/>
              </a:rPr>
              <a:t>http://teachingnaked.com/cognitive-wrappers/</a:t>
            </a:r>
            <a:r>
              <a:rPr lang="en-US" sz="1400" dirty="0"/>
              <a:t> </a:t>
            </a:r>
            <a:endParaRPr lang="en-US"/>
          </a:p>
          <a:p>
            <a:r>
              <a:rPr lang="en-US" sz="1400"/>
              <a:t>Illinois CITL (90 sec video): </a:t>
            </a:r>
            <a:r>
              <a:rPr lang="en-US" sz="1400" dirty="0">
                <a:hlinkClick r:id="rId5"/>
              </a:rPr>
              <a:t>https://mediaspace.illinois.edu/media/Exam+Wrappers+-+A+Better+Way+for+Students+to+Prepare+for+Exams/1_fokszlhn</a:t>
            </a:r>
            <a:br>
              <a:rPr lang="en-US" sz="1400" dirty="0"/>
            </a:br>
            <a:endParaRPr lang="en-US" sz="1400" dirty="0">
              <a:hlinkClick r:id="rId5"/>
            </a:endParaRPr>
          </a:p>
          <a:p>
            <a:pPr marL="0" indent="0">
              <a:buNone/>
            </a:pPr>
            <a:r>
              <a:rPr lang="en-US" sz="1400"/>
              <a:t>Case Studies</a:t>
            </a:r>
            <a:endParaRPr lang="en-US" sz="1400" dirty="0"/>
          </a:p>
          <a:p>
            <a:r>
              <a:rPr lang="en-US" sz="1400"/>
              <a:t>Illinois CITL – The Case Method: </a:t>
            </a:r>
            <a:r>
              <a:rPr lang="en-US" sz="1400" dirty="0">
                <a:hlinkClick r:id="rId6"/>
              </a:rPr>
              <a:t>https://citl.illinois.edu/citl-101/teaching-learning/resources/teaching-strategies/the-case-method</a:t>
            </a:r>
            <a:endParaRPr lang="en-US" sz="1400" dirty="0"/>
          </a:p>
          <a:p>
            <a:r>
              <a:rPr lang="en-US" sz="1400"/>
              <a:t>National Center for Case Study Teaching in Science (University at Buffalo Libraries) </a:t>
            </a:r>
            <a:r>
              <a:rPr lang="en-US" sz="1400" dirty="0">
                <a:hlinkClick r:id="rId7"/>
              </a:rPr>
              <a:t>https://sciencecases.lib.buffalo.edu/collection/</a:t>
            </a:r>
            <a:endParaRPr lang="en-US" sz="1400" dirty="0"/>
          </a:p>
          <a:p>
            <a:r>
              <a:rPr lang="en-US" sz="1400"/>
              <a:t>Vanderbilt Center for Teaching: </a:t>
            </a:r>
            <a:r>
              <a:rPr lang="en-US" sz="1400" dirty="0">
                <a:hlinkClick r:id="rId8"/>
              </a:rPr>
              <a:t>https://cft.vanderbilt.edu/guides-sub-pages/case-studies/</a:t>
            </a:r>
            <a:br>
              <a:rPr lang="en-US" sz="1400" dirty="0"/>
            </a:br>
            <a:r>
              <a:rPr lang="en-US" sz="1400" dirty="0"/>
              <a:t> </a:t>
            </a:r>
          </a:p>
          <a:p>
            <a:pPr marL="0" indent="0">
              <a:buNone/>
            </a:pPr>
            <a:r>
              <a:rPr lang="en-US" sz="1400"/>
              <a:t>Problem-based Learning</a:t>
            </a:r>
            <a:endParaRPr lang="en-US" sz="1400" dirty="0"/>
          </a:p>
          <a:p>
            <a:r>
              <a:rPr lang="en-US" sz="1400"/>
              <a:t>PBL Clearinghouse (University of Delaware): </a:t>
            </a:r>
            <a:r>
              <a:rPr lang="en-US" sz="1400" dirty="0">
                <a:hlinkClick r:id="rId9"/>
              </a:rPr>
              <a:t>http://www1.udel.edu/pblc/index.html</a:t>
            </a:r>
            <a:r>
              <a:rPr lang="en-US" sz="1400" dirty="0"/>
              <a:t> </a:t>
            </a:r>
            <a:br>
              <a:rPr lang="en-US" sz="1400" dirty="0"/>
            </a:br>
            <a:br>
              <a:rPr lang="en-US" sz="1400" dirty="0"/>
            </a:br>
            <a:endParaRPr lang="en-US" sz="1400"/>
          </a:p>
        </p:txBody>
      </p:sp>
      <p:sp>
        <p:nvSpPr>
          <p:cNvPr id="4" name="Text Placeholder 3">
            <a:extLst>
              <a:ext uri="{FF2B5EF4-FFF2-40B4-BE49-F238E27FC236}">
                <a16:creationId xmlns:a16="http://schemas.microsoft.com/office/drawing/2014/main" id="{C6C20F0C-C96A-4D78-8214-940C03A12205}"/>
              </a:ext>
            </a:extLst>
          </p:cNvPr>
          <p:cNvSpPr>
            <a:spLocks noGrp="1"/>
          </p:cNvSpPr>
          <p:nvPr>
            <p:ph type="body" sz="half" idx="2"/>
          </p:nvPr>
        </p:nvSpPr>
        <p:spPr/>
        <p:txBody>
          <a:bodyPr vert="horz" lIns="91440" tIns="45720" rIns="91440" bIns="45720" rtlCol="0" anchor="t">
            <a:normAutofit/>
          </a:bodyPr>
          <a:lstStyle/>
          <a:p>
            <a:r>
              <a:rPr lang="en-US" sz="2200"/>
              <a:t>This series curates, draws upon, and adapts from these sources.</a:t>
            </a:r>
          </a:p>
        </p:txBody>
      </p:sp>
    </p:spTree>
    <p:extLst>
      <p:ext uri="{BB962C8B-B14F-4D97-AF65-F5344CB8AC3E}">
        <p14:creationId xmlns:p14="http://schemas.microsoft.com/office/powerpoint/2010/main" val="3803844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0072" y="2190540"/>
            <a:ext cx="8792816" cy="2049863"/>
          </a:xfrm>
        </p:spPr>
        <p:txBody>
          <a:bodyPr>
            <a:normAutofit/>
          </a:bodyPr>
          <a:lstStyle/>
          <a:p>
            <a:r>
              <a:rPr lang="en-US" sz="3600" cap="none"/>
              <a:t>Remote Testing &amp; </a:t>
            </a:r>
            <a:br>
              <a:rPr lang="en-US" sz="3600" cap="none"/>
            </a:br>
            <a:r>
              <a:rPr lang="en-US" sz="3600" cap="none"/>
              <a:t>Alternative Assessments</a:t>
            </a:r>
          </a:p>
        </p:txBody>
      </p:sp>
      <p:sp>
        <p:nvSpPr>
          <p:cNvPr id="5" name="Text Placeholder 4"/>
          <p:cNvSpPr>
            <a:spLocks noGrp="1"/>
          </p:cNvSpPr>
          <p:nvPr>
            <p:ph type="body" idx="1"/>
          </p:nvPr>
        </p:nvSpPr>
        <p:spPr>
          <a:xfrm>
            <a:off x="2985695" y="6039845"/>
            <a:ext cx="3026222" cy="649652"/>
          </a:xfrm>
        </p:spPr>
        <p:txBody>
          <a:bodyPr>
            <a:noAutofit/>
          </a:bodyPr>
          <a:lstStyle/>
          <a:p>
            <a:r>
              <a:rPr lang="en-US" sz="1000"/>
              <a:t>Amanda Wornhoff, Ed.D.</a:t>
            </a:r>
          </a:p>
          <a:p>
            <a:r>
              <a:rPr lang="en-US" sz="1000"/>
              <a:t>Director, </a:t>
            </a:r>
            <a:br>
              <a:rPr lang="en-US" sz="1000"/>
            </a:br>
            <a:r>
              <a:rPr lang="en-US" sz="1000"/>
              <a:t>Institutional Effectiveness and Assessment</a:t>
            </a:r>
          </a:p>
          <a:p>
            <a:r>
              <a:rPr lang="en-US" sz="1000">
                <a:hlinkClick r:id="rId2"/>
              </a:rPr>
              <a:t>wornhoffa@apsu.edu</a:t>
            </a:r>
            <a:r>
              <a:rPr lang="en-US" sz="1000"/>
              <a:t> </a:t>
            </a:r>
          </a:p>
        </p:txBody>
      </p:sp>
      <p:sp>
        <p:nvSpPr>
          <p:cNvPr id="2" name="TextBox 1"/>
          <p:cNvSpPr txBox="1"/>
          <p:nvPr/>
        </p:nvSpPr>
        <p:spPr>
          <a:xfrm>
            <a:off x="7847762" y="6488668"/>
            <a:ext cx="1406769" cy="369332"/>
          </a:xfrm>
          <a:prstGeom prst="rect">
            <a:avLst/>
          </a:prstGeom>
          <a:noFill/>
        </p:spPr>
        <p:txBody>
          <a:bodyPr wrap="square" rtlCol="0">
            <a:spAutoFit/>
          </a:bodyPr>
          <a:lstStyle/>
          <a:p>
            <a:r>
              <a:rPr lang="en-US"/>
              <a:t>July 2020</a:t>
            </a:r>
          </a:p>
        </p:txBody>
      </p:sp>
      <p:pic>
        <p:nvPicPr>
          <p:cNvPr id="1026" name="Picture 2" descr="Lady Mor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726" y="4714657"/>
            <a:ext cx="1083129" cy="1299756"/>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4"/>
          <p:cNvSpPr txBox="1">
            <a:spLocks/>
          </p:cNvSpPr>
          <p:nvPr/>
        </p:nvSpPr>
        <p:spPr>
          <a:xfrm>
            <a:off x="717379" y="6098292"/>
            <a:ext cx="2420716" cy="649652"/>
          </a:xfrm>
          <a:prstGeom prst="rect">
            <a:avLst/>
          </a:prstGeom>
        </p:spPr>
        <p:txBody>
          <a:bodyPr vert="horz" lIns="91440" tIns="45720" rIns="91440" bIns="45720" rtlCol="0" anchor="t">
            <a:normAutofit fontScale="40000" lnSpcReduction="20000"/>
          </a:bodyPr>
          <a:lstStyle>
            <a:lvl1pPr marL="0" indent="0" algn="l" defTabSz="914400" rtl="0" eaLnBrk="1" latinLnBrk="0" hangingPunct="1">
              <a:spcBef>
                <a:spcPct val="20000"/>
              </a:spcBef>
              <a:buClr>
                <a:schemeClr val="accent1"/>
              </a:buClr>
              <a:buSzPct val="85000"/>
              <a:buFont typeface="Arial" pitchFamily="34" charset="0"/>
              <a:buNone/>
              <a:defRPr sz="2400" b="0" i="0" kern="1200">
                <a:solidFill>
                  <a:schemeClr val="tx1"/>
                </a:solidFill>
                <a:latin typeface="Gotham Book"/>
                <a:ea typeface="+mn-ea"/>
                <a:cs typeface="Gotham Book"/>
              </a:defRPr>
            </a:lvl1pPr>
            <a:lvl2pPr marL="457200" indent="0" algn="l" defTabSz="914400" rtl="0" eaLnBrk="1" latinLnBrk="0" hangingPunct="1">
              <a:spcBef>
                <a:spcPct val="20000"/>
              </a:spcBef>
              <a:buClr>
                <a:schemeClr val="accent1"/>
              </a:buClr>
              <a:buSzPct val="85000"/>
              <a:buFont typeface="Arial" pitchFamily="34" charset="0"/>
              <a:buNone/>
              <a:defRPr sz="1800" b="0" i="0" kern="1200">
                <a:solidFill>
                  <a:schemeClr val="tx1">
                    <a:tint val="75000"/>
                  </a:schemeClr>
                </a:solidFill>
                <a:latin typeface="Gotham Book"/>
                <a:ea typeface="+mn-ea"/>
                <a:cs typeface="Gotham Book"/>
              </a:defRPr>
            </a:lvl2pPr>
            <a:lvl3pPr marL="914400" indent="0" algn="l" defTabSz="914400" rtl="0" eaLnBrk="1" latinLnBrk="0" hangingPunct="1">
              <a:spcBef>
                <a:spcPct val="20000"/>
              </a:spcBef>
              <a:buClr>
                <a:schemeClr val="accent1"/>
              </a:buClr>
              <a:buSzPct val="90000"/>
              <a:buFont typeface="Arial" pitchFamily="34" charset="0"/>
              <a:buNone/>
              <a:defRPr sz="1600" b="0" i="0" kern="1200">
                <a:solidFill>
                  <a:schemeClr val="tx1">
                    <a:tint val="75000"/>
                  </a:schemeClr>
                </a:solidFill>
                <a:latin typeface="Gotham Book"/>
                <a:ea typeface="+mn-ea"/>
                <a:cs typeface="Gotham Book"/>
              </a:defRPr>
            </a:lvl3pPr>
            <a:lvl4pPr marL="1371600" indent="0" algn="l" defTabSz="914400" rtl="0" eaLnBrk="1" latinLnBrk="0" hangingPunct="1">
              <a:spcBef>
                <a:spcPct val="20000"/>
              </a:spcBef>
              <a:buClr>
                <a:schemeClr val="accent1"/>
              </a:buClr>
              <a:buFont typeface="Arial" pitchFamily="34" charset="0"/>
              <a:buNone/>
              <a:defRPr sz="1400" b="0" i="0" kern="1200">
                <a:solidFill>
                  <a:schemeClr val="tx1">
                    <a:tint val="75000"/>
                  </a:schemeClr>
                </a:solidFill>
                <a:latin typeface="Gotham Book"/>
                <a:ea typeface="+mn-ea"/>
                <a:cs typeface="Gotham Book"/>
              </a:defRPr>
            </a:lvl4pPr>
            <a:lvl5pPr marL="1828800" indent="0" algn="l" defTabSz="914400" rtl="0" eaLnBrk="1" latinLnBrk="0" hangingPunct="1">
              <a:spcBef>
                <a:spcPct val="20000"/>
              </a:spcBef>
              <a:buClr>
                <a:schemeClr val="accent1"/>
              </a:buClr>
              <a:buSzPct val="100000"/>
              <a:buFont typeface="Arial" pitchFamily="34" charset="0"/>
              <a:buNone/>
              <a:defRPr sz="1400" b="0" i="0" kern="1200" baseline="0">
                <a:solidFill>
                  <a:schemeClr val="tx1">
                    <a:tint val="75000"/>
                  </a:schemeClr>
                </a:solidFill>
                <a:latin typeface="Gotham Book"/>
                <a:ea typeface="+mn-ea"/>
                <a:cs typeface="Gotham Book"/>
              </a:defRPr>
            </a:lvl5pPr>
            <a:lvl6pPr marL="22860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9pPr>
          </a:lstStyle>
          <a:p>
            <a:r>
              <a:rPr lang="en-US"/>
              <a:t>Amor Moran</a:t>
            </a:r>
          </a:p>
          <a:p>
            <a:r>
              <a:rPr lang="en-US"/>
              <a:t>Director, </a:t>
            </a:r>
            <a:br>
              <a:rPr lang="en-US"/>
            </a:br>
            <a:r>
              <a:rPr lang="en-US"/>
              <a:t>Distance Education</a:t>
            </a:r>
          </a:p>
          <a:p>
            <a:r>
              <a:rPr lang="en-US">
                <a:hlinkClick r:id="rId2"/>
              </a:rPr>
              <a:t>moranl@apsu.edu</a:t>
            </a:r>
            <a:r>
              <a:rPr lang="en-US"/>
              <a:t> </a:t>
            </a:r>
          </a:p>
        </p:txBody>
      </p:sp>
      <p:pic>
        <p:nvPicPr>
          <p:cNvPr id="7" name="Picture 6"/>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2985695" y="4714657"/>
            <a:ext cx="1191450" cy="1175760"/>
          </a:xfrm>
          <a:prstGeom prst="rect">
            <a:avLst/>
          </a:prstGeom>
        </p:spPr>
      </p:pic>
    </p:spTree>
    <p:extLst>
      <p:ext uri="{BB962C8B-B14F-4D97-AF65-F5344CB8AC3E}">
        <p14:creationId xmlns:p14="http://schemas.microsoft.com/office/powerpoint/2010/main" val="2576801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12" y="675233"/>
            <a:ext cx="6436742" cy="546653"/>
          </a:xfrm>
        </p:spPr>
        <p:txBody>
          <a:bodyPr>
            <a:normAutofit fontScale="90000"/>
          </a:bodyPr>
          <a:lstStyle/>
          <a:p>
            <a:r>
              <a:rPr lang="en-US"/>
              <a:t>In this series</a:t>
            </a:r>
          </a:p>
        </p:txBody>
      </p:sp>
      <p:sp>
        <p:nvSpPr>
          <p:cNvPr id="3" name="Content Placeholder 2"/>
          <p:cNvSpPr>
            <a:spLocks noGrp="1"/>
          </p:cNvSpPr>
          <p:nvPr>
            <p:ph idx="1"/>
          </p:nvPr>
        </p:nvSpPr>
        <p:spPr>
          <a:xfrm>
            <a:off x="256373" y="1452287"/>
            <a:ext cx="8033518" cy="4980044"/>
          </a:xfrm>
        </p:spPr>
        <p:txBody>
          <a:bodyPr vert="horz" lIns="91440" tIns="45720" rIns="91440" bIns="45720" rtlCol="0" anchor="t">
            <a:normAutofit/>
          </a:bodyPr>
          <a:lstStyle/>
          <a:p>
            <a:pPr>
              <a:spcBef>
                <a:spcPts val="600"/>
              </a:spcBef>
              <a:spcAft>
                <a:spcPts val="1800"/>
              </a:spcAft>
              <a:buFont typeface="Wingdings" panose="05000000000000000000" pitchFamily="2" charset="2"/>
              <a:buChar char="v"/>
            </a:pPr>
            <a:r>
              <a:rPr lang="en-US" sz="3000"/>
              <a:t>Selecting assessments</a:t>
            </a:r>
          </a:p>
          <a:p>
            <a:pPr>
              <a:spcBef>
                <a:spcPts val="600"/>
              </a:spcBef>
              <a:spcAft>
                <a:spcPts val="1800"/>
              </a:spcAft>
              <a:buFont typeface="Wingdings" panose="05000000000000000000" pitchFamily="2" charset="2"/>
              <a:buChar char="v"/>
            </a:pPr>
            <a:r>
              <a:rPr lang="en-US" sz="3000"/>
              <a:t>Alternatives to (proctored) testing</a:t>
            </a:r>
          </a:p>
          <a:p>
            <a:pPr>
              <a:spcBef>
                <a:spcPts val="600"/>
              </a:spcBef>
              <a:spcAft>
                <a:spcPts val="1800"/>
              </a:spcAft>
              <a:buFont typeface="Wingdings" panose="05000000000000000000" pitchFamily="2" charset="2"/>
              <a:buChar char="v"/>
            </a:pPr>
            <a:r>
              <a:rPr lang="en-US" sz="3000"/>
              <a:t>Best practices for assessments in a remote learning environment</a:t>
            </a:r>
          </a:p>
          <a:p>
            <a:pPr>
              <a:spcBef>
                <a:spcPts val="600"/>
              </a:spcBef>
              <a:spcAft>
                <a:spcPts val="1800"/>
              </a:spcAft>
              <a:buFont typeface="Wingdings" panose="05000000000000000000" pitchFamily="2" charset="2"/>
              <a:buChar char="v"/>
            </a:pPr>
            <a:r>
              <a:rPr lang="en-US" sz="3000"/>
              <a:t>Resources for remotely proctored tests </a:t>
            </a:r>
          </a:p>
        </p:txBody>
      </p:sp>
      <p:pic>
        <p:nvPicPr>
          <p:cNvPr id="4" name="Picture 3"/>
          <p:cNvPicPr>
            <a:picLocks noChangeAspect="1"/>
          </p:cNvPicPr>
          <p:nvPr/>
        </p:nvPicPr>
        <p:blipFill>
          <a:blip r:embed="rId3">
            <a:lum bright="39000"/>
            <a:alphaModFix amt="18000"/>
          </a:blip>
          <a:stretch>
            <a:fillRect/>
          </a:stretch>
        </p:blipFill>
        <p:spPr>
          <a:xfrm>
            <a:off x="3337618" y="297790"/>
            <a:ext cx="5806382" cy="6497429"/>
          </a:xfrm>
          <a:prstGeom prst="rect">
            <a:avLst/>
          </a:prstGeom>
        </p:spPr>
      </p:pic>
    </p:spTree>
    <p:extLst>
      <p:ext uri="{BB962C8B-B14F-4D97-AF65-F5344CB8AC3E}">
        <p14:creationId xmlns:p14="http://schemas.microsoft.com/office/powerpoint/2010/main" val="104188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12" y="605106"/>
            <a:ext cx="7784962" cy="546653"/>
          </a:xfrm>
        </p:spPr>
        <p:txBody>
          <a:bodyPr>
            <a:normAutofit fontScale="90000"/>
          </a:bodyPr>
          <a:lstStyle/>
          <a:p>
            <a:r>
              <a:rPr lang="en-US"/>
              <a:t>Learning outcomes</a:t>
            </a:r>
          </a:p>
        </p:txBody>
      </p:sp>
      <p:sp>
        <p:nvSpPr>
          <p:cNvPr id="3" name="Content Placeholder 2"/>
          <p:cNvSpPr>
            <a:spLocks noGrp="1"/>
          </p:cNvSpPr>
          <p:nvPr>
            <p:ph idx="1"/>
          </p:nvPr>
        </p:nvSpPr>
        <p:spPr>
          <a:xfrm>
            <a:off x="167182" y="1414354"/>
            <a:ext cx="8718535" cy="3981303"/>
          </a:xfrm>
        </p:spPr>
        <p:txBody>
          <a:bodyPr vert="horz" lIns="91440" tIns="45720" rIns="91440" bIns="45720" rtlCol="0" anchor="t">
            <a:normAutofit/>
          </a:bodyPr>
          <a:lstStyle/>
          <a:p>
            <a:pPr marL="0" indent="0">
              <a:spcAft>
                <a:spcPts val="1200"/>
              </a:spcAft>
              <a:buNone/>
            </a:pPr>
            <a:r>
              <a:rPr lang="en-US" sz="2200"/>
              <a:t>After viewing this series, we hope you will:</a:t>
            </a:r>
          </a:p>
          <a:p>
            <a:pPr>
              <a:spcAft>
                <a:spcPts val="1200"/>
              </a:spcAft>
            </a:pPr>
            <a:r>
              <a:rPr lang="en-US" sz="2200"/>
              <a:t>Reflect on your options for assessing students in your courses </a:t>
            </a:r>
            <a:endParaRPr lang="en-US"/>
          </a:p>
          <a:p>
            <a:pPr>
              <a:spcAft>
                <a:spcPts val="1200"/>
              </a:spcAft>
            </a:pPr>
            <a:r>
              <a:rPr lang="en-US" sz="2200"/>
              <a:t>Consider alternatives to remotely proctored tests, where appropriate</a:t>
            </a:r>
          </a:p>
          <a:p>
            <a:pPr>
              <a:spcAft>
                <a:spcPts val="1200"/>
              </a:spcAft>
            </a:pPr>
            <a:r>
              <a:rPr lang="en-US" sz="2200"/>
              <a:t>Understand the resources available to you for testing and alternative assessments in D2L and other instructional technologies</a:t>
            </a:r>
          </a:p>
          <a:p>
            <a:pPr>
              <a:spcAft>
                <a:spcPts val="1200"/>
              </a:spcAft>
            </a:pPr>
            <a:r>
              <a:rPr lang="en-US" sz="2200"/>
              <a:t>Know the current options and procedures for remote proctoring at APSU (updates since spring 2020)</a:t>
            </a:r>
          </a:p>
          <a:p>
            <a:pPr>
              <a:spcAft>
                <a:spcPts val="1200"/>
              </a:spcAft>
            </a:pPr>
            <a:endParaRPr lang="en-US" sz="2200"/>
          </a:p>
        </p:txBody>
      </p:sp>
    </p:spTree>
    <p:extLst>
      <p:ext uri="{BB962C8B-B14F-4D97-AF65-F5344CB8AC3E}">
        <p14:creationId xmlns:p14="http://schemas.microsoft.com/office/powerpoint/2010/main" val="3394103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50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50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up)">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685800" y="773724"/>
            <a:ext cx="6548899" cy="2525102"/>
          </a:xfrm>
        </p:spPr>
        <p:txBody>
          <a:bodyPr/>
          <a:lstStyle/>
          <a:p>
            <a:r>
              <a:rPr lang="en-US" cap="none"/>
              <a:t>Remote Testing Resources</a:t>
            </a:r>
          </a:p>
        </p:txBody>
      </p:sp>
      <p:sp>
        <p:nvSpPr>
          <p:cNvPr id="7" name="Subtitle 6"/>
          <p:cNvSpPr>
            <a:spLocks noGrp="1"/>
          </p:cNvSpPr>
          <p:nvPr>
            <p:ph type="subTitle" idx="1"/>
          </p:nvPr>
        </p:nvSpPr>
        <p:spPr>
          <a:xfrm>
            <a:off x="685800" y="3505200"/>
            <a:ext cx="8227088" cy="1752600"/>
          </a:xfrm>
        </p:spPr>
        <p:txBody>
          <a:bodyPr vert="horz" lIns="91440" tIns="45720" rIns="91440" bIns="45720" rtlCol="0" anchor="t">
            <a:normAutofit/>
          </a:bodyPr>
          <a:lstStyle/>
          <a:p>
            <a:pPr marL="182880" indent="-182880">
              <a:spcAft>
                <a:spcPts val="1200"/>
              </a:spcAft>
              <a:buClr>
                <a:srgbClr val="ADAFAA"/>
              </a:buClr>
              <a:buFont typeface="Arial" pitchFamily="34" charset="0"/>
              <a:buChar char="•"/>
            </a:pPr>
            <a:r>
              <a:rPr lang="en-US" sz="2200" dirty="0"/>
              <a:t>Know the current options and procedures for remote proctoring at APSU (updates since spring 2020)</a:t>
            </a:r>
            <a:endParaRPr lang="en-US" sz="2200" dirty="0">
              <a:solidFill>
                <a:srgbClr val="292934"/>
              </a:solidFill>
            </a:endParaRPr>
          </a:p>
        </p:txBody>
      </p:sp>
    </p:spTree>
    <p:extLst>
      <p:ext uri="{BB962C8B-B14F-4D97-AF65-F5344CB8AC3E}">
        <p14:creationId xmlns:p14="http://schemas.microsoft.com/office/powerpoint/2010/main" val="13098957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Distance Education </a:t>
            </a:r>
          </a:p>
        </p:txBody>
      </p:sp>
      <p:pic>
        <p:nvPicPr>
          <p:cNvPr id="1026" name="Picture 2" descr="/var/folders/7_/3_8139vd03zbf9w_1bv5hj_r0000gn/T/com.microsoft.Powerpoint/WebArchiveCopyPasteTempFiles/2IaC305EkTiAAAAAElFTkSuQmCC">
            <a:extLst>
              <a:ext uri="{FF2B5EF4-FFF2-40B4-BE49-F238E27FC236}">
                <a16:creationId xmlns:a16="http://schemas.microsoft.com/office/drawing/2014/main" id="{3A4F61AF-0D7C-EC42-8993-231806B507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433" y="2593989"/>
            <a:ext cx="3833133" cy="383778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F4A3B56B-7E08-4485-9FA3-69BDAB589B6D}"/>
              </a:ext>
            </a:extLst>
          </p:cNvPr>
          <p:cNvSpPr/>
          <p:nvPr/>
        </p:nvSpPr>
        <p:spPr>
          <a:xfrm>
            <a:off x="91251" y="1578822"/>
            <a:ext cx="4327340" cy="1015663"/>
          </a:xfrm>
          <a:prstGeom prst="rect">
            <a:avLst/>
          </a:prstGeom>
        </p:spPr>
        <p:txBody>
          <a:bodyPr wrap="square" anchor="t">
            <a:spAutoFit/>
          </a:bodyPr>
          <a:lstStyle/>
          <a:p>
            <a:pPr marL="285750" indent="-285750">
              <a:buFont typeface="Arial" panose="020B0604020202020204" pitchFamily="34" charset="0"/>
              <a:buChar char="•"/>
            </a:pPr>
            <a:r>
              <a:rPr lang="en-US" sz="1500" b="1"/>
              <a:t>Instructional Design</a:t>
            </a:r>
            <a:endParaRPr lang="en-US" sz="1500" b="1">
              <a:cs typeface="Arial"/>
            </a:endParaRPr>
          </a:p>
          <a:p>
            <a:pPr marL="742950" lvl="1" indent="-285750">
              <a:buFont typeface="Arial" panose="020B0604020202020204" pitchFamily="34" charset="0"/>
              <a:buChar char="•"/>
            </a:pPr>
            <a:r>
              <a:rPr lang="en-US" sz="1500"/>
              <a:t>Support Assessment Development </a:t>
            </a:r>
            <a:endParaRPr lang="en-US" sz="1500">
              <a:cs typeface="Arial"/>
            </a:endParaRPr>
          </a:p>
          <a:p>
            <a:pPr marL="742950" lvl="1" indent="-285750">
              <a:buFont typeface="Arial" panose="020B0604020202020204" pitchFamily="34" charset="0"/>
              <a:buChar char="•"/>
            </a:pPr>
            <a:r>
              <a:rPr lang="en-US" sz="1500"/>
              <a:t>Support Alignment Checks </a:t>
            </a:r>
            <a:endParaRPr lang="en-US" sz="1500">
              <a:cs typeface="Arial"/>
            </a:endParaRPr>
          </a:p>
          <a:p>
            <a:pPr marL="742950" lvl="1" indent="-285750">
              <a:buFont typeface="Arial" panose="020B0604020202020204" pitchFamily="34" charset="0"/>
              <a:buChar char="•"/>
            </a:pPr>
            <a:r>
              <a:rPr lang="en-US" sz="1500"/>
              <a:t>Support development in D2L </a:t>
            </a:r>
            <a:endParaRPr lang="en-US" sz="1500">
              <a:cs typeface="Arial"/>
            </a:endParaRPr>
          </a:p>
        </p:txBody>
      </p:sp>
      <p:sp>
        <p:nvSpPr>
          <p:cNvPr id="5" name="Right Arrow 3">
            <a:extLst>
              <a:ext uri="{FF2B5EF4-FFF2-40B4-BE49-F238E27FC236}">
                <a16:creationId xmlns:a16="http://schemas.microsoft.com/office/drawing/2014/main" id="{5212C21E-6E14-4550-8642-9218EC002611}"/>
              </a:ext>
            </a:extLst>
          </p:cNvPr>
          <p:cNvSpPr/>
          <p:nvPr/>
        </p:nvSpPr>
        <p:spPr>
          <a:xfrm rot="-1320000">
            <a:off x="2437670" y="5927244"/>
            <a:ext cx="1628453" cy="424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764A5E5-674E-4EC5-8767-7D26F987133D}"/>
              </a:ext>
            </a:extLst>
          </p:cNvPr>
          <p:cNvSpPr/>
          <p:nvPr/>
        </p:nvSpPr>
        <p:spPr>
          <a:xfrm>
            <a:off x="-30249" y="4976322"/>
            <a:ext cx="3234036" cy="1246495"/>
          </a:xfrm>
          <a:prstGeom prst="rect">
            <a:avLst/>
          </a:prstGeom>
        </p:spPr>
        <p:txBody>
          <a:bodyPr wrap="square" anchor="t">
            <a:spAutoFit/>
          </a:bodyPr>
          <a:lstStyle/>
          <a:p>
            <a:pPr marL="285750" indent="-285750">
              <a:buFont typeface="Arial" panose="020B0604020202020204" pitchFamily="34" charset="0"/>
              <a:buChar char="•"/>
            </a:pPr>
            <a:r>
              <a:rPr lang="en-US" sz="1500" b="1"/>
              <a:t>LMS Support</a:t>
            </a:r>
            <a:endParaRPr lang="en-US" sz="1500" b="1">
              <a:cs typeface="Arial"/>
            </a:endParaRPr>
          </a:p>
          <a:p>
            <a:pPr marL="742950" lvl="1" indent="-285750">
              <a:buFont typeface="Arial" panose="020B0604020202020204" pitchFamily="34" charset="0"/>
              <a:buChar char="•"/>
            </a:pPr>
            <a:r>
              <a:rPr lang="en-US" sz="1500"/>
              <a:t>D2L functions and all integrated technologies </a:t>
            </a:r>
            <a:endParaRPr lang="en-US" sz="1500">
              <a:cs typeface="Arial"/>
            </a:endParaRPr>
          </a:p>
          <a:p>
            <a:pPr marL="742950" lvl="1" indent="-285750">
              <a:buFont typeface="Arial" panose="020B0604020202020204" pitchFamily="34" charset="0"/>
              <a:buChar char="•"/>
            </a:pPr>
            <a:r>
              <a:rPr lang="en-US" sz="1500"/>
              <a:t>Quizzing questions</a:t>
            </a:r>
            <a:endParaRPr lang="en-US" sz="1500">
              <a:cs typeface="Arial"/>
            </a:endParaRPr>
          </a:p>
          <a:p>
            <a:pPr marL="742950" lvl="1" indent="-285750">
              <a:buFont typeface="Arial" panose="020B0604020202020204" pitchFamily="34" charset="0"/>
              <a:buChar char="•"/>
            </a:pPr>
            <a:r>
              <a:rPr lang="en-US" sz="1500"/>
              <a:t>Gradebook integrations </a:t>
            </a:r>
            <a:endParaRPr lang="en-US" sz="1500">
              <a:cs typeface="Arial"/>
            </a:endParaRPr>
          </a:p>
        </p:txBody>
      </p:sp>
      <p:sp>
        <p:nvSpPr>
          <p:cNvPr id="16" name="Right Arrow 3">
            <a:extLst>
              <a:ext uri="{FF2B5EF4-FFF2-40B4-BE49-F238E27FC236}">
                <a16:creationId xmlns:a16="http://schemas.microsoft.com/office/drawing/2014/main" id="{20CD5DF2-9772-44A4-8F90-173D6153235E}"/>
              </a:ext>
            </a:extLst>
          </p:cNvPr>
          <p:cNvSpPr/>
          <p:nvPr/>
        </p:nvSpPr>
        <p:spPr>
          <a:xfrm rot="1825660">
            <a:off x="1957076" y="2912095"/>
            <a:ext cx="1628453" cy="3568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1D263E4-8E76-40E0-9760-662527333547}"/>
              </a:ext>
            </a:extLst>
          </p:cNvPr>
          <p:cNvSpPr/>
          <p:nvPr/>
        </p:nvSpPr>
        <p:spPr>
          <a:xfrm>
            <a:off x="5639751" y="1713822"/>
            <a:ext cx="3958536" cy="1246495"/>
          </a:xfrm>
          <a:prstGeom prst="rect">
            <a:avLst/>
          </a:prstGeom>
        </p:spPr>
        <p:txBody>
          <a:bodyPr wrap="square" anchor="t">
            <a:spAutoFit/>
          </a:bodyPr>
          <a:lstStyle/>
          <a:p>
            <a:pPr marL="285750" indent="-285750">
              <a:buFont typeface="Arial" panose="020B0604020202020204" pitchFamily="34" charset="0"/>
              <a:buChar char="•"/>
            </a:pPr>
            <a:r>
              <a:rPr lang="en-US" sz="1500" b="1"/>
              <a:t>Instructional Technologies</a:t>
            </a:r>
          </a:p>
          <a:p>
            <a:pPr marL="742950" lvl="1" indent="-285750">
              <a:buFont typeface="Arial" panose="020B0604020202020204" pitchFamily="34" charset="0"/>
              <a:buChar char="•"/>
            </a:pPr>
            <a:r>
              <a:rPr lang="en-US" sz="1500"/>
              <a:t>D2L </a:t>
            </a:r>
          </a:p>
          <a:p>
            <a:pPr marL="742950" lvl="1" indent="-285750">
              <a:buFont typeface="Arial" panose="020B0604020202020204" pitchFamily="34" charset="0"/>
              <a:buChar char="•"/>
            </a:pPr>
            <a:r>
              <a:rPr lang="en-US" sz="1500"/>
              <a:t>Zoom </a:t>
            </a:r>
          </a:p>
          <a:p>
            <a:pPr marL="742950" lvl="1" indent="-285750">
              <a:buFont typeface="Arial" panose="020B0604020202020204" pitchFamily="34" charset="0"/>
              <a:buChar char="•"/>
            </a:pPr>
            <a:r>
              <a:rPr lang="en-US" sz="1500" err="1"/>
              <a:t>Examity</a:t>
            </a:r>
            <a:endParaRPr lang="en-US" sz="1500"/>
          </a:p>
          <a:p>
            <a:pPr marL="742950" lvl="1" indent="-285750">
              <a:buFont typeface="Arial" panose="020B0604020202020204" pitchFamily="34" charset="0"/>
              <a:buChar char="•"/>
            </a:pPr>
            <a:r>
              <a:rPr lang="en-US" sz="1500" err="1"/>
              <a:t>Honorlock</a:t>
            </a:r>
            <a:endParaRPr lang="en-US" sz="1500"/>
          </a:p>
        </p:txBody>
      </p:sp>
      <p:sp>
        <p:nvSpPr>
          <p:cNvPr id="25" name="Right Arrow 3">
            <a:extLst>
              <a:ext uri="{FF2B5EF4-FFF2-40B4-BE49-F238E27FC236}">
                <a16:creationId xmlns:a16="http://schemas.microsoft.com/office/drawing/2014/main" id="{BC4DC6D5-DAB8-44C1-9ADC-E1A5FE3EC764}"/>
              </a:ext>
            </a:extLst>
          </p:cNvPr>
          <p:cNvSpPr/>
          <p:nvPr/>
        </p:nvSpPr>
        <p:spPr>
          <a:xfrm rot="8940000">
            <a:off x="5697975" y="3239502"/>
            <a:ext cx="1344953" cy="2668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0846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11974-ADEC-8347-9EFD-0DF1DE00EA63}"/>
              </a:ext>
            </a:extLst>
          </p:cNvPr>
          <p:cNvSpPr>
            <a:spLocks noGrp="1"/>
          </p:cNvSpPr>
          <p:nvPr>
            <p:ph type="title"/>
          </p:nvPr>
        </p:nvSpPr>
        <p:spPr/>
        <p:txBody>
          <a:bodyPr/>
          <a:lstStyle/>
          <a:p>
            <a:r>
              <a:rPr lang="en-US"/>
              <a:t>D2L</a:t>
            </a:r>
          </a:p>
        </p:txBody>
      </p:sp>
      <p:sp>
        <p:nvSpPr>
          <p:cNvPr id="3" name="Content Placeholder 2">
            <a:extLst>
              <a:ext uri="{FF2B5EF4-FFF2-40B4-BE49-F238E27FC236}">
                <a16:creationId xmlns:a16="http://schemas.microsoft.com/office/drawing/2014/main" id="{040850B9-58E8-FA4B-9587-A1DF1D73E351}"/>
              </a:ext>
            </a:extLst>
          </p:cNvPr>
          <p:cNvSpPr>
            <a:spLocks noGrp="1"/>
          </p:cNvSpPr>
          <p:nvPr>
            <p:ph idx="1"/>
          </p:nvPr>
        </p:nvSpPr>
        <p:spPr/>
        <p:txBody>
          <a:bodyPr vert="horz" lIns="91440" tIns="45720" rIns="91440" bIns="45720" rtlCol="0" anchor="t">
            <a:normAutofit/>
          </a:bodyPr>
          <a:lstStyle/>
          <a:p>
            <a:r>
              <a:rPr lang="en-US"/>
              <a:t>D2L Quiz Tool</a:t>
            </a:r>
          </a:p>
          <a:p>
            <a:pPr lvl="1"/>
            <a:r>
              <a:rPr lang="en-US" sz="2000"/>
              <a:t>The Quizzes tool allows instructors to test students’ mastery of course materials using quizzes with multiple choice questions, short answer questions, matching questions, and more.</a:t>
            </a:r>
          </a:p>
        </p:txBody>
      </p:sp>
      <p:sp>
        <p:nvSpPr>
          <p:cNvPr id="4" name="Text Placeholder 3">
            <a:extLst>
              <a:ext uri="{FF2B5EF4-FFF2-40B4-BE49-F238E27FC236}">
                <a16:creationId xmlns:a16="http://schemas.microsoft.com/office/drawing/2014/main" id="{FD50524B-66FE-7543-AA03-662CF98022FC}"/>
              </a:ext>
            </a:extLst>
          </p:cNvPr>
          <p:cNvSpPr>
            <a:spLocks noGrp="1"/>
          </p:cNvSpPr>
          <p:nvPr>
            <p:ph type="body" sz="half" idx="2"/>
          </p:nvPr>
        </p:nvSpPr>
        <p:spPr/>
        <p:txBody>
          <a:bodyPr vert="horz" lIns="91440" tIns="45720" rIns="91440" bIns="45720" rtlCol="0" anchor="t">
            <a:normAutofit/>
          </a:bodyPr>
          <a:lstStyle/>
          <a:p>
            <a:r>
              <a:rPr lang="en-US"/>
              <a:t>D2L is APSU's Learning Management System (LMS). </a:t>
            </a:r>
          </a:p>
        </p:txBody>
      </p:sp>
      <p:sp>
        <p:nvSpPr>
          <p:cNvPr id="13" name="Oval 12">
            <a:extLst>
              <a:ext uri="{FF2B5EF4-FFF2-40B4-BE49-F238E27FC236}">
                <a16:creationId xmlns:a16="http://schemas.microsoft.com/office/drawing/2014/main" id="{82C9280A-B484-4D0A-9D85-DC68DBA5C2AC}"/>
              </a:ext>
            </a:extLst>
          </p:cNvPr>
          <p:cNvSpPr/>
          <p:nvPr/>
        </p:nvSpPr>
        <p:spPr>
          <a:xfrm>
            <a:off x="2993430" y="5413164"/>
            <a:ext cx="914400" cy="914400"/>
          </a:xfrm>
          <a:prstGeom prst="ellipse">
            <a:avLst/>
          </a:prstGeom>
          <a:solidFill>
            <a:srgbClr val="C0000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78761498-F534-4929-B691-A3E281077027}"/>
              </a:ext>
            </a:extLst>
          </p:cNvPr>
          <p:cNvGrpSpPr/>
          <p:nvPr/>
        </p:nvGrpSpPr>
        <p:grpSpPr>
          <a:xfrm>
            <a:off x="2993440" y="3100671"/>
            <a:ext cx="5806141" cy="3224978"/>
            <a:chOff x="2993440" y="3100671"/>
            <a:chExt cx="5806141" cy="3224978"/>
          </a:xfrm>
        </p:grpSpPr>
        <p:grpSp>
          <p:nvGrpSpPr>
            <p:cNvPr id="9" name="Group 8">
              <a:extLst>
                <a:ext uri="{FF2B5EF4-FFF2-40B4-BE49-F238E27FC236}">
                  <a16:creationId xmlns:a16="http://schemas.microsoft.com/office/drawing/2014/main" id="{95387377-C743-4CE2-A25B-9FAEEA0B65EB}"/>
                </a:ext>
              </a:extLst>
            </p:cNvPr>
            <p:cNvGrpSpPr/>
            <p:nvPr/>
          </p:nvGrpSpPr>
          <p:grpSpPr>
            <a:xfrm>
              <a:off x="3262223" y="3100671"/>
              <a:ext cx="5537358" cy="2878389"/>
              <a:chOff x="2915978" y="3234447"/>
              <a:chExt cx="5537358" cy="2878389"/>
            </a:xfrm>
          </p:grpSpPr>
          <p:sp>
            <p:nvSpPr>
              <p:cNvPr id="7" name="Rectangle 6">
                <a:extLst>
                  <a:ext uri="{FF2B5EF4-FFF2-40B4-BE49-F238E27FC236}">
                    <a16:creationId xmlns:a16="http://schemas.microsoft.com/office/drawing/2014/main" id="{7EE7776D-50FD-4E3D-8035-C5DDDD497A0A}"/>
                  </a:ext>
                </a:extLst>
              </p:cNvPr>
              <p:cNvSpPr/>
              <p:nvPr/>
            </p:nvSpPr>
            <p:spPr>
              <a:xfrm>
                <a:off x="2915978" y="3492397"/>
                <a:ext cx="5138581" cy="2620439"/>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6426D80-C09E-4D02-AB13-95BCBF8155C9}"/>
                  </a:ext>
                </a:extLst>
              </p:cNvPr>
              <p:cNvSpPr/>
              <p:nvPr/>
            </p:nvSpPr>
            <p:spPr>
              <a:xfrm>
                <a:off x="7538936" y="3234447"/>
                <a:ext cx="914400" cy="914400"/>
              </a:xfrm>
              <a:prstGeom prst="ellipse">
                <a:avLst/>
              </a:prstGeom>
              <a:solidFill>
                <a:srgbClr val="C0000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6" descr="Checklist" title="checlist">
                <a:extLst>
                  <a:ext uri="{FF2B5EF4-FFF2-40B4-BE49-F238E27FC236}">
                    <a16:creationId xmlns:a16="http://schemas.microsoft.com/office/drawing/2014/main" id="{99F888DB-E9EB-4FD2-8F13-4FE21D29E61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93426" y="3287865"/>
                <a:ext cx="807396" cy="807396"/>
              </a:xfrm>
              <a:prstGeom prst="rect">
                <a:avLst/>
              </a:prstGeom>
            </p:spPr>
          </p:pic>
        </p:grpSp>
        <p:pic>
          <p:nvPicPr>
            <p:cNvPr id="14" name="Graphic 14" descr="Clock" title="clock">
              <a:extLst>
                <a:ext uri="{FF2B5EF4-FFF2-40B4-BE49-F238E27FC236}">
                  <a16:creationId xmlns:a16="http://schemas.microsoft.com/office/drawing/2014/main" id="{257CC729-2709-4ECF-8074-B84CD37EC09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993440" y="5411249"/>
              <a:ext cx="914400" cy="914400"/>
            </a:xfrm>
            <a:prstGeom prst="rect">
              <a:avLst/>
            </a:prstGeom>
          </p:spPr>
        </p:pic>
      </p:grpSp>
      <p:sp>
        <p:nvSpPr>
          <p:cNvPr id="16" name="TextBox 15">
            <a:extLst>
              <a:ext uri="{FF2B5EF4-FFF2-40B4-BE49-F238E27FC236}">
                <a16:creationId xmlns:a16="http://schemas.microsoft.com/office/drawing/2014/main" id="{D45AC82E-3BA5-460F-AC02-0815109B926F}"/>
              </a:ext>
            </a:extLst>
          </p:cNvPr>
          <p:cNvSpPr txBox="1"/>
          <p:nvPr/>
        </p:nvSpPr>
        <p:spPr>
          <a:xfrm>
            <a:off x="3399589" y="3722226"/>
            <a:ext cx="4505898"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t>Shuffle questions</a:t>
            </a:r>
          </a:p>
          <a:p>
            <a:pPr marL="285750" indent="-285750">
              <a:buFont typeface="Arial"/>
              <a:buChar char="•"/>
            </a:pPr>
            <a:r>
              <a:rPr lang="en-US">
                <a:cs typeface="Arial"/>
              </a:rPr>
              <a:t>Establish time limits </a:t>
            </a:r>
          </a:p>
          <a:p>
            <a:pPr marL="285750" indent="-285750">
              <a:buFont typeface="Arial"/>
              <a:buChar char="•"/>
            </a:pPr>
            <a:r>
              <a:rPr lang="en-US">
                <a:cs typeface="Arial"/>
              </a:rPr>
              <a:t>Pull analytics </a:t>
            </a:r>
          </a:p>
          <a:p>
            <a:pPr marL="285750" indent="-285750">
              <a:buFont typeface="Arial"/>
              <a:buChar char="•"/>
            </a:pPr>
            <a:r>
              <a:rPr lang="en-US">
                <a:cs typeface="Arial"/>
              </a:rPr>
              <a:t>Set attempt limitations </a:t>
            </a:r>
          </a:p>
          <a:p>
            <a:pPr marL="285750" indent="-285750">
              <a:buFont typeface="Arial"/>
              <a:buChar char="•"/>
            </a:pPr>
            <a:r>
              <a:rPr lang="en-US">
                <a:cs typeface="Arial"/>
              </a:rPr>
              <a:t>Sync to gradebook</a:t>
            </a:r>
          </a:p>
          <a:p>
            <a:pPr marL="285750" indent="-285750">
              <a:buFont typeface="Arial"/>
              <a:buChar char="•"/>
            </a:pPr>
            <a:endParaRPr lang="en-US">
              <a:cs typeface="Arial"/>
            </a:endParaRPr>
          </a:p>
        </p:txBody>
      </p:sp>
    </p:spTree>
    <p:extLst>
      <p:ext uri="{BB962C8B-B14F-4D97-AF65-F5344CB8AC3E}">
        <p14:creationId xmlns:p14="http://schemas.microsoft.com/office/powerpoint/2010/main" val="4096569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5F9CD-07FC-455E-BD77-DFAC7DCE3A31}"/>
              </a:ext>
            </a:extLst>
          </p:cNvPr>
          <p:cNvSpPr>
            <a:spLocks noGrp="1"/>
          </p:cNvSpPr>
          <p:nvPr>
            <p:ph type="title"/>
          </p:nvPr>
        </p:nvSpPr>
        <p:spPr/>
        <p:txBody>
          <a:bodyPr/>
          <a:lstStyle/>
          <a:p>
            <a:r>
              <a:rPr lang="en-US"/>
              <a:t>Considerations for online proctoring </a:t>
            </a:r>
          </a:p>
        </p:txBody>
      </p:sp>
      <p:sp>
        <p:nvSpPr>
          <p:cNvPr id="3" name="Content Placeholder 2">
            <a:extLst>
              <a:ext uri="{FF2B5EF4-FFF2-40B4-BE49-F238E27FC236}">
                <a16:creationId xmlns:a16="http://schemas.microsoft.com/office/drawing/2014/main" id="{ED2D971E-C52A-4D4E-B410-87EE21996FBA}"/>
              </a:ext>
            </a:extLst>
          </p:cNvPr>
          <p:cNvSpPr>
            <a:spLocks noGrp="1"/>
          </p:cNvSpPr>
          <p:nvPr>
            <p:ph idx="1"/>
          </p:nvPr>
        </p:nvSpPr>
        <p:spPr/>
        <p:txBody>
          <a:bodyPr vert="horz" lIns="91440" tIns="45720" rIns="91440" bIns="45720" rtlCol="0" anchor="t">
            <a:normAutofit lnSpcReduction="10000"/>
          </a:bodyPr>
          <a:lstStyle/>
          <a:p>
            <a:r>
              <a:rPr lang="en-US" dirty="0"/>
              <a:t>Foster a culture of academic integrity </a:t>
            </a:r>
          </a:p>
          <a:p>
            <a:pPr lvl="1"/>
            <a:r>
              <a:rPr lang="en-US" dirty="0"/>
              <a:t>Openly discuss expectations </a:t>
            </a:r>
          </a:p>
          <a:p>
            <a:pPr lvl="1"/>
            <a:r>
              <a:rPr lang="en-US" dirty="0"/>
              <a:t>Provide examples of desired and unacceptable behavior </a:t>
            </a:r>
          </a:p>
          <a:p>
            <a:r>
              <a:rPr lang="en-US" dirty="0"/>
              <a:t>Evaluate if remote proctoring is necessary &amp; feasible</a:t>
            </a:r>
          </a:p>
          <a:p>
            <a:pPr lvl="1"/>
            <a:r>
              <a:rPr lang="en-US" dirty="0"/>
              <a:t>Will my students have access to the technology they need? </a:t>
            </a:r>
          </a:p>
          <a:p>
            <a:pPr lvl="1"/>
            <a:r>
              <a:rPr lang="en-US" dirty="0"/>
              <a:t>Is my assessment designed for remote proctoring? </a:t>
            </a:r>
          </a:p>
          <a:p>
            <a:pPr lvl="1"/>
            <a:r>
              <a:rPr lang="en-US"/>
              <a:t>Is this a high stakes exam?</a:t>
            </a:r>
            <a:endParaRPr lang="en-US" dirty="0"/>
          </a:p>
          <a:p>
            <a:r>
              <a:rPr lang="en-US" dirty="0"/>
              <a:t>Prepare your students for online proctoring </a:t>
            </a:r>
          </a:p>
          <a:p>
            <a:pPr lvl="1"/>
            <a:r>
              <a:rPr lang="en-US" dirty="0"/>
              <a:t>Make sure they look at the student resources for the technology they are using </a:t>
            </a:r>
          </a:p>
          <a:p>
            <a:pPr lvl="1"/>
            <a:r>
              <a:rPr lang="en-US" dirty="0"/>
              <a:t>Have them look at the privacy policies &amp; FAQs </a:t>
            </a:r>
          </a:p>
          <a:p>
            <a:pPr lvl="1"/>
            <a:r>
              <a:rPr lang="en-US"/>
              <a:t>Provide clear instructions on what is allowed/not allowed during the session </a:t>
            </a:r>
          </a:p>
          <a:p>
            <a:pPr lvl="1"/>
            <a:r>
              <a:rPr lang="en-US"/>
              <a:t>Be aware of accomodations</a:t>
            </a:r>
          </a:p>
          <a:p>
            <a:pPr lvl="1"/>
            <a:endParaRPr lang="en-US"/>
          </a:p>
        </p:txBody>
      </p:sp>
    </p:spTree>
    <p:extLst>
      <p:ext uri="{BB962C8B-B14F-4D97-AF65-F5344CB8AC3E}">
        <p14:creationId xmlns:p14="http://schemas.microsoft.com/office/powerpoint/2010/main" val="2298137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2C3BF-0F63-F341-97C2-454A37BAB88A}"/>
              </a:ext>
            </a:extLst>
          </p:cNvPr>
          <p:cNvSpPr>
            <a:spLocks noGrp="1"/>
          </p:cNvSpPr>
          <p:nvPr>
            <p:ph type="title"/>
          </p:nvPr>
        </p:nvSpPr>
        <p:spPr/>
        <p:txBody>
          <a:bodyPr/>
          <a:lstStyle/>
          <a:p>
            <a:r>
              <a:rPr lang="en-US"/>
              <a:t>Zoom</a:t>
            </a:r>
          </a:p>
        </p:txBody>
      </p:sp>
      <p:sp>
        <p:nvSpPr>
          <p:cNvPr id="3" name="Content Placeholder 2">
            <a:extLst>
              <a:ext uri="{FF2B5EF4-FFF2-40B4-BE49-F238E27FC236}">
                <a16:creationId xmlns:a16="http://schemas.microsoft.com/office/drawing/2014/main" id="{2A08BF8F-B7D1-5C4A-9455-986086A0500B}"/>
              </a:ext>
            </a:extLst>
          </p:cNvPr>
          <p:cNvSpPr>
            <a:spLocks noGrp="1"/>
          </p:cNvSpPr>
          <p:nvPr>
            <p:ph idx="1"/>
          </p:nvPr>
        </p:nvSpPr>
        <p:spPr/>
        <p:txBody>
          <a:bodyPr vert="horz" lIns="91440" tIns="45720" rIns="91440" bIns="45720" rtlCol="0" anchor="t">
            <a:normAutofit/>
          </a:bodyPr>
          <a:lstStyle/>
          <a:p>
            <a:r>
              <a:rPr lang="en-US"/>
              <a:t>Proctor your own exam</a:t>
            </a:r>
          </a:p>
          <a:p>
            <a:pPr lvl="1"/>
            <a:r>
              <a:rPr lang="en-US" sz="2000"/>
              <a:t>Record the session </a:t>
            </a:r>
          </a:p>
          <a:p>
            <a:pPr lvl="2"/>
            <a:r>
              <a:rPr lang="en-US" sz="1600"/>
              <a:t>Ensure the settings are checked for "record gallery view with shared screen" </a:t>
            </a:r>
          </a:p>
          <a:p>
            <a:pPr lvl="1"/>
            <a:r>
              <a:rPr lang="en-US" sz="2000"/>
              <a:t>Discuss ground rules </a:t>
            </a:r>
          </a:p>
          <a:p>
            <a:pPr lvl="2"/>
            <a:r>
              <a:rPr lang="en-US" sz="1600"/>
              <a:t>Reliable internet connection</a:t>
            </a:r>
            <a:endParaRPr lang="en-US" sz="1600" dirty="0"/>
          </a:p>
          <a:p>
            <a:pPr lvl="2"/>
            <a:r>
              <a:rPr lang="en-US" sz="1600"/>
              <a:t>Preferred location with minimal distractions</a:t>
            </a:r>
            <a:endParaRPr lang="en-US" sz="1600" dirty="0"/>
          </a:p>
          <a:p>
            <a:pPr lvl="2"/>
            <a:r>
              <a:rPr lang="en-US" sz="1600"/>
              <a:t>Procedures of unexpected interruptions </a:t>
            </a:r>
            <a:endParaRPr lang="en-US" sz="1600" dirty="0"/>
          </a:p>
          <a:p>
            <a:pPr lvl="2"/>
            <a:r>
              <a:rPr lang="en-US" sz="1600"/>
              <a:t>Hadware/software requirements</a:t>
            </a:r>
            <a:endParaRPr lang="en-US" sz="1600" dirty="0"/>
          </a:p>
          <a:p>
            <a:pPr lvl="2"/>
            <a:r>
              <a:rPr lang="en-US" sz="1600"/>
              <a:t>Expectations for the students' zoom configuration</a:t>
            </a:r>
            <a:endParaRPr lang="en-US" sz="1600" dirty="0"/>
          </a:p>
          <a:p>
            <a:pPr lvl="2"/>
            <a:r>
              <a:rPr lang="en-US" sz="1600"/>
              <a:t>Required items </a:t>
            </a:r>
            <a:endParaRPr lang="en-US" sz="1600" dirty="0"/>
          </a:p>
          <a:p>
            <a:pPr lvl="2"/>
            <a:r>
              <a:rPr lang="en-US" sz="1600"/>
              <a:t>How to ask questions </a:t>
            </a:r>
            <a:endParaRPr lang="en-US" sz="1600" dirty="0"/>
          </a:p>
          <a:p>
            <a:pPr lvl="1"/>
            <a:r>
              <a:rPr lang="en-US" sz="2000"/>
              <a:t>Identity verfication considerations </a:t>
            </a:r>
          </a:p>
          <a:p>
            <a:pPr lvl="1"/>
            <a:r>
              <a:rPr lang="en-US" sz="2000"/>
              <a:t>Be mindful </a:t>
            </a:r>
            <a:endParaRPr lang="en-US" sz="2000" dirty="0"/>
          </a:p>
        </p:txBody>
      </p:sp>
      <p:sp>
        <p:nvSpPr>
          <p:cNvPr id="4" name="Text Placeholder 3">
            <a:extLst>
              <a:ext uri="{FF2B5EF4-FFF2-40B4-BE49-F238E27FC236}">
                <a16:creationId xmlns:a16="http://schemas.microsoft.com/office/drawing/2014/main" id="{C7F8FF22-F4A2-9447-ADB0-E249039093D6}"/>
              </a:ext>
            </a:extLst>
          </p:cNvPr>
          <p:cNvSpPr>
            <a:spLocks noGrp="1"/>
          </p:cNvSpPr>
          <p:nvPr>
            <p:ph type="body" sz="half" idx="2"/>
          </p:nvPr>
        </p:nvSpPr>
        <p:spPr/>
        <p:txBody>
          <a:bodyPr vert="horz" lIns="91440" tIns="45720" rIns="91440" bIns="45720" rtlCol="0" anchor="t">
            <a:normAutofit/>
          </a:bodyPr>
          <a:lstStyle/>
          <a:p>
            <a:r>
              <a:rPr lang="en-US"/>
              <a:t>Zoom Web Conferencing </a:t>
            </a:r>
          </a:p>
        </p:txBody>
      </p:sp>
    </p:spTree>
    <p:extLst>
      <p:ext uri="{BB962C8B-B14F-4D97-AF65-F5344CB8AC3E}">
        <p14:creationId xmlns:p14="http://schemas.microsoft.com/office/powerpoint/2010/main" val="1752295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685800" y="773724"/>
            <a:ext cx="7848600" cy="2525102"/>
          </a:xfrm>
        </p:spPr>
        <p:txBody>
          <a:bodyPr/>
          <a:lstStyle/>
          <a:p>
            <a:r>
              <a:rPr lang="en-US" cap="none"/>
              <a:t>Selecting </a:t>
            </a:r>
            <a:br>
              <a:rPr lang="en-US" cap="none"/>
            </a:br>
            <a:r>
              <a:rPr lang="en-US" cap="none"/>
              <a:t>Assessments</a:t>
            </a:r>
          </a:p>
        </p:txBody>
      </p:sp>
      <p:sp>
        <p:nvSpPr>
          <p:cNvPr id="7" name="Subtitle 6"/>
          <p:cNvSpPr>
            <a:spLocks noGrp="1"/>
          </p:cNvSpPr>
          <p:nvPr>
            <p:ph type="subTitle" idx="1"/>
          </p:nvPr>
        </p:nvSpPr>
        <p:spPr>
          <a:xfrm>
            <a:off x="685800" y="3505200"/>
            <a:ext cx="8227088" cy="1752600"/>
          </a:xfrm>
        </p:spPr>
        <p:txBody>
          <a:bodyPr vert="horz" lIns="91440" tIns="45720" rIns="91440" bIns="45720" rtlCol="0" anchor="t">
            <a:normAutofit/>
          </a:bodyPr>
          <a:lstStyle/>
          <a:p>
            <a:pPr marL="182880" indent="-182880">
              <a:spcAft>
                <a:spcPts val="1200"/>
              </a:spcAft>
              <a:buClr>
                <a:srgbClr val="ADAFAA"/>
              </a:buClr>
              <a:buFont typeface="Arial" pitchFamily="34" charset="0"/>
              <a:buChar char="•"/>
            </a:pPr>
            <a:r>
              <a:rPr lang="en-US" sz="2200"/>
              <a:t>Reflect on your options for assessing students in your courses this fall</a:t>
            </a:r>
          </a:p>
        </p:txBody>
      </p:sp>
    </p:spTree>
    <p:extLst>
      <p:ext uri="{BB962C8B-B14F-4D97-AF65-F5344CB8AC3E}">
        <p14:creationId xmlns:p14="http://schemas.microsoft.com/office/powerpoint/2010/main" val="292417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45896-DB82-234F-83F7-70B9EC6933FD}"/>
              </a:ext>
            </a:extLst>
          </p:cNvPr>
          <p:cNvSpPr>
            <a:spLocks noGrp="1"/>
          </p:cNvSpPr>
          <p:nvPr>
            <p:ph type="title"/>
          </p:nvPr>
        </p:nvSpPr>
        <p:spPr/>
        <p:txBody>
          <a:bodyPr/>
          <a:lstStyle/>
          <a:p>
            <a:r>
              <a:rPr lang="en-US" err="1"/>
              <a:t>Honorlock</a:t>
            </a:r>
            <a:endParaRPr lang="en-US"/>
          </a:p>
        </p:txBody>
      </p:sp>
      <p:sp>
        <p:nvSpPr>
          <p:cNvPr id="3" name="Content Placeholder 2">
            <a:extLst>
              <a:ext uri="{FF2B5EF4-FFF2-40B4-BE49-F238E27FC236}">
                <a16:creationId xmlns:a16="http://schemas.microsoft.com/office/drawing/2014/main" id="{1757BA1B-2B10-B84D-A35F-415CCDE64941}"/>
              </a:ext>
            </a:extLst>
          </p:cNvPr>
          <p:cNvSpPr>
            <a:spLocks noGrp="1"/>
          </p:cNvSpPr>
          <p:nvPr>
            <p:ph idx="1"/>
          </p:nvPr>
        </p:nvSpPr>
        <p:spPr/>
        <p:txBody>
          <a:bodyPr vert="horz" lIns="91440" tIns="45720" rIns="91440" bIns="45720" rtlCol="0" anchor="t">
            <a:normAutofit/>
          </a:bodyPr>
          <a:lstStyle/>
          <a:p>
            <a:r>
              <a:rPr lang="en-US" sz="2500" b="1"/>
              <a:t>Moving online due to COVID-19?</a:t>
            </a:r>
            <a:endParaRPr lang="en-US" b="1"/>
          </a:p>
          <a:p>
            <a:pPr lvl="1"/>
            <a:r>
              <a:rPr lang="en-US" sz="2100" i="1"/>
              <a:t>On demand</a:t>
            </a:r>
            <a:r>
              <a:rPr lang="en-US" sz="2100"/>
              <a:t> automated proctoring, proctors conduct "live pop ins" when students trigger an intervention with suspicious activity </a:t>
            </a:r>
          </a:p>
          <a:p>
            <a:pPr lvl="1"/>
            <a:r>
              <a:rPr lang="en-US" sz="2100"/>
              <a:t>Requires a Chrome plug-in</a:t>
            </a:r>
          </a:p>
          <a:p>
            <a:pPr lvl="1"/>
            <a:r>
              <a:rPr lang="en-US" sz="2100"/>
              <a:t>Fee per student per exam, reserve for higher stakes assessments </a:t>
            </a:r>
          </a:p>
          <a:p>
            <a:pPr lvl="1"/>
            <a:endParaRPr lang="en-US"/>
          </a:p>
          <a:p>
            <a:pPr lvl="1"/>
            <a:endParaRPr lang="en-US"/>
          </a:p>
        </p:txBody>
      </p:sp>
      <p:sp>
        <p:nvSpPr>
          <p:cNvPr id="4" name="Text Placeholder 3">
            <a:extLst>
              <a:ext uri="{FF2B5EF4-FFF2-40B4-BE49-F238E27FC236}">
                <a16:creationId xmlns:a16="http://schemas.microsoft.com/office/drawing/2014/main" id="{4ECCF382-6219-5A4E-9300-B955089CE1C5}"/>
              </a:ext>
            </a:extLst>
          </p:cNvPr>
          <p:cNvSpPr>
            <a:spLocks noGrp="1"/>
          </p:cNvSpPr>
          <p:nvPr>
            <p:ph type="body" sz="half" idx="2"/>
          </p:nvPr>
        </p:nvSpPr>
        <p:spPr/>
        <p:txBody>
          <a:bodyPr vert="horz" lIns="91440" tIns="45720" rIns="91440" bIns="45720" rtlCol="0" anchor="t">
            <a:normAutofit/>
          </a:bodyPr>
          <a:lstStyle/>
          <a:p>
            <a:r>
              <a:rPr lang="en-US" err="1"/>
              <a:t>Honorlock</a:t>
            </a:r>
            <a:r>
              <a:rPr lang="en-US"/>
              <a:t> online proctoring </a:t>
            </a:r>
          </a:p>
        </p:txBody>
      </p:sp>
    </p:spTree>
    <p:extLst>
      <p:ext uri="{BB962C8B-B14F-4D97-AF65-F5344CB8AC3E}">
        <p14:creationId xmlns:p14="http://schemas.microsoft.com/office/powerpoint/2010/main" val="904716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51278-55D3-8D4A-80A4-9CC0B556DA72}"/>
              </a:ext>
            </a:extLst>
          </p:cNvPr>
          <p:cNvSpPr>
            <a:spLocks noGrp="1"/>
          </p:cNvSpPr>
          <p:nvPr>
            <p:ph type="title"/>
          </p:nvPr>
        </p:nvSpPr>
        <p:spPr>
          <a:xfrm>
            <a:off x="457200" y="1222903"/>
            <a:ext cx="2139696" cy="1261872"/>
          </a:xfrm>
        </p:spPr>
        <p:txBody>
          <a:bodyPr/>
          <a:lstStyle/>
          <a:p>
            <a:r>
              <a:rPr lang="en-US" err="1"/>
              <a:t>Examity</a:t>
            </a:r>
            <a:br>
              <a:rPr lang="en-US"/>
            </a:br>
            <a:endParaRPr lang="en-US"/>
          </a:p>
        </p:txBody>
      </p:sp>
      <p:sp>
        <p:nvSpPr>
          <p:cNvPr id="3" name="Content Placeholder 2">
            <a:extLst>
              <a:ext uri="{FF2B5EF4-FFF2-40B4-BE49-F238E27FC236}">
                <a16:creationId xmlns:a16="http://schemas.microsoft.com/office/drawing/2014/main" id="{8DF478C0-B043-DE4B-A395-8EE2E335B914}"/>
              </a:ext>
            </a:extLst>
          </p:cNvPr>
          <p:cNvSpPr>
            <a:spLocks noGrp="1"/>
          </p:cNvSpPr>
          <p:nvPr>
            <p:ph idx="1"/>
          </p:nvPr>
        </p:nvSpPr>
        <p:spPr/>
        <p:txBody>
          <a:bodyPr vert="horz" lIns="91440" tIns="45720" rIns="91440" bIns="45720" rtlCol="0" anchor="t">
            <a:normAutofit/>
          </a:bodyPr>
          <a:lstStyle/>
          <a:p>
            <a:r>
              <a:rPr lang="en-US" sz="2500" b="1"/>
              <a:t>Is your course normally scheduled online? </a:t>
            </a:r>
          </a:p>
          <a:p>
            <a:pPr lvl="1"/>
            <a:r>
              <a:rPr lang="en-US" sz="2100"/>
              <a:t>If new to using </a:t>
            </a:r>
            <a:r>
              <a:rPr lang="en-US" sz="2100" err="1"/>
              <a:t>Examity</a:t>
            </a:r>
            <a:r>
              <a:rPr lang="en-US" sz="2100"/>
              <a:t>, please contact Distance Education Support </a:t>
            </a:r>
          </a:p>
          <a:p>
            <a:pPr lvl="1"/>
            <a:r>
              <a:rPr lang="en-US" sz="2100"/>
              <a:t>Fee per student per exam. Limit use of </a:t>
            </a:r>
            <a:r>
              <a:rPr lang="en-US" sz="2100" err="1"/>
              <a:t>Examity</a:t>
            </a:r>
            <a:r>
              <a:rPr lang="en-US" sz="2100"/>
              <a:t> for high stakes exams </a:t>
            </a:r>
          </a:p>
          <a:p>
            <a:pPr lvl="2"/>
            <a:r>
              <a:rPr lang="en-US" sz="1700"/>
              <a:t>Midterms &amp; finals </a:t>
            </a:r>
          </a:p>
          <a:p>
            <a:pPr lvl="1"/>
            <a:r>
              <a:rPr lang="en-US" sz="2100"/>
              <a:t>Multiple exam levels </a:t>
            </a:r>
          </a:p>
          <a:p>
            <a:pPr lvl="2"/>
            <a:r>
              <a:rPr lang="en-US" sz="1700"/>
              <a:t>The experience will be different for the student depending on the exam level </a:t>
            </a:r>
          </a:p>
          <a:p>
            <a:pPr lvl="1"/>
            <a:r>
              <a:rPr lang="en-US" sz="2100"/>
              <a:t>Review the DE </a:t>
            </a:r>
            <a:r>
              <a:rPr lang="en-US" sz="2100" err="1"/>
              <a:t>Examity</a:t>
            </a:r>
            <a:r>
              <a:rPr lang="en-US" sz="2100"/>
              <a:t> website prior to using the technology </a:t>
            </a:r>
          </a:p>
        </p:txBody>
      </p:sp>
      <p:sp>
        <p:nvSpPr>
          <p:cNvPr id="4" name="Text Placeholder 3">
            <a:extLst>
              <a:ext uri="{FF2B5EF4-FFF2-40B4-BE49-F238E27FC236}">
                <a16:creationId xmlns:a16="http://schemas.microsoft.com/office/drawing/2014/main" id="{C88F6912-45C9-9146-BF27-48ACD4EB1F9F}"/>
              </a:ext>
            </a:extLst>
          </p:cNvPr>
          <p:cNvSpPr>
            <a:spLocks noGrp="1"/>
          </p:cNvSpPr>
          <p:nvPr>
            <p:ph type="body" sz="half" idx="2"/>
          </p:nvPr>
        </p:nvSpPr>
        <p:spPr/>
        <p:txBody>
          <a:bodyPr vert="horz" lIns="91440" tIns="45720" rIns="91440" bIns="45720" rtlCol="0" anchor="t">
            <a:normAutofit/>
          </a:bodyPr>
          <a:lstStyle/>
          <a:p>
            <a:r>
              <a:rPr lang="en-US" err="1"/>
              <a:t>Examity</a:t>
            </a:r>
            <a:r>
              <a:rPr lang="en-US"/>
              <a:t> online proctoring </a:t>
            </a:r>
          </a:p>
        </p:txBody>
      </p:sp>
    </p:spTree>
    <p:extLst>
      <p:ext uri="{BB962C8B-B14F-4D97-AF65-F5344CB8AC3E}">
        <p14:creationId xmlns:p14="http://schemas.microsoft.com/office/powerpoint/2010/main" val="722817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Assessment Types*</a:t>
            </a:r>
          </a:p>
        </p:txBody>
      </p:sp>
      <p:sp>
        <p:nvSpPr>
          <p:cNvPr id="3" name="Content Placeholder 2"/>
          <p:cNvSpPr>
            <a:spLocks noGrp="1"/>
          </p:cNvSpPr>
          <p:nvPr>
            <p:ph sz="half" idx="1"/>
          </p:nvPr>
        </p:nvSpPr>
        <p:spPr>
          <a:xfrm>
            <a:off x="178676" y="1673351"/>
            <a:ext cx="4162096" cy="4874593"/>
          </a:xfrm>
        </p:spPr>
        <p:txBody>
          <a:bodyPr>
            <a:normAutofit/>
          </a:bodyPr>
          <a:lstStyle/>
          <a:p>
            <a:pPr lvl="1">
              <a:spcAft>
                <a:spcPts val="600"/>
              </a:spcAft>
            </a:pPr>
            <a:r>
              <a:rPr lang="en-US" sz="2200"/>
              <a:t>In-person, proctored test </a:t>
            </a:r>
          </a:p>
          <a:p>
            <a:pPr lvl="2"/>
            <a:r>
              <a:rPr lang="en-US"/>
              <a:t>Synchronous</a:t>
            </a:r>
          </a:p>
          <a:p>
            <a:pPr lvl="2"/>
            <a:r>
              <a:rPr lang="en-US"/>
              <a:t>Not possible in remote learning</a:t>
            </a:r>
            <a:br>
              <a:rPr lang="en-US"/>
            </a:br>
            <a:endParaRPr lang="en-US"/>
          </a:p>
          <a:p>
            <a:pPr lvl="1"/>
            <a:r>
              <a:rPr lang="en-US" sz="2200"/>
              <a:t>Online, remotely proctored test</a:t>
            </a:r>
          </a:p>
          <a:p>
            <a:pPr lvl="2"/>
            <a:r>
              <a:rPr lang="en-US" sz="2000"/>
              <a:t>Synchronous or asynchronous</a:t>
            </a:r>
          </a:p>
          <a:p>
            <a:pPr lvl="2"/>
            <a:r>
              <a:rPr lang="en-US" sz="2000"/>
              <a:t>Usually timed</a:t>
            </a:r>
          </a:p>
        </p:txBody>
      </p:sp>
      <p:sp>
        <p:nvSpPr>
          <p:cNvPr id="5" name="Content Placeholder 4"/>
          <p:cNvSpPr>
            <a:spLocks noGrp="1"/>
          </p:cNvSpPr>
          <p:nvPr>
            <p:ph sz="half" idx="2"/>
          </p:nvPr>
        </p:nvSpPr>
        <p:spPr>
          <a:xfrm>
            <a:off x="4495799" y="1673352"/>
            <a:ext cx="4501055" cy="4801020"/>
          </a:xfrm>
        </p:spPr>
        <p:txBody>
          <a:bodyPr vert="horz" lIns="91440" tIns="45720" rIns="91440" bIns="45720" rtlCol="0" anchor="t">
            <a:normAutofit/>
          </a:bodyPr>
          <a:lstStyle/>
          <a:p>
            <a:pPr lvl="1"/>
            <a:r>
              <a:rPr lang="en-US" sz="2200"/>
              <a:t>Online, </a:t>
            </a:r>
            <a:r>
              <a:rPr lang="en-US" sz="2200" err="1"/>
              <a:t>unproctored</a:t>
            </a:r>
            <a:r>
              <a:rPr lang="en-US" sz="2200"/>
              <a:t> test</a:t>
            </a:r>
          </a:p>
          <a:p>
            <a:pPr lvl="2"/>
            <a:r>
              <a:rPr lang="en-US"/>
              <a:t>Asynchronous</a:t>
            </a:r>
          </a:p>
          <a:p>
            <a:pPr lvl="2"/>
            <a:r>
              <a:rPr lang="en-US"/>
              <a:t>Timed or untimed</a:t>
            </a:r>
          </a:p>
          <a:p>
            <a:pPr lvl="2"/>
            <a:r>
              <a:rPr lang="en-US"/>
              <a:t>Higher-order learning and/or open-book </a:t>
            </a:r>
          </a:p>
          <a:p>
            <a:pPr lvl="3"/>
            <a:r>
              <a:rPr lang="en-US"/>
              <a:t>i.e., Beyond recall</a:t>
            </a:r>
            <a:br>
              <a:rPr lang="en-US"/>
            </a:br>
            <a:endParaRPr lang="en-US"/>
          </a:p>
          <a:p>
            <a:pPr lvl="1"/>
            <a:r>
              <a:rPr lang="en-US" sz="2200"/>
              <a:t>Alternative assessments</a:t>
            </a:r>
          </a:p>
          <a:p>
            <a:pPr lvl="2"/>
            <a:r>
              <a:rPr lang="en-US"/>
              <a:t>Applied project/assignment</a:t>
            </a:r>
          </a:p>
          <a:p>
            <a:pPr lvl="2"/>
            <a:r>
              <a:rPr lang="en-US"/>
              <a:t>Analysis/Synthesis</a:t>
            </a:r>
          </a:p>
          <a:p>
            <a:pPr lvl="2"/>
            <a:r>
              <a:rPr lang="en-US"/>
              <a:t>Reflection/Metacognition</a:t>
            </a:r>
          </a:p>
          <a:p>
            <a:endParaRPr lang="en-US"/>
          </a:p>
        </p:txBody>
      </p:sp>
      <p:sp>
        <p:nvSpPr>
          <p:cNvPr id="6" name="TextBox 5"/>
          <p:cNvSpPr txBox="1"/>
          <p:nvPr/>
        </p:nvSpPr>
        <p:spPr>
          <a:xfrm>
            <a:off x="178676" y="6327963"/>
            <a:ext cx="3132083" cy="369332"/>
          </a:xfrm>
          <a:prstGeom prst="rect">
            <a:avLst/>
          </a:prstGeom>
          <a:noFill/>
        </p:spPr>
        <p:txBody>
          <a:bodyPr wrap="square" rtlCol="0">
            <a:spAutoFit/>
          </a:bodyPr>
          <a:lstStyle/>
          <a:p>
            <a:r>
              <a:rPr lang="en-US"/>
              <a:t>*</a:t>
            </a:r>
            <a:r>
              <a:rPr lang="en-US" i="1"/>
              <a:t>Not an exhaustive list!</a:t>
            </a:r>
          </a:p>
        </p:txBody>
      </p:sp>
    </p:spTree>
    <p:extLst>
      <p:ext uri="{BB962C8B-B14F-4D97-AF65-F5344CB8AC3E}">
        <p14:creationId xmlns:p14="http://schemas.microsoft.com/office/powerpoint/2010/main" val="3294441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524" y="417786"/>
            <a:ext cx="8229600" cy="990600"/>
          </a:xfrm>
        </p:spPr>
        <p:txBody>
          <a:bodyPr/>
          <a:lstStyle/>
          <a:p>
            <a:r>
              <a:rPr lang="en-US"/>
              <a:t>Considerations</a:t>
            </a:r>
          </a:p>
        </p:txBody>
      </p:sp>
      <p:sp>
        <p:nvSpPr>
          <p:cNvPr id="5" name="Content Placeholder 4"/>
          <p:cNvSpPr>
            <a:spLocks noGrp="1"/>
          </p:cNvSpPr>
          <p:nvPr>
            <p:ph idx="1"/>
          </p:nvPr>
        </p:nvSpPr>
        <p:spPr>
          <a:xfrm>
            <a:off x="352095" y="1324303"/>
            <a:ext cx="8518635" cy="4960883"/>
          </a:xfrm>
        </p:spPr>
        <p:txBody>
          <a:bodyPr vert="horz" lIns="91440" tIns="45720" rIns="91440" bIns="45720" rtlCol="0" anchor="t">
            <a:normAutofit lnSpcReduction="10000"/>
          </a:bodyPr>
          <a:lstStyle/>
          <a:p>
            <a:r>
              <a:rPr lang="en-US"/>
              <a:t>Course learning outcomes</a:t>
            </a:r>
          </a:p>
          <a:p>
            <a:pPr lvl="1"/>
            <a:r>
              <a:rPr lang="en-US" sz="1400"/>
              <a:t>What do you want students to be able to know or do after taking this course?</a:t>
            </a:r>
          </a:p>
          <a:p>
            <a:pPr lvl="1"/>
            <a:r>
              <a:rPr lang="en-US" sz="1400"/>
              <a:t>How will students demonstrate their progress toward course learning outcomes?</a:t>
            </a:r>
            <a:br>
              <a:rPr lang="en-US" sz="1400"/>
            </a:br>
            <a:endParaRPr lang="en-US"/>
          </a:p>
          <a:p>
            <a:r>
              <a:rPr lang="en-US"/>
              <a:t>Purpose of assessments</a:t>
            </a:r>
          </a:p>
          <a:p>
            <a:pPr lvl="1"/>
            <a:r>
              <a:rPr lang="en-US" sz="1400"/>
              <a:t>What do </a:t>
            </a:r>
            <a:r>
              <a:rPr lang="en-US" sz="1400" b="1"/>
              <a:t>you </a:t>
            </a:r>
            <a:r>
              <a:rPr lang="en-US" sz="1400"/>
              <a:t>hope to learn from the assessments in this course?</a:t>
            </a:r>
          </a:p>
          <a:p>
            <a:pPr lvl="1"/>
            <a:r>
              <a:rPr lang="en-US" sz="1400"/>
              <a:t>What do you hope </a:t>
            </a:r>
            <a:r>
              <a:rPr lang="en-US" sz="1400" b="1"/>
              <a:t>students</a:t>
            </a:r>
            <a:r>
              <a:rPr lang="en-US" sz="1400"/>
              <a:t> learn or gain from the assessments in this course?</a:t>
            </a:r>
            <a:br>
              <a:rPr lang="en-US" sz="1000"/>
            </a:br>
            <a:br>
              <a:rPr lang="en-US" sz="1000"/>
            </a:br>
            <a:endParaRPr lang="en-US" sz="1000"/>
          </a:p>
          <a:p>
            <a:r>
              <a:rPr lang="en-US"/>
              <a:t>Technology, technology, technology</a:t>
            </a:r>
            <a:br>
              <a:rPr lang="en-US"/>
            </a:br>
            <a:endParaRPr lang="en-US"/>
          </a:p>
          <a:p>
            <a:r>
              <a:rPr lang="en-US"/>
              <a:t>Class size</a:t>
            </a:r>
            <a:br>
              <a:rPr lang="en-US"/>
            </a:br>
            <a:endParaRPr lang="en-US"/>
          </a:p>
          <a:p>
            <a:r>
              <a:rPr lang="en-US"/>
              <a:t>Time</a:t>
            </a:r>
            <a:br>
              <a:rPr lang="en-US"/>
            </a:br>
            <a:endParaRPr lang="en-US"/>
          </a:p>
          <a:p>
            <a:r>
              <a:rPr lang="en-US"/>
              <a:t>External or internal mandates (e.g. accreditation)</a:t>
            </a:r>
          </a:p>
          <a:p>
            <a:pPr marL="0" indent="0">
              <a:buNone/>
            </a:pPr>
            <a:endParaRPr lang="en-US"/>
          </a:p>
          <a:p>
            <a:pPr lvl="1"/>
            <a:endParaRPr lang="en-US"/>
          </a:p>
        </p:txBody>
      </p:sp>
    </p:spTree>
    <p:extLst>
      <p:ext uri="{BB962C8B-B14F-4D97-AF65-F5344CB8AC3E}">
        <p14:creationId xmlns:p14="http://schemas.microsoft.com/office/powerpoint/2010/main" val="358225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Remote Proctoring</a:t>
            </a:r>
          </a:p>
        </p:txBody>
      </p:sp>
      <p:sp>
        <p:nvSpPr>
          <p:cNvPr id="5" name="Text Placeholder 4"/>
          <p:cNvSpPr>
            <a:spLocks noGrp="1"/>
          </p:cNvSpPr>
          <p:nvPr>
            <p:ph type="body" idx="1"/>
          </p:nvPr>
        </p:nvSpPr>
        <p:spPr>
          <a:xfrm>
            <a:off x="457200" y="1524000"/>
            <a:ext cx="3931920" cy="639762"/>
          </a:xfrm>
        </p:spPr>
        <p:txBody>
          <a:bodyPr/>
          <a:lstStyle/>
          <a:p>
            <a:r>
              <a:rPr lang="en-US"/>
              <a:t>Benefits</a:t>
            </a:r>
          </a:p>
        </p:txBody>
      </p:sp>
      <p:sp>
        <p:nvSpPr>
          <p:cNvPr id="6" name="Content Placeholder 5"/>
          <p:cNvSpPr>
            <a:spLocks noGrp="1"/>
          </p:cNvSpPr>
          <p:nvPr>
            <p:ph sz="half" idx="2"/>
          </p:nvPr>
        </p:nvSpPr>
        <p:spPr>
          <a:xfrm>
            <a:off x="457200" y="2259724"/>
            <a:ext cx="3931920" cy="4129964"/>
          </a:xfrm>
        </p:spPr>
        <p:txBody>
          <a:bodyPr/>
          <a:lstStyle/>
          <a:p>
            <a:r>
              <a:rPr lang="en-US"/>
              <a:t>Most “secure”</a:t>
            </a:r>
          </a:p>
          <a:p>
            <a:pPr lvl="1"/>
            <a:r>
              <a:rPr lang="en-US"/>
              <a:t>Nothing is 100% secure</a:t>
            </a:r>
          </a:p>
          <a:p>
            <a:r>
              <a:rPr lang="en-US"/>
              <a:t>Clearly conveys focus on academic integrity</a:t>
            </a:r>
          </a:p>
          <a:p>
            <a:endParaRPr lang="en-US"/>
          </a:p>
          <a:p>
            <a:endParaRPr lang="en-US"/>
          </a:p>
        </p:txBody>
      </p:sp>
      <p:sp>
        <p:nvSpPr>
          <p:cNvPr id="7" name="Text Placeholder 6"/>
          <p:cNvSpPr>
            <a:spLocks noGrp="1"/>
          </p:cNvSpPr>
          <p:nvPr>
            <p:ph type="body" sz="quarter" idx="3"/>
          </p:nvPr>
        </p:nvSpPr>
        <p:spPr>
          <a:xfrm>
            <a:off x="4754880" y="1535195"/>
            <a:ext cx="3931920" cy="639762"/>
          </a:xfrm>
        </p:spPr>
        <p:txBody>
          <a:bodyPr/>
          <a:lstStyle/>
          <a:p>
            <a:r>
              <a:rPr lang="en-US"/>
              <a:t>Challenges</a:t>
            </a:r>
          </a:p>
        </p:txBody>
      </p:sp>
      <p:sp>
        <p:nvSpPr>
          <p:cNvPr id="8" name="Content Placeholder 7"/>
          <p:cNvSpPr>
            <a:spLocks noGrp="1"/>
          </p:cNvSpPr>
          <p:nvPr>
            <p:ph sz="quarter" idx="4"/>
          </p:nvPr>
        </p:nvSpPr>
        <p:spPr>
          <a:xfrm>
            <a:off x="4754880" y="2259724"/>
            <a:ext cx="3931920" cy="4129964"/>
          </a:xfrm>
        </p:spPr>
        <p:txBody>
          <a:bodyPr>
            <a:normAutofit/>
          </a:bodyPr>
          <a:lstStyle/>
          <a:p>
            <a:r>
              <a:rPr lang="en-US"/>
              <a:t>Technology barriers</a:t>
            </a:r>
          </a:p>
          <a:p>
            <a:pPr lvl="1"/>
            <a:r>
              <a:rPr lang="en-US"/>
              <a:t>Web cam</a:t>
            </a:r>
          </a:p>
          <a:p>
            <a:pPr lvl="1"/>
            <a:r>
              <a:rPr lang="en-US"/>
              <a:t>Stable internet</a:t>
            </a:r>
          </a:p>
          <a:p>
            <a:pPr lvl="1"/>
            <a:r>
              <a:rPr lang="en-US"/>
              <a:t>Third party logins or software (not Zoom)</a:t>
            </a:r>
          </a:p>
          <a:p>
            <a:r>
              <a:rPr lang="en-US"/>
              <a:t>Intrusive surveillance on students in their homes</a:t>
            </a:r>
          </a:p>
          <a:p>
            <a:r>
              <a:rPr lang="en-US"/>
              <a:t>Costly (not Zoom)</a:t>
            </a:r>
          </a:p>
        </p:txBody>
      </p:sp>
    </p:spTree>
    <p:extLst>
      <p:ext uri="{BB962C8B-B14F-4D97-AF65-F5344CB8AC3E}">
        <p14:creationId xmlns:p14="http://schemas.microsoft.com/office/powerpoint/2010/main" val="183038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a:t>Un-proctored tests </a:t>
            </a:r>
            <a:br>
              <a:rPr lang="en-US"/>
            </a:br>
            <a:r>
              <a:rPr lang="en-US" sz="2200"/>
              <a:t>(including </a:t>
            </a:r>
            <a:r>
              <a:rPr lang="en-US" sz="2200" i="1"/>
              <a:t>“open book” or “take home”  tests, lower-stakes quizzes)</a:t>
            </a:r>
          </a:p>
        </p:txBody>
      </p:sp>
      <p:sp>
        <p:nvSpPr>
          <p:cNvPr id="5" name="Text Placeholder 4"/>
          <p:cNvSpPr>
            <a:spLocks noGrp="1"/>
          </p:cNvSpPr>
          <p:nvPr>
            <p:ph type="body" idx="1"/>
          </p:nvPr>
        </p:nvSpPr>
        <p:spPr>
          <a:xfrm>
            <a:off x="457200" y="1524000"/>
            <a:ext cx="3931920" cy="639762"/>
          </a:xfrm>
        </p:spPr>
        <p:txBody>
          <a:bodyPr/>
          <a:lstStyle/>
          <a:p>
            <a:r>
              <a:rPr lang="en-US"/>
              <a:t>Benefits</a:t>
            </a:r>
          </a:p>
        </p:txBody>
      </p:sp>
      <p:sp>
        <p:nvSpPr>
          <p:cNvPr id="6" name="Content Placeholder 5"/>
          <p:cNvSpPr>
            <a:spLocks noGrp="1"/>
          </p:cNvSpPr>
          <p:nvPr>
            <p:ph sz="half" idx="2"/>
          </p:nvPr>
        </p:nvSpPr>
        <p:spPr>
          <a:xfrm>
            <a:off x="457200" y="2259724"/>
            <a:ext cx="3821308" cy="4129964"/>
          </a:xfrm>
        </p:spPr>
        <p:txBody>
          <a:bodyPr vert="horz" lIns="91440" tIns="45720" rIns="91440" bIns="45720" rtlCol="0" anchor="t">
            <a:normAutofit/>
          </a:bodyPr>
          <a:lstStyle/>
          <a:p>
            <a:r>
              <a:rPr lang="en-US"/>
              <a:t>Fewer technology requirements</a:t>
            </a:r>
          </a:p>
          <a:p>
            <a:r>
              <a:rPr lang="en-US"/>
              <a:t>Open-book tests often focus on higher-order learning</a:t>
            </a:r>
          </a:p>
          <a:p>
            <a:r>
              <a:rPr lang="en-US"/>
              <a:t>Quizzing can help assess learning throughout the semester</a:t>
            </a:r>
          </a:p>
          <a:p>
            <a:endParaRPr lang="en-US"/>
          </a:p>
          <a:p>
            <a:endParaRPr lang="en-US"/>
          </a:p>
        </p:txBody>
      </p:sp>
      <p:sp>
        <p:nvSpPr>
          <p:cNvPr id="7" name="Text Placeholder 6"/>
          <p:cNvSpPr>
            <a:spLocks noGrp="1"/>
          </p:cNvSpPr>
          <p:nvPr>
            <p:ph type="body" sz="quarter" idx="3"/>
          </p:nvPr>
        </p:nvSpPr>
        <p:spPr>
          <a:xfrm>
            <a:off x="4754880" y="1535195"/>
            <a:ext cx="3931920" cy="639762"/>
          </a:xfrm>
        </p:spPr>
        <p:txBody>
          <a:bodyPr/>
          <a:lstStyle/>
          <a:p>
            <a:r>
              <a:rPr lang="en-US"/>
              <a:t>Challenges</a:t>
            </a:r>
          </a:p>
        </p:txBody>
      </p:sp>
      <p:sp>
        <p:nvSpPr>
          <p:cNvPr id="8" name="Content Placeholder 7"/>
          <p:cNvSpPr>
            <a:spLocks noGrp="1"/>
          </p:cNvSpPr>
          <p:nvPr>
            <p:ph sz="quarter" idx="4"/>
          </p:nvPr>
        </p:nvSpPr>
        <p:spPr>
          <a:xfrm>
            <a:off x="4754880" y="2259724"/>
            <a:ext cx="4272975" cy="4415713"/>
          </a:xfrm>
        </p:spPr>
        <p:txBody>
          <a:bodyPr vert="horz" lIns="91440" tIns="45720" rIns="91440" bIns="45720" rtlCol="0" anchor="t">
            <a:normAutofit/>
          </a:bodyPr>
          <a:lstStyle/>
          <a:p>
            <a:r>
              <a:rPr lang="en-US"/>
              <a:t>Less secure than proctored exams</a:t>
            </a:r>
          </a:p>
          <a:p>
            <a:r>
              <a:rPr lang="en-US"/>
              <a:t>Not suitable for high-stakes recall of information, particularly as required by external agencies</a:t>
            </a:r>
          </a:p>
          <a:p>
            <a:r>
              <a:rPr lang="en-US"/>
              <a:t>May require more design or grading time</a:t>
            </a:r>
          </a:p>
        </p:txBody>
      </p:sp>
    </p:spTree>
    <p:extLst>
      <p:ext uri="{BB962C8B-B14F-4D97-AF65-F5344CB8AC3E}">
        <p14:creationId xmlns:p14="http://schemas.microsoft.com/office/powerpoint/2010/main" val="2124611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a:t>Alternative Assessments </a:t>
            </a:r>
          </a:p>
        </p:txBody>
      </p:sp>
      <p:sp>
        <p:nvSpPr>
          <p:cNvPr id="5" name="Text Placeholder 4"/>
          <p:cNvSpPr>
            <a:spLocks noGrp="1"/>
          </p:cNvSpPr>
          <p:nvPr>
            <p:ph type="body" idx="1"/>
          </p:nvPr>
        </p:nvSpPr>
        <p:spPr>
          <a:xfrm>
            <a:off x="457200" y="1524000"/>
            <a:ext cx="3931920" cy="639762"/>
          </a:xfrm>
        </p:spPr>
        <p:txBody>
          <a:bodyPr/>
          <a:lstStyle/>
          <a:p>
            <a:r>
              <a:rPr lang="en-US"/>
              <a:t>Benefits</a:t>
            </a:r>
          </a:p>
        </p:txBody>
      </p:sp>
      <p:sp>
        <p:nvSpPr>
          <p:cNvPr id="6" name="Content Placeholder 5"/>
          <p:cNvSpPr>
            <a:spLocks noGrp="1"/>
          </p:cNvSpPr>
          <p:nvPr>
            <p:ph sz="half" idx="2"/>
          </p:nvPr>
        </p:nvSpPr>
        <p:spPr>
          <a:xfrm>
            <a:off x="457200" y="2020063"/>
            <a:ext cx="3821308" cy="4369625"/>
          </a:xfrm>
        </p:spPr>
        <p:txBody>
          <a:bodyPr vert="horz" lIns="91440" tIns="45720" rIns="91440" bIns="45720" rtlCol="0" anchor="t">
            <a:normAutofit fontScale="92500" lnSpcReduction="10000"/>
          </a:bodyPr>
          <a:lstStyle/>
          <a:p>
            <a:r>
              <a:rPr lang="en-US"/>
              <a:t>Allow students to demonstrate learning in a variety of formats (especially when combined with tests/quizzes)</a:t>
            </a:r>
          </a:p>
          <a:p>
            <a:endParaRPr lang="en-US"/>
          </a:p>
          <a:p>
            <a:r>
              <a:rPr lang="en-US"/>
              <a:t>Can help students apply or synthesize knowledge in specific contexts</a:t>
            </a:r>
            <a:br>
              <a:rPr lang="en-US"/>
            </a:br>
            <a:endParaRPr lang="en-US"/>
          </a:p>
          <a:p>
            <a:r>
              <a:rPr lang="en-US"/>
              <a:t>Often provide opportunities for more in-depth assessment of student learning</a:t>
            </a:r>
          </a:p>
          <a:p>
            <a:endParaRPr lang="en-US"/>
          </a:p>
          <a:p>
            <a:endParaRPr lang="en-US"/>
          </a:p>
        </p:txBody>
      </p:sp>
      <p:sp>
        <p:nvSpPr>
          <p:cNvPr id="7" name="Text Placeholder 6"/>
          <p:cNvSpPr>
            <a:spLocks noGrp="1"/>
          </p:cNvSpPr>
          <p:nvPr>
            <p:ph type="body" sz="quarter" idx="3"/>
          </p:nvPr>
        </p:nvSpPr>
        <p:spPr>
          <a:xfrm>
            <a:off x="4754880" y="1535195"/>
            <a:ext cx="3931920" cy="639762"/>
          </a:xfrm>
        </p:spPr>
        <p:txBody>
          <a:bodyPr/>
          <a:lstStyle/>
          <a:p>
            <a:r>
              <a:rPr lang="en-US"/>
              <a:t>Challenges</a:t>
            </a:r>
          </a:p>
        </p:txBody>
      </p:sp>
      <p:sp>
        <p:nvSpPr>
          <p:cNvPr id="8" name="Content Placeholder 7"/>
          <p:cNvSpPr>
            <a:spLocks noGrp="1"/>
          </p:cNvSpPr>
          <p:nvPr>
            <p:ph sz="quarter" idx="4"/>
          </p:nvPr>
        </p:nvSpPr>
        <p:spPr>
          <a:xfrm>
            <a:off x="4754880" y="2259724"/>
            <a:ext cx="4272975" cy="4415713"/>
          </a:xfrm>
        </p:spPr>
        <p:txBody>
          <a:bodyPr vert="horz" lIns="91440" tIns="45720" rIns="91440" bIns="45720" rtlCol="0" anchor="t">
            <a:normAutofit fontScale="92500" lnSpcReduction="10000"/>
          </a:bodyPr>
          <a:lstStyle/>
          <a:p>
            <a:r>
              <a:rPr lang="en-US"/>
              <a:t>May require more design and grading time</a:t>
            </a:r>
          </a:p>
          <a:p>
            <a:r>
              <a:rPr lang="en-US"/>
              <a:t>Students may be less familiar with these types of assessments</a:t>
            </a:r>
          </a:p>
          <a:p>
            <a:r>
              <a:rPr lang="en-US"/>
              <a:t>If new to you, will take time to "calibrate" a new assignment</a:t>
            </a:r>
          </a:p>
        </p:txBody>
      </p:sp>
    </p:spTree>
    <p:extLst>
      <p:ext uri="{BB962C8B-B14F-4D97-AF65-F5344CB8AC3E}">
        <p14:creationId xmlns:p14="http://schemas.microsoft.com/office/powerpoint/2010/main" val="1538098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ustom 7">
      <a:dk1>
        <a:srgbClr val="292934"/>
      </a:dk1>
      <a:lt1>
        <a:srgbClr val="FFFFFF"/>
      </a:lt1>
      <a:dk2>
        <a:srgbClr val="C41E3A"/>
      </a:dk2>
      <a:lt2>
        <a:srgbClr val="F3F2DC"/>
      </a:lt2>
      <a:accent1>
        <a:srgbClr val="ADAFAA"/>
      </a:accent1>
      <a:accent2>
        <a:srgbClr val="FEE01E"/>
      </a:accent2>
      <a:accent3>
        <a:srgbClr val="64CBC8"/>
      </a:accent3>
      <a:accent4>
        <a:srgbClr val="4C5A6A"/>
      </a:accent4>
      <a:accent5>
        <a:srgbClr val="808DA0"/>
      </a:accent5>
      <a:accent6>
        <a:srgbClr val="79463D"/>
      </a:accent6>
      <a:hlink>
        <a:srgbClr val="0000FF"/>
      </a:hlink>
      <a:folHlink>
        <a:srgbClr val="800080"/>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7">
    <a:dk1>
      <a:srgbClr val="292934"/>
    </a:dk1>
    <a:lt1>
      <a:srgbClr val="FFFFFF"/>
    </a:lt1>
    <a:dk2>
      <a:srgbClr val="C41E3A"/>
    </a:dk2>
    <a:lt2>
      <a:srgbClr val="F3F2DC"/>
    </a:lt2>
    <a:accent1>
      <a:srgbClr val="ADAFAA"/>
    </a:accent1>
    <a:accent2>
      <a:srgbClr val="FEE01E"/>
    </a:accent2>
    <a:accent3>
      <a:srgbClr val="64CBC8"/>
    </a:accent3>
    <a:accent4>
      <a:srgbClr val="4C5A6A"/>
    </a:accent4>
    <a:accent5>
      <a:srgbClr val="808DA0"/>
    </a:accent5>
    <a:accent6>
      <a:srgbClr val="79463D"/>
    </a:accent6>
    <a:hlink>
      <a:srgbClr val="0000FF"/>
    </a:hlink>
    <a:folHlink>
      <a:srgbClr val="800080"/>
    </a:folHlink>
  </a:clrScheme>
</a:themeOverride>
</file>

<file path=ppt/theme/themeOverride2.xml><?xml version="1.0" encoding="utf-8"?>
<a:themeOverride xmlns:a="http://schemas.openxmlformats.org/drawingml/2006/main">
  <a:clrScheme name="Custom 7">
    <a:dk1>
      <a:srgbClr val="292934"/>
    </a:dk1>
    <a:lt1>
      <a:srgbClr val="FFFFFF"/>
    </a:lt1>
    <a:dk2>
      <a:srgbClr val="C41E3A"/>
    </a:dk2>
    <a:lt2>
      <a:srgbClr val="F3F2DC"/>
    </a:lt2>
    <a:accent1>
      <a:srgbClr val="ADAFAA"/>
    </a:accent1>
    <a:accent2>
      <a:srgbClr val="FEE01E"/>
    </a:accent2>
    <a:accent3>
      <a:srgbClr val="64CBC8"/>
    </a:accent3>
    <a:accent4>
      <a:srgbClr val="4C5A6A"/>
    </a:accent4>
    <a:accent5>
      <a:srgbClr val="808DA0"/>
    </a:accent5>
    <a:accent6>
      <a:srgbClr val="79463D"/>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61C4F6AE11C04FB7DD1B4C5E66100E" ma:contentTypeVersion="10" ma:contentTypeDescription="Create a new document." ma:contentTypeScope="" ma:versionID="abf833acaf3a658d4b3afbf5ef1d787b">
  <xsd:schema xmlns:xsd="http://www.w3.org/2001/XMLSchema" xmlns:xs="http://www.w3.org/2001/XMLSchema" xmlns:p="http://schemas.microsoft.com/office/2006/metadata/properties" xmlns:ns3="f4742747-f8bc-4ccf-a7bc-7c9fc95d03ce" xmlns:ns4="5166598d-2a71-4b9d-8758-f65f3ba2c739" targetNamespace="http://schemas.microsoft.com/office/2006/metadata/properties" ma:root="true" ma:fieldsID="142dcb8779caffaf33ec247c82934122" ns3:_="" ns4:_="">
    <xsd:import namespace="f4742747-f8bc-4ccf-a7bc-7c9fc95d03ce"/>
    <xsd:import namespace="5166598d-2a71-4b9d-8758-f65f3ba2c73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742747-f8bc-4ccf-a7bc-7c9fc95d03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66598d-2a71-4b9d-8758-f65f3ba2c73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13289F-4E01-4F01-9BD5-86A4FC510772}">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AA5A19D-6612-41ED-8047-A7A737B39BCF}">
  <ds:schemaRefs>
    <ds:schemaRef ds:uri="http://schemas.microsoft.com/sharepoint/v3/contenttype/forms"/>
  </ds:schemaRefs>
</ds:datastoreItem>
</file>

<file path=customXml/itemProps3.xml><?xml version="1.0" encoding="utf-8"?>
<ds:datastoreItem xmlns:ds="http://schemas.openxmlformats.org/officeDocument/2006/customXml" ds:itemID="{F16E4101-6506-4E55-B13A-572E9C09CD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742747-f8bc-4ccf-a7bc-7c9fc95d03ce"/>
    <ds:schemaRef ds:uri="5166598d-2a71-4b9d-8758-f65f3ba2c7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(4:3)</PresentationFormat>
  <Slides>41</Slides>
  <Notes>18</Notes>
  <HiddenSlides>2</HiddenSlide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Clarity</vt:lpstr>
      <vt:lpstr>Remote Testing &amp;  Alternative Assessments</vt:lpstr>
      <vt:lpstr>In this series</vt:lpstr>
      <vt:lpstr>Learning outcomes</vt:lpstr>
      <vt:lpstr>Selecting  Assessments</vt:lpstr>
      <vt:lpstr>Assessment Types*</vt:lpstr>
      <vt:lpstr>Considerations</vt:lpstr>
      <vt:lpstr>Remote Proctoring</vt:lpstr>
      <vt:lpstr>Un-proctored tests  (including “open book” or “take home”  tests, lower-stakes quizzes)</vt:lpstr>
      <vt:lpstr>Alternative Assessments </vt:lpstr>
      <vt:lpstr>Varied assessments</vt:lpstr>
      <vt:lpstr>Best Practices  for Assessments</vt:lpstr>
      <vt:lpstr>Best Practices for Assessments</vt:lpstr>
      <vt:lpstr>Remote Testing &amp;  Alternative Assessments</vt:lpstr>
      <vt:lpstr>In this series</vt:lpstr>
      <vt:lpstr>Learning outcomes</vt:lpstr>
      <vt:lpstr>Alternative assessments</vt:lpstr>
      <vt:lpstr>Alternative Assessments</vt:lpstr>
      <vt:lpstr>Varied Assessments</vt:lpstr>
      <vt:lpstr>Quizzing</vt:lpstr>
      <vt:lpstr>Open-book tests</vt:lpstr>
      <vt:lpstr>Open-book tests: Considerations</vt:lpstr>
      <vt:lpstr>Open-book tests: Tips</vt:lpstr>
      <vt:lpstr>(Re)writing test questions</vt:lpstr>
      <vt:lpstr>(Re)writing test questions</vt:lpstr>
      <vt:lpstr>Analysis/Synthesis</vt:lpstr>
      <vt:lpstr>Application</vt:lpstr>
      <vt:lpstr>Reflection/Metacognition</vt:lpstr>
      <vt:lpstr>Assessment redesign</vt:lpstr>
      <vt:lpstr>Best Practices  for Assessments</vt:lpstr>
      <vt:lpstr>References</vt:lpstr>
      <vt:lpstr>References</vt:lpstr>
      <vt:lpstr>Remote Testing &amp;  Alternative Assessments</vt:lpstr>
      <vt:lpstr>In this series</vt:lpstr>
      <vt:lpstr>Learning outcomes</vt:lpstr>
      <vt:lpstr>Remote Testing Resources</vt:lpstr>
      <vt:lpstr>Distance Education </vt:lpstr>
      <vt:lpstr>D2L</vt:lpstr>
      <vt:lpstr>Considerations for online proctoring </vt:lpstr>
      <vt:lpstr>Zoom</vt:lpstr>
      <vt:lpstr>Honorlock</vt:lpstr>
      <vt:lpstr>Examity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MarkKeele</dc:creator>
  <cp:revision>172</cp:revision>
  <dcterms:created xsi:type="dcterms:W3CDTF">2018-04-13T18:38:35Z</dcterms:created>
  <dcterms:modified xsi:type="dcterms:W3CDTF">2020-08-03T00:33:11Z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0x010100BB61C4F6AE11C04FB7DD1B4C5E66100E</vt:lpwstr>
  </property>
</Properties>
</file>