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7"/>
  </p:notesMasterIdLst>
  <p:sldIdLst>
    <p:sldId id="288" r:id="rId2"/>
    <p:sldId id="256" r:id="rId3"/>
    <p:sldId id="257" r:id="rId4"/>
    <p:sldId id="291" r:id="rId5"/>
    <p:sldId id="301" r:id="rId6"/>
    <p:sldId id="258" r:id="rId7"/>
    <p:sldId id="302" r:id="rId8"/>
    <p:sldId id="303" r:id="rId9"/>
    <p:sldId id="259" r:id="rId10"/>
    <p:sldId id="305" r:id="rId11"/>
    <p:sldId id="306" r:id="rId12"/>
    <p:sldId id="307" r:id="rId13"/>
    <p:sldId id="308" r:id="rId14"/>
    <p:sldId id="304" r:id="rId15"/>
    <p:sldId id="313" r:id="rId16"/>
    <p:sldId id="292" r:id="rId17"/>
    <p:sldId id="310" r:id="rId18"/>
    <p:sldId id="311" r:id="rId19"/>
    <p:sldId id="312" r:id="rId20"/>
    <p:sldId id="309" r:id="rId21"/>
    <p:sldId id="290" r:id="rId22"/>
    <p:sldId id="283" r:id="rId23"/>
    <p:sldId id="285" r:id="rId24"/>
    <p:sldId id="314" r:id="rId25"/>
    <p:sldId id="289" r:id="rId2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90"/>
  </p:normalViewPr>
  <p:slideViewPr>
    <p:cSldViewPr snapToGrid="0" snapToObjects="1">
      <p:cViewPr varScale="1">
        <p:scale>
          <a:sx n="109" d="100"/>
          <a:sy n="109" d="100"/>
        </p:scale>
        <p:origin x="144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414393E-E010-4243-98AC-04CA6273A872}" type="datetimeFigureOut">
              <a:rPr lang="en-US" smtClean="0"/>
              <a:t>3/11/2021</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26AA84F-FC17-CF48-9CF0-71B6B5FAC1E2}" type="slidenum">
              <a:rPr lang="en-US" smtClean="0"/>
              <a:t>‹#›</a:t>
            </a:fld>
            <a:endParaRPr lang="en-US"/>
          </a:p>
        </p:txBody>
      </p:sp>
    </p:spTree>
    <p:extLst>
      <p:ext uri="{BB962C8B-B14F-4D97-AF65-F5344CB8AC3E}">
        <p14:creationId xmlns:p14="http://schemas.microsoft.com/office/powerpoint/2010/main" val="1173034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1</a:t>
            </a:fld>
            <a:endParaRPr lang="en-US"/>
          </a:p>
        </p:txBody>
      </p:sp>
    </p:spTree>
    <p:extLst>
      <p:ext uri="{BB962C8B-B14F-4D97-AF65-F5344CB8AC3E}">
        <p14:creationId xmlns:p14="http://schemas.microsoft.com/office/powerpoint/2010/main" val="287546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the speaker feel heard and understood, which can help build a stronger, deeper connection between you.</a:t>
            </a:r>
          </a:p>
          <a:p>
            <a:r>
              <a:rPr lang="en-US" dirty="0" smtClean="0"/>
              <a:t>Create an environment where everyone feels safe to express ideas, opinions, and feelings, or plan and problem solve in creative ways.</a:t>
            </a:r>
          </a:p>
          <a:p>
            <a:r>
              <a:rPr lang="en-US" dirty="0" smtClean="0"/>
              <a:t>Save time by helping clarify information, avoid conflicts and misunderstandings.</a:t>
            </a:r>
          </a:p>
          <a:p>
            <a:r>
              <a:rPr lang="en-US" dirty="0" smtClean="0"/>
              <a:t>Relieve negative emotions. When emotions are running high, if the speaker feels that he or she has been truly heard, it can help to calm them down, relieve negative feelings, and allow for real understanding or problem solving to begin.</a:t>
            </a:r>
          </a:p>
          <a:p>
            <a:endParaRPr lang="en-US" dirty="0"/>
          </a:p>
        </p:txBody>
      </p:sp>
      <p:sp>
        <p:nvSpPr>
          <p:cNvPr id="4" name="Slide Number Placeholder 3"/>
          <p:cNvSpPr>
            <a:spLocks noGrp="1"/>
          </p:cNvSpPr>
          <p:nvPr>
            <p:ph type="sldNum" sz="quarter" idx="10"/>
          </p:nvPr>
        </p:nvSpPr>
        <p:spPr/>
        <p:txBody>
          <a:bodyPr/>
          <a:lstStyle/>
          <a:p>
            <a:fld id="{A26AA84F-FC17-CF48-9CF0-71B6B5FAC1E2}" type="slidenum">
              <a:rPr lang="en-US" smtClean="0"/>
              <a:t>10</a:t>
            </a:fld>
            <a:endParaRPr lang="en-US"/>
          </a:p>
        </p:txBody>
      </p:sp>
    </p:spTree>
    <p:extLst>
      <p:ext uri="{BB962C8B-B14F-4D97-AF65-F5344CB8AC3E}">
        <p14:creationId xmlns:p14="http://schemas.microsoft.com/office/powerpoint/2010/main" val="3372833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 observing people in public places, such as a shopping mall, bus, train, café, restaurant, or even on a television talk show with the sound muted. Observing how others use body language can teach you how to better receive and use nonverbal signals when conversing with others. Notice how people act and react to each other. Try to guess what their relationship is, what they’re talking about, and how each feels about what is being said.</a:t>
            </a:r>
          </a:p>
          <a:p>
            <a:r>
              <a:rPr lang="en-US" dirty="0" smtClean="0"/>
              <a:t>• Be aware of individual differences. People from different countries and cultures tend to use different nonverbal communication gestures, so it’s important to take age, culture, religion, gender, and emotional state into account when reading body language signals. For example, an American teen and a grieving widow are likely to use nonverbal signals differently.</a:t>
            </a:r>
          </a:p>
          <a:p>
            <a:r>
              <a:rPr lang="en-US" dirty="0" smtClean="0"/>
              <a:t>• Look at nonverbal communication signals as a group. Don’t read too much into a single gesture or nonverbal cue. Consider all of the nonverbal signals you receive, from eye contact to tone of voice to body language. Anyone can slip up occasionally. For example, briefly cross their arms without meaning to do so. Consider the signals as a whole to get a better “read” on a person.</a:t>
            </a:r>
          </a:p>
          <a:p>
            <a:endParaRPr lang="en-US" dirty="0" smtClean="0"/>
          </a:p>
        </p:txBody>
      </p:sp>
      <p:sp>
        <p:nvSpPr>
          <p:cNvPr id="4" name="Slide Number Placeholder 3"/>
          <p:cNvSpPr>
            <a:spLocks noGrp="1"/>
          </p:cNvSpPr>
          <p:nvPr>
            <p:ph type="sldNum" sz="quarter" idx="10"/>
          </p:nvPr>
        </p:nvSpPr>
        <p:spPr/>
        <p:txBody>
          <a:bodyPr/>
          <a:lstStyle/>
          <a:p>
            <a:fld id="{A26AA84F-FC17-CF48-9CF0-71B6B5FAC1E2}" type="slidenum">
              <a:rPr lang="en-US" smtClean="0"/>
              <a:t>11</a:t>
            </a:fld>
            <a:endParaRPr lang="en-US"/>
          </a:p>
        </p:txBody>
      </p:sp>
    </p:spTree>
    <p:extLst>
      <p:ext uri="{BB962C8B-B14F-4D97-AF65-F5344CB8AC3E}">
        <p14:creationId xmlns:p14="http://schemas.microsoft.com/office/powerpoint/2010/main" val="19900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 when you’re becoming stressed. Your body will let you know if you’re stressed as you communicate. Are your muscles or your stomach tight or sore? Are your hands clenched? Is your breath shallow? Are you "forgetting" to breathe?</a:t>
            </a:r>
          </a:p>
          <a:p>
            <a:r>
              <a:rPr lang="en-US" dirty="0" smtClean="0"/>
              <a:t>• Take a moment to calm down before deciding to continue a conversation or postpone it.</a:t>
            </a:r>
          </a:p>
          <a:p>
            <a:r>
              <a:rPr lang="en-US" dirty="0" smtClean="0"/>
              <a:t>• Bring your senses to the rescue and quickly manage stress by taking a few deep breaths, clenching and relaxing muscles, or recalling a pleasant memory. The best way to rapidly and reliably relieve stress is through the senses: sight, sound, touch, taste, and smell. But each person responds differently, so you need to find things that are soothing to you.</a:t>
            </a:r>
          </a:p>
          <a:p>
            <a:r>
              <a:rPr lang="en-US" dirty="0" smtClean="0"/>
              <a:t>• Look for humor in the situation. When used appropriately, humor is a great way to relieve stress when communicating. When you or those around you start taking things too seriously, find a way to lighten the mood by sharing a joke or amusing story.</a:t>
            </a:r>
          </a:p>
          <a:p>
            <a:r>
              <a:rPr lang="en-US" dirty="0" smtClean="0"/>
              <a:t>• Be willing to compromise. Sometimes, if you can both bend a little, you’ll be able to find a happy middle ground that reduces the stress levels for everyone concerned. If you realize that the other person cares much more about something than you do, compromise may be easier for you and a good investment in the future of the relationship.</a:t>
            </a:r>
          </a:p>
          <a:p>
            <a:r>
              <a:rPr lang="en-US" dirty="0" smtClean="0"/>
              <a:t>• Agree to disagree, if necessary, and take time away from the situation so everyone can calm down. Take a quick break, safely move away from the situation but continue to monitor the member. For example, move into another room leaving the door open so the member can be observed.</a:t>
            </a:r>
          </a:p>
          <a:p>
            <a:r>
              <a:rPr lang="en-US" dirty="0" smtClean="0"/>
              <a:t>• If there is verbal or physical threats, leave the home immediately; inform the agency, legal representative or Resource Consultant of the situation; call 911 in an emergency.</a:t>
            </a:r>
          </a:p>
          <a:p>
            <a:r>
              <a:rPr lang="en-US" dirty="0" smtClean="0"/>
              <a:t>• To reduce tension, reopen the lines of communication.</a:t>
            </a:r>
          </a:p>
        </p:txBody>
      </p:sp>
      <p:sp>
        <p:nvSpPr>
          <p:cNvPr id="4" name="Slide Number Placeholder 3"/>
          <p:cNvSpPr>
            <a:spLocks noGrp="1"/>
          </p:cNvSpPr>
          <p:nvPr>
            <p:ph type="sldNum" sz="quarter" idx="10"/>
          </p:nvPr>
        </p:nvSpPr>
        <p:spPr/>
        <p:txBody>
          <a:bodyPr/>
          <a:lstStyle/>
          <a:p>
            <a:fld id="{A26AA84F-FC17-CF48-9CF0-71B6B5FAC1E2}" type="slidenum">
              <a:rPr lang="en-US" smtClean="0"/>
              <a:t>12</a:t>
            </a:fld>
            <a:endParaRPr lang="en-US"/>
          </a:p>
        </p:txBody>
      </p:sp>
    </p:spTree>
    <p:extLst>
      <p:ext uri="{BB962C8B-B14F-4D97-AF65-F5344CB8AC3E}">
        <p14:creationId xmlns:p14="http://schemas.microsoft.com/office/powerpoint/2010/main" val="1622895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 when you’re becoming stressed. Your body will let you know if you’re stressed as you communicate. Are your muscles or your stomach tight or sore? Are your hands clenched? Is your breath shallow? Are you "forgetting" to breathe?</a:t>
            </a:r>
          </a:p>
          <a:p>
            <a:r>
              <a:rPr lang="en-US" dirty="0" smtClean="0"/>
              <a:t>• Take a moment to calm down before deciding to continue a conversation or postpone it.</a:t>
            </a:r>
          </a:p>
          <a:p>
            <a:r>
              <a:rPr lang="en-US" dirty="0" smtClean="0"/>
              <a:t>• Bring your senses to the rescue and quickly manage stress by taking a few deep breaths, clenching and relaxing muscles, or recalling a pleasant memory. The best way to rapidly and reliably relieve stress is through the senses: sight, sound, touch, taste, and smell. But each person responds differently, so you need to find things that are soothing to you.</a:t>
            </a:r>
          </a:p>
          <a:p>
            <a:r>
              <a:rPr lang="en-US" dirty="0" smtClean="0"/>
              <a:t>• Look for humor in the situation. When used appropriately, humor is a great way to relieve stress when communicating. When you or those around you start taking things too seriously, find a way to lighten the mood by sharing a joke or amusing story.</a:t>
            </a:r>
          </a:p>
          <a:p>
            <a:r>
              <a:rPr lang="en-US" dirty="0" smtClean="0"/>
              <a:t>• Be willing to compromise. Sometimes, if you can both bend a little, you’ll be able to find a happy middle ground that reduces the stress levels for everyone concerned. If you realize that the other person cares much more about something than you do, compromise may be easier for you and a good investment in the future of the relationship.</a:t>
            </a:r>
          </a:p>
          <a:p>
            <a:r>
              <a:rPr lang="en-US" dirty="0" smtClean="0"/>
              <a:t>• Agree to disagree, if necessary, and take time away from the situation so everyone can calm down. Take a quick break, safely move away from the situation but continue to monitor the member. For example, move into another room leaving the door open so the member can be observed.</a:t>
            </a:r>
          </a:p>
          <a:p>
            <a:r>
              <a:rPr lang="en-US" dirty="0" smtClean="0"/>
              <a:t>• If there is verbal or physical threats, leave the home immediately; inform the agency, legal representative or Resource Consultant of the situation; call 911 in an emergency.</a:t>
            </a:r>
          </a:p>
          <a:p>
            <a:r>
              <a:rPr lang="en-US" dirty="0" smtClean="0"/>
              <a:t>• To reduce tension, reopen the lines of communication.</a:t>
            </a:r>
          </a:p>
        </p:txBody>
      </p:sp>
      <p:sp>
        <p:nvSpPr>
          <p:cNvPr id="4" name="Slide Number Placeholder 3"/>
          <p:cNvSpPr>
            <a:spLocks noGrp="1"/>
          </p:cNvSpPr>
          <p:nvPr>
            <p:ph type="sldNum" sz="quarter" idx="10"/>
          </p:nvPr>
        </p:nvSpPr>
        <p:spPr/>
        <p:txBody>
          <a:bodyPr/>
          <a:lstStyle/>
          <a:p>
            <a:fld id="{A26AA84F-FC17-CF48-9CF0-71B6B5FAC1E2}" type="slidenum">
              <a:rPr lang="en-US" smtClean="0"/>
              <a:t>13</a:t>
            </a:fld>
            <a:endParaRPr lang="en-US"/>
          </a:p>
        </p:txBody>
      </p:sp>
    </p:spTree>
    <p:extLst>
      <p:ext uri="{BB962C8B-B14F-4D97-AF65-F5344CB8AC3E}">
        <p14:creationId xmlns:p14="http://schemas.microsoft.com/office/powerpoint/2010/main" val="289899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slowly, not loudly (speaking loudly does not improve someone else's English) </a:t>
            </a:r>
          </a:p>
          <a:p>
            <a:r>
              <a:rPr lang="en-US" dirty="0" smtClean="0"/>
              <a:t>Keep conversation simple (condense your communication to the main point) </a:t>
            </a:r>
          </a:p>
          <a:p>
            <a:r>
              <a:rPr lang="en-US" dirty="0" smtClean="0"/>
              <a:t>Organize what you say (people remember the first and last part of a conversation)</a:t>
            </a:r>
          </a:p>
          <a:p>
            <a:r>
              <a:rPr lang="en-US" dirty="0" smtClean="0"/>
              <a:t> Summarize or rephrase if appropriate</a:t>
            </a:r>
          </a:p>
          <a:p>
            <a:r>
              <a:rPr lang="en-US" dirty="0" smtClean="0"/>
              <a:t>Do not ask yes-no questions. </a:t>
            </a:r>
          </a:p>
          <a:p>
            <a:r>
              <a:rPr lang="en-US" dirty="0" smtClean="0"/>
              <a:t>Ask open-ended questions that begin with what, where, when, why and how </a:t>
            </a:r>
          </a:p>
          <a:p>
            <a:r>
              <a:rPr lang="en-US" dirty="0" smtClean="0"/>
              <a:t>Check on comprehension frequently by paraphrasing answers. </a:t>
            </a:r>
          </a:p>
          <a:p>
            <a:r>
              <a:rPr lang="en-US" dirty="0" smtClean="0"/>
              <a:t> Concepts may not be understood (avoid slang or university/military jargon)</a:t>
            </a:r>
          </a:p>
          <a:p>
            <a:endParaRPr lang="en-US" dirty="0"/>
          </a:p>
        </p:txBody>
      </p:sp>
      <p:sp>
        <p:nvSpPr>
          <p:cNvPr id="4" name="Slide Number Placeholder 3"/>
          <p:cNvSpPr>
            <a:spLocks noGrp="1"/>
          </p:cNvSpPr>
          <p:nvPr>
            <p:ph type="sldNum" sz="quarter" idx="10"/>
          </p:nvPr>
        </p:nvSpPr>
        <p:spPr/>
        <p:txBody>
          <a:bodyPr/>
          <a:lstStyle/>
          <a:p>
            <a:fld id="{A26AA84F-FC17-CF48-9CF0-71B6B5FAC1E2}" type="slidenum">
              <a:rPr lang="en-US" smtClean="0"/>
              <a:t>14</a:t>
            </a:fld>
            <a:endParaRPr lang="en-US"/>
          </a:p>
        </p:txBody>
      </p:sp>
    </p:spTree>
    <p:extLst>
      <p:ext uri="{BB962C8B-B14F-4D97-AF65-F5344CB8AC3E}">
        <p14:creationId xmlns:p14="http://schemas.microsoft.com/office/powerpoint/2010/main" val="1901332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15</a:t>
            </a:fld>
            <a:endParaRPr lang="en-US"/>
          </a:p>
        </p:txBody>
      </p:sp>
    </p:spTree>
    <p:extLst>
      <p:ext uri="{BB962C8B-B14F-4D97-AF65-F5344CB8AC3E}">
        <p14:creationId xmlns:p14="http://schemas.microsoft.com/office/powerpoint/2010/main" val="272960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16</a:t>
            </a:fld>
            <a:endParaRPr lang="en-US"/>
          </a:p>
        </p:txBody>
      </p:sp>
    </p:spTree>
    <p:extLst>
      <p:ext uri="{BB962C8B-B14F-4D97-AF65-F5344CB8AC3E}">
        <p14:creationId xmlns:p14="http://schemas.microsoft.com/office/powerpoint/2010/main" val="124115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17</a:t>
            </a:fld>
            <a:endParaRPr lang="en-US"/>
          </a:p>
        </p:txBody>
      </p:sp>
    </p:spTree>
    <p:extLst>
      <p:ext uri="{BB962C8B-B14F-4D97-AF65-F5344CB8AC3E}">
        <p14:creationId xmlns:p14="http://schemas.microsoft.com/office/powerpoint/2010/main" val="344924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18</a:t>
            </a:fld>
            <a:endParaRPr lang="en-US"/>
          </a:p>
        </p:txBody>
      </p:sp>
    </p:spTree>
    <p:extLst>
      <p:ext uri="{BB962C8B-B14F-4D97-AF65-F5344CB8AC3E}">
        <p14:creationId xmlns:p14="http://schemas.microsoft.com/office/powerpoint/2010/main" val="1662691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19</a:t>
            </a:fld>
            <a:endParaRPr lang="en-US"/>
          </a:p>
        </p:txBody>
      </p:sp>
    </p:spTree>
    <p:extLst>
      <p:ext uri="{BB962C8B-B14F-4D97-AF65-F5344CB8AC3E}">
        <p14:creationId xmlns:p14="http://schemas.microsoft.com/office/powerpoint/2010/main" val="120862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AA84F-FC17-CF48-9CF0-71B6B5FAC1E2}" type="slidenum">
              <a:rPr lang="en-US" smtClean="0"/>
              <a:t>2</a:t>
            </a:fld>
            <a:endParaRPr lang="en-US"/>
          </a:p>
        </p:txBody>
      </p:sp>
    </p:spTree>
    <p:extLst>
      <p:ext uri="{BB962C8B-B14F-4D97-AF65-F5344CB8AC3E}">
        <p14:creationId xmlns:p14="http://schemas.microsoft.com/office/powerpoint/2010/main" val="128477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20</a:t>
            </a:fld>
            <a:endParaRPr lang="en-US"/>
          </a:p>
        </p:txBody>
      </p:sp>
    </p:spTree>
    <p:extLst>
      <p:ext uri="{BB962C8B-B14F-4D97-AF65-F5344CB8AC3E}">
        <p14:creationId xmlns:p14="http://schemas.microsoft.com/office/powerpoint/2010/main" val="248865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21</a:t>
            </a:fld>
            <a:endParaRPr lang="en-US"/>
          </a:p>
        </p:txBody>
      </p:sp>
    </p:spTree>
    <p:extLst>
      <p:ext uri="{BB962C8B-B14F-4D97-AF65-F5344CB8AC3E}">
        <p14:creationId xmlns:p14="http://schemas.microsoft.com/office/powerpoint/2010/main" val="3453704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22</a:t>
            </a:fld>
            <a:endParaRPr lang="en-US"/>
          </a:p>
        </p:txBody>
      </p:sp>
    </p:spTree>
    <p:extLst>
      <p:ext uri="{BB962C8B-B14F-4D97-AF65-F5344CB8AC3E}">
        <p14:creationId xmlns:p14="http://schemas.microsoft.com/office/powerpoint/2010/main" val="145495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23</a:t>
            </a:fld>
            <a:endParaRPr lang="en-US"/>
          </a:p>
        </p:txBody>
      </p:sp>
    </p:spTree>
    <p:extLst>
      <p:ext uri="{BB962C8B-B14F-4D97-AF65-F5344CB8AC3E}">
        <p14:creationId xmlns:p14="http://schemas.microsoft.com/office/powerpoint/2010/main" val="1242497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24</a:t>
            </a:fld>
            <a:endParaRPr lang="en-US"/>
          </a:p>
        </p:txBody>
      </p:sp>
    </p:spTree>
    <p:extLst>
      <p:ext uri="{BB962C8B-B14F-4D97-AF65-F5344CB8AC3E}">
        <p14:creationId xmlns:p14="http://schemas.microsoft.com/office/powerpoint/2010/main" val="2482262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25</a:t>
            </a:fld>
            <a:endParaRPr lang="en-US"/>
          </a:p>
        </p:txBody>
      </p:sp>
    </p:spTree>
    <p:extLst>
      <p:ext uri="{BB962C8B-B14F-4D97-AF65-F5344CB8AC3E}">
        <p14:creationId xmlns:p14="http://schemas.microsoft.com/office/powerpoint/2010/main" val="21808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3</a:t>
            </a:fld>
            <a:endParaRPr lang="en-US"/>
          </a:p>
        </p:txBody>
      </p:sp>
    </p:spTree>
    <p:extLst>
      <p:ext uri="{BB962C8B-B14F-4D97-AF65-F5344CB8AC3E}">
        <p14:creationId xmlns:p14="http://schemas.microsoft.com/office/powerpoint/2010/main" val="105777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AA84F-FC17-CF48-9CF0-71B6B5FAC1E2}" type="slidenum">
              <a:rPr lang="en-US" smtClean="0"/>
              <a:t>4</a:t>
            </a:fld>
            <a:endParaRPr lang="en-US"/>
          </a:p>
        </p:txBody>
      </p:sp>
    </p:spTree>
    <p:extLst>
      <p:ext uri="{BB962C8B-B14F-4D97-AF65-F5344CB8AC3E}">
        <p14:creationId xmlns:p14="http://schemas.microsoft.com/office/powerpoint/2010/main" val="337983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AA84F-FC17-CF48-9CF0-71B6B5FAC1E2}" type="slidenum">
              <a:rPr lang="en-US" smtClean="0"/>
              <a:t>5</a:t>
            </a:fld>
            <a:endParaRPr lang="en-US"/>
          </a:p>
        </p:txBody>
      </p:sp>
    </p:spTree>
    <p:extLst>
      <p:ext uri="{BB962C8B-B14F-4D97-AF65-F5344CB8AC3E}">
        <p14:creationId xmlns:p14="http://schemas.microsoft.com/office/powerpoint/2010/main" val="397139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6</a:t>
            </a:fld>
            <a:endParaRPr lang="en-US"/>
          </a:p>
        </p:txBody>
      </p:sp>
    </p:spTree>
    <p:extLst>
      <p:ext uri="{BB962C8B-B14F-4D97-AF65-F5344CB8AC3E}">
        <p14:creationId xmlns:p14="http://schemas.microsoft.com/office/powerpoint/2010/main" val="10360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7</a:t>
            </a:fld>
            <a:endParaRPr lang="en-US"/>
          </a:p>
        </p:txBody>
      </p:sp>
    </p:spTree>
    <p:extLst>
      <p:ext uri="{BB962C8B-B14F-4D97-AF65-F5344CB8AC3E}">
        <p14:creationId xmlns:p14="http://schemas.microsoft.com/office/powerpoint/2010/main" val="307035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8</a:t>
            </a:fld>
            <a:endParaRPr lang="en-US"/>
          </a:p>
        </p:txBody>
      </p:sp>
    </p:spTree>
    <p:extLst>
      <p:ext uri="{BB962C8B-B14F-4D97-AF65-F5344CB8AC3E}">
        <p14:creationId xmlns:p14="http://schemas.microsoft.com/office/powerpoint/2010/main" val="9664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AA84F-FC17-CF48-9CF0-71B6B5FAC1E2}" type="slidenum">
              <a:rPr lang="en-US" smtClean="0"/>
              <a:t>9</a:t>
            </a:fld>
            <a:endParaRPr lang="en-US"/>
          </a:p>
        </p:txBody>
      </p:sp>
    </p:spTree>
    <p:extLst>
      <p:ext uri="{BB962C8B-B14F-4D97-AF65-F5344CB8AC3E}">
        <p14:creationId xmlns:p14="http://schemas.microsoft.com/office/powerpoint/2010/main" val="113949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67AD89-6778-BA4F-9E1D-49CA01ECA104}"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289852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7AD89-6778-BA4F-9E1D-49CA01ECA104}"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215337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7AD89-6778-BA4F-9E1D-49CA01ECA104}"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283373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7AD89-6778-BA4F-9E1D-49CA01ECA104}"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333497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767AD89-6778-BA4F-9E1D-49CA01ECA104}"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652778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67AD89-6778-BA4F-9E1D-49CA01ECA104}"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299539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67AD89-6778-BA4F-9E1D-49CA01ECA104}"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106003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67AD89-6778-BA4F-9E1D-49CA01ECA104}"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176722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7AD89-6778-BA4F-9E1D-49CA01ECA104}"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102275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767AD89-6778-BA4F-9E1D-49CA01ECA104}"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256471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767AD89-6778-BA4F-9E1D-49CA01ECA104}"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F31521-15D4-584C-A628-F2B74A049136}" type="slidenum">
              <a:rPr lang="en-US" smtClean="0"/>
              <a:t>‹#›</a:t>
            </a:fld>
            <a:endParaRPr lang="en-US"/>
          </a:p>
        </p:txBody>
      </p:sp>
    </p:spTree>
    <p:extLst>
      <p:ext uri="{BB962C8B-B14F-4D97-AF65-F5344CB8AC3E}">
        <p14:creationId xmlns:p14="http://schemas.microsoft.com/office/powerpoint/2010/main" val="315910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67AD89-6778-BA4F-9E1D-49CA01ECA104}" type="datetimeFigureOut">
              <a:rPr lang="en-US" smtClean="0"/>
              <a:t>3/11/2021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F31521-15D4-584C-A628-F2B74A049136}" type="slidenum">
              <a:rPr lang="en-US" smtClean="0"/>
              <a:t>‹#›</a:t>
            </a:fld>
            <a:endParaRPr lang="en-US"/>
          </a:p>
        </p:txBody>
      </p:sp>
    </p:spTree>
    <p:extLst>
      <p:ext uri="{BB962C8B-B14F-4D97-AF65-F5344CB8AC3E}">
        <p14:creationId xmlns:p14="http://schemas.microsoft.com/office/powerpoint/2010/main" val="20466328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s://cm.maxient.com/reportingform.php?AustinPeayStateUniv&amp;layout_id=64" TargetMode="External"/><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hyperlink" Target="mailto:Williamslr@apsu.edu" TargetMode="External"/><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25.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415636" y="3206736"/>
            <a:ext cx="8495608" cy="461665"/>
          </a:xfrm>
          <a:prstGeom prst="rect">
            <a:avLst/>
          </a:prstGeom>
          <a:noFill/>
        </p:spPr>
        <p:txBody>
          <a:bodyPr wrap="square" rtlCol="0">
            <a:spAutoFit/>
          </a:bodyPr>
          <a:lstStyle/>
          <a:p>
            <a:pPr algn="ctr"/>
            <a:r>
              <a:rPr lang="en-US" sz="2400" b="1" dirty="0" smtClean="0">
                <a:solidFill>
                  <a:schemeClr val="bg1"/>
                </a:solidFill>
                <a:latin typeface="Arial" charset="0"/>
                <a:ea typeface="Arial" charset="0"/>
                <a:cs typeface="Arial" charset="0"/>
              </a:rPr>
              <a:t>Diversity and Cultural Empathy in the Workplace</a:t>
            </a:r>
            <a:endParaRPr lang="en-US" sz="2400" b="1" dirty="0">
              <a:solidFill>
                <a:schemeClr val="bg1"/>
              </a:solidFill>
              <a:latin typeface="Arial" charset="0"/>
              <a:ea typeface="Arial" charset="0"/>
              <a:cs typeface="Arial" charset="0"/>
            </a:endParaRPr>
          </a:p>
        </p:txBody>
      </p:sp>
      <p:sp>
        <p:nvSpPr>
          <p:cNvPr id="3" name="TextBox 2"/>
          <p:cNvSpPr txBox="1"/>
          <p:nvPr/>
        </p:nvSpPr>
        <p:spPr>
          <a:xfrm>
            <a:off x="1070657" y="3608307"/>
            <a:ext cx="6365812" cy="584775"/>
          </a:xfrm>
          <a:prstGeom prst="rect">
            <a:avLst/>
          </a:prstGeom>
          <a:noFill/>
        </p:spPr>
        <p:txBody>
          <a:bodyPr wrap="square" rtlCol="0">
            <a:spAutoFit/>
          </a:bodyPr>
          <a:lstStyle/>
          <a:p>
            <a:pPr algn="ctr"/>
            <a:r>
              <a:rPr lang="en-US" sz="1600" dirty="0" smtClean="0">
                <a:solidFill>
                  <a:srgbClr val="FF0000"/>
                </a:solidFill>
                <a:latin typeface="Arial" charset="0"/>
                <a:ea typeface="Arial" charset="0"/>
                <a:cs typeface="Arial" charset="0"/>
              </a:rPr>
              <a:t>Presented by: </a:t>
            </a:r>
          </a:p>
          <a:p>
            <a:pPr algn="ctr"/>
            <a:r>
              <a:rPr lang="en-US" sz="1600" dirty="0" smtClean="0">
                <a:solidFill>
                  <a:srgbClr val="FF0000"/>
                </a:solidFill>
                <a:latin typeface="Arial" charset="0"/>
                <a:ea typeface="Arial" charset="0"/>
                <a:cs typeface="Arial" charset="0"/>
              </a:rPr>
              <a:t>Office of Equity, Access and Inclusion</a:t>
            </a:r>
          </a:p>
        </p:txBody>
      </p:sp>
      <p:sp>
        <p:nvSpPr>
          <p:cNvPr id="5" name="TextBox 4"/>
          <p:cNvSpPr txBox="1"/>
          <p:nvPr/>
        </p:nvSpPr>
        <p:spPr>
          <a:xfrm>
            <a:off x="4301527" y="6139362"/>
            <a:ext cx="2978948" cy="456535"/>
          </a:xfrm>
          <a:prstGeom prst="rect">
            <a:avLst/>
          </a:prstGeom>
          <a:noFill/>
        </p:spPr>
        <p:txBody>
          <a:bodyPr wrap="square" rtlCol="0">
            <a:spAutoFit/>
          </a:bodyPr>
          <a:lstStyle/>
          <a:p>
            <a:pPr>
              <a:lnSpc>
                <a:spcPct val="150000"/>
              </a:lnSpc>
              <a:spcAft>
                <a:spcPts val="600"/>
              </a:spcAft>
            </a:pPr>
            <a:r>
              <a:rPr lang="en-US" b="1" dirty="0" smtClean="0">
                <a:solidFill>
                  <a:schemeClr val="bg1"/>
                </a:solidFill>
                <a:latin typeface="Arial" charset="0"/>
                <a:ea typeface="Arial" charset="0"/>
                <a:cs typeface="Arial" charset="0"/>
              </a:rPr>
              <a:t>2020-2021 Academic Year</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7498827"/>
      </p:ext>
    </p:extLst>
  </p:cSld>
  <p:clrMapOvr>
    <a:masterClrMapping/>
  </p:clrMapOvr>
  <mc:AlternateContent xmlns:mc="http://schemas.openxmlformats.org/markup-compatibility/2006">
    <mc:Choice xmlns:p14="http://schemas.microsoft.com/office/powerpoint/2010/main" Requires="p14">
      <p:transition spd="slow" p14:dur="2000" advTm="21926"/>
    </mc:Choice>
    <mc:Fallback>
      <p:transition spd="slow" advTm="2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602796"/>
            <a:ext cx="8336866" cy="738664"/>
          </a:xfrm>
          <a:prstGeom prst="rect">
            <a:avLst/>
          </a:prstGeom>
          <a:noFill/>
        </p:spPr>
        <p:txBody>
          <a:bodyPr wrap="square" rtlCol="0">
            <a:spAutoFit/>
          </a:bodyPr>
          <a:lstStyle/>
          <a:p>
            <a:r>
              <a:rPr lang="en-US" sz="2400" b="1" dirty="0" smtClean="0">
                <a:latin typeface="Arial" charset="0"/>
                <a:ea typeface="Arial" charset="0"/>
                <a:cs typeface="Arial" charset="0"/>
              </a:rPr>
              <a:t>Tips of Diversity and Cultural Empathy</a:t>
            </a:r>
          </a:p>
          <a:p>
            <a:r>
              <a:rPr lang="en-US" b="1" dirty="0" smtClean="0">
                <a:latin typeface="Arial" charset="0"/>
                <a:ea typeface="Arial" charset="0"/>
                <a:cs typeface="Arial" charset="0"/>
              </a:rPr>
              <a:t>Effective Communication</a:t>
            </a:r>
            <a:endParaRPr lang="en-US" b="1" dirty="0">
              <a:latin typeface="Arial" charset="0"/>
              <a:ea typeface="Arial" charset="0"/>
              <a:cs typeface="Arial" charset="0"/>
            </a:endParaRPr>
          </a:p>
        </p:txBody>
      </p:sp>
      <p:sp>
        <p:nvSpPr>
          <p:cNvPr id="5" name="TextBox 4"/>
          <p:cNvSpPr txBox="1"/>
          <p:nvPr/>
        </p:nvSpPr>
        <p:spPr>
          <a:xfrm>
            <a:off x="479592" y="1646604"/>
            <a:ext cx="8015535" cy="1985159"/>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Allow your co-worker or colleague to </a:t>
            </a:r>
            <a:r>
              <a:rPr lang="en-US" i="1" dirty="0">
                <a:latin typeface="Arial" charset="0"/>
                <a:ea typeface="Arial" charset="0"/>
                <a:cs typeface="Arial" charset="0"/>
              </a:rPr>
              <a:t>feel heard and </a:t>
            </a:r>
            <a:r>
              <a:rPr lang="en-US" i="1" dirty="0" smtClean="0">
                <a:latin typeface="Arial" charset="0"/>
                <a:ea typeface="Arial" charset="0"/>
                <a:cs typeface="Arial" charset="0"/>
              </a:rPr>
              <a:t>understood.</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Create </a:t>
            </a:r>
            <a:r>
              <a:rPr lang="en-US" i="1" dirty="0">
                <a:latin typeface="Arial" charset="0"/>
                <a:ea typeface="Arial" charset="0"/>
                <a:cs typeface="Arial" charset="0"/>
              </a:rPr>
              <a:t>an environment where everyone feels </a:t>
            </a:r>
            <a:r>
              <a:rPr lang="en-US" i="1" dirty="0" smtClean="0">
                <a:latin typeface="Arial" charset="0"/>
                <a:ea typeface="Arial" charset="0"/>
                <a:cs typeface="Arial" charset="0"/>
              </a:rPr>
              <a:t>safe.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Save time, whenever possible.</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Relieve </a:t>
            </a:r>
            <a:r>
              <a:rPr lang="en-US" i="1" dirty="0">
                <a:latin typeface="Arial" charset="0"/>
                <a:ea typeface="Arial" charset="0"/>
                <a:cs typeface="Arial" charset="0"/>
              </a:rPr>
              <a:t>negative emotions.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052315"/>
      </p:ext>
    </p:extLst>
  </p:cSld>
  <p:clrMapOvr>
    <a:masterClrMapping/>
  </p:clrMapOvr>
  <mc:AlternateContent xmlns:mc="http://schemas.openxmlformats.org/markup-compatibility/2006">
    <mc:Choice xmlns:p14="http://schemas.microsoft.com/office/powerpoint/2010/main" Requires="p14">
      <p:transition spd="slow" p14:dur="2000" advTm="46905"/>
    </mc:Choice>
    <mc:Fallback>
      <p:transition spd="slow" advTm="4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602796"/>
            <a:ext cx="8336866" cy="738664"/>
          </a:xfrm>
          <a:prstGeom prst="rect">
            <a:avLst/>
          </a:prstGeom>
          <a:noFill/>
        </p:spPr>
        <p:txBody>
          <a:bodyPr wrap="square" rtlCol="0">
            <a:spAutoFit/>
          </a:bodyPr>
          <a:lstStyle/>
          <a:p>
            <a:r>
              <a:rPr lang="en-US" sz="2400" b="1" dirty="0" smtClean="0">
                <a:latin typeface="Arial" charset="0"/>
                <a:ea typeface="Arial" charset="0"/>
                <a:cs typeface="Arial" charset="0"/>
              </a:rPr>
              <a:t>Tips of Diversity and Cultural Empathy</a:t>
            </a:r>
          </a:p>
          <a:p>
            <a:r>
              <a:rPr lang="en-US" b="1" dirty="0" smtClean="0">
                <a:latin typeface="Arial" charset="0"/>
                <a:ea typeface="Arial" charset="0"/>
                <a:cs typeface="Arial" charset="0"/>
              </a:rPr>
              <a:t>Effective (Nonverbal) Communication</a:t>
            </a:r>
            <a:endParaRPr lang="en-US" b="1" dirty="0">
              <a:latin typeface="Arial" charset="0"/>
              <a:ea typeface="Arial" charset="0"/>
              <a:cs typeface="Arial" charset="0"/>
            </a:endParaRPr>
          </a:p>
        </p:txBody>
      </p:sp>
      <p:sp>
        <p:nvSpPr>
          <p:cNvPr id="5" name="TextBox 4"/>
          <p:cNvSpPr txBox="1"/>
          <p:nvPr/>
        </p:nvSpPr>
        <p:spPr>
          <a:xfrm>
            <a:off x="479592" y="1753623"/>
            <a:ext cx="8015535" cy="1492716"/>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i="1" dirty="0">
                <a:latin typeface="Arial" charset="0"/>
                <a:ea typeface="Arial" charset="0"/>
                <a:cs typeface="Arial" charset="0"/>
              </a:rPr>
              <a:t>Practice observing </a:t>
            </a:r>
            <a:r>
              <a:rPr lang="en-US" i="1" dirty="0" smtClean="0">
                <a:latin typeface="Arial" charset="0"/>
                <a:ea typeface="Arial" charset="0"/>
                <a:cs typeface="Arial" charset="0"/>
              </a:rPr>
              <a:t>people and their actions.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Be </a:t>
            </a:r>
            <a:r>
              <a:rPr lang="en-US" i="1" dirty="0">
                <a:latin typeface="Arial" charset="0"/>
                <a:ea typeface="Arial" charset="0"/>
                <a:cs typeface="Arial" charset="0"/>
              </a:rPr>
              <a:t>aware of individual differences.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Look </a:t>
            </a:r>
            <a:r>
              <a:rPr lang="en-US" i="1" dirty="0">
                <a:latin typeface="Arial" charset="0"/>
                <a:ea typeface="Arial" charset="0"/>
                <a:cs typeface="Arial" charset="0"/>
              </a:rPr>
              <a:t>at nonverbal communication signals as a group.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5501208"/>
      </p:ext>
    </p:extLst>
  </p:cSld>
  <p:clrMapOvr>
    <a:masterClrMapping/>
  </p:clrMapOvr>
  <mc:AlternateContent xmlns:mc="http://schemas.openxmlformats.org/markup-compatibility/2006">
    <mc:Choice xmlns:p14="http://schemas.microsoft.com/office/powerpoint/2010/main" Requires="p14">
      <p:transition spd="slow" p14:dur="2000" advTm="87242"/>
    </mc:Choice>
    <mc:Fallback>
      <p:transition spd="slow" advTm="8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602796"/>
            <a:ext cx="8595946" cy="954107"/>
          </a:xfrm>
          <a:prstGeom prst="rect">
            <a:avLst/>
          </a:prstGeom>
          <a:noFill/>
        </p:spPr>
        <p:txBody>
          <a:bodyPr wrap="square" rtlCol="0">
            <a:spAutoFit/>
          </a:bodyPr>
          <a:lstStyle/>
          <a:p>
            <a:r>
              <a:rPr lang="en-US" sz="2400" b="1" dirty="0" smtClean="0">
                <a:latin typeface="Arial" charset="0"/>
                <a:ea typeface="Arial" charset="0"/>
                <a:cs typeface="Arial" charset="0"/>
              </a:rPr>
              <a:t>Tips of Diversity and Cultural Empathy</a:t>
            </a:r>
          </a:p>
          <a:p>
            <a:r>
              <a:rPr lang="en-US" b="1" dirty="0" smtClean="0">
                <a:latin typeface="Arial" charset="0"/>
                <a:ea typeface="Arial" charset="0"/>
                <a:cs typeface="Arial" charset="0"/>
              </a:rPr>
              <a:t>Effective Communication </a:t>
            </a:r>
          </a:p>
          <a:p>
            <a:r>
              <a:rPr lang="en-US" sz="1400" b="1" dirty="0" smtClean="0">
                <a:latin typeface="Arial" charset="0"/>
                <a:ea typeface="Arial" charset="0"/>
                <a:cs typeface="Arial" charset="0"/>
              </a:rPr>
              <a:t>(How to relieve </a:t>
            </a:r>
            <a:r>
              <a:rPr lang="en-US" sz="1400" b="1" dirty="0" smtClean="0">
                <a:latin typeface="Arial" charset="0"/>
                <a:ea typeface="Arial" charset="0"/>
                <a:cs typeface="Arial" charset="0"/>
              </a:rPr>
              <a:t>your </a:t>
            </a:r>
            <a:r>
              <a:rPr lang="en-US" sz="1400" b="1" dirty="0" smtClean="0">
                <a:latin typeface="Arial" charset="0"/>
                <a:ea typeface="Arial" charset="0"/>
                <a:cs typeface="Arial" charset="0"/>
              </a:rPr>
              <a:t>own stress when dealing with difficult things in the workplace.)</a:t>
            </a:r>
            <a:endParaRPr lang="en-US" sz="1400" b="1" dirty="0">
              <a:latin typeface="Arial" charset="0"/>
              <a:ea typeface="Arial" charset="0"/>
              <a:cs typeface="Arial" charset="0"/>
            </a:endParaRPr>
          </a:p>
        </p:txBody>
      </p:sp>
      <p:sp>
        <p:nvSpPr>
          <p:cNvPr id="5" name="TextBox 4"/>
          <p:cNvSpPr txBox="1"/>
          <p:nvPr/>
        </p:nvSpPr>
        <p:spPr>
          <a:xfrm>
            <a:off x="479592" y="1753623"/>
            <a:ext cx="8015535" cy="2970044"/>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i="1" dirty="0">
                <a:latin typeface="Arial" charset="0"/>
                <a:ea typeface="Arial" charset="0"/>
                <a:cs typeface="Arial" charset="0"/>
              </a:rPr>
              <a:t>Recognize when you’re becoming stressed.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Take </a:t>
            </a:r>
            <a:r>
              <a:rPr lang="en-US" i="1" dirty="0">
                <a:latin typeface="Arial" charset="0"/>
                <a:ea typeface="Arial" charset="0"/>
                <a:cs typeface="Arial" charset="0"/>
              </a:rPr>
              <a:t>a moment to calm </a:t>
            </a:r>
            <a:r>
              <a:rPr lang="en-US" i="1" dirty="0" smtClean="0">
                <a:latin typeface="Arial" charset="0"/>
                <a:ea typeface="Arial" charset="0"/>
                <a:cs typeface="Arial" charset="0"/>
              </a:rPr>
              <a:t>down.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Bring </a:t>
            </a:r>
            <a:r>
              <a:rPr lang="en-US" i="1" dirty="0">
                <a:latin typeface="Arial" charset="0"/>
                <a:ea typeface="Arial" charset="0"/>
                <a:cs typeface="Arial" charset="0"/>
              </a:rPr>
              <a:t>your senses to the </a:t>
            </a:r>
            <a:r>
              <a:rPr lang="en-US" i="1" dirty="0" smtClean="0">
                <a:latin typeface="Arial" charset="0"/>
                <a:ea typeface="Arial" charset="0"/>
                <a:cs typeface="Arial" charset="0"/>
              </a:rPr>
              <a:t>rescue. </a:t>
            </a:r>
            <a:endParaRPr lang="en-US" i="1" dirty="0">
              <a:latin typeface="Arial" charset="0"/>
              <a:ea typeface="Arial" charset="0"/>
              <a:cs typeface="Arial" charset="0"/>
            </a:endParaRP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Look </a:t>
            </a:r>
            <a:r>
              <a:rPr lang="en-US" i="1" dirty="0">
                <a:latin typeface="Arial" charset="0"/>
                <a:ea typeface="Arial" charset="0"/>
                <a:cs typeface="Arial" charset="0"/>
              </a:rPr>
              <a:t>for </a:t>
            </a:r>
            <a:r>
              <a:rPr lang="en-US" i="1" dirty="0" smtClean="0">
                <a:latin typeface="Arial" charset="0"/>
                <a:ea typeface="Arial" charset="0"/>
                <a:cs typeface="Arial" charset="0"/>
              </a:rPr>
              <a:t>(appropriate) humor </a:t>
            </a:r>
            <a:r>
              <a:rPr lang="en-US" i="1" dirty="0">
                <a:latin typeface="Arial" charset="0"/>
                <a:ea typeface="Arial" charset="0"/>
                <a:cs typeface="Arial" charset="0"/>
              </a:rPr>
              <a:t>in the situation. </a:t>
            </a:r>
            <a:r>
              <a:rPr lang="en-US" i="1" dirty="0" smtClean="0">
                <a:latin typeface="Arial" charset="0"/>
                <a:ea typeface="Arial" charset="0"/>
                <a:cs typeface="Arial" charset="0"/>
              </a:rPr>
              <a:t>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Be </a:t>
            </a:r>
            <a:r>
              <a:rPr lang="en-US" i="1" dirty="0">
                <a:latin typeface="Arial" charset="0"/>
                <a:ea typeface="Arial" charset="0"/>
                <a:cs typeface="Arial" charset="0"/>
              </a:rPr>
              <a:t>willing to compromise.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Agree </a:t>
            </a:r>
            <a:r>
              <a:rPr lang="en-US" i="1" dirty="0">
                <a:latin typeface="Arial" charset="0"/>
                <a:ea typeface="Arial" charset="0"/>
                <a:cs typeface="Arial" charset="0"/>
              </a:rPr>
              <a:t>to </a:t>
            </a:r>
            <a:r>
              <a:rPr lang="en-US" i="1" dirty="0" smtClean="0">
                <a:latin typeface="Arial" charset="0"/>
                <a:ea typeface="Arial" charset="0"/>
                <a:cs typeface="Arial" charset="0"/>
              </a:rPr>
              <a:t>disagree. </a:t>
            </a:r>
            <a:endParaRPr lang="en-US" i="1" dirty="0">
              <a:latin typeface="Arial" charset="0"/>
              <a:ea typeface="Arial" charset="0"/>
              <a:cs typeface="Arial"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5468542"/>
      </p:ext>
    </p:extLst>
  </p:cSld>
  <p:clrMapOvr>
    <a:masterClrMapping/>
  </p:clrMapOvr>
  <mc:AlternateContent xmlns:mc="http://schemas.openxmlformats.org/markup-compatibility/2006">
    <mc:Choice xmlns:p14="http://schemas.microsoft.com/office/powerpoint/2010/main" Requires="p14">
      <p:transition spd="slow" p14:dur="2000" advTm="132672"/>
    </mc:Choice>
    <mc:Fallback>
      <p:transition spd="slow" advTm="13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602796"/>
            <a:ext cx="8336866" cy="738664"/>
          </a:xfrm>
          <a:prstGeom prst="rect">
            <a:avLst/>
          </a:prstGeom>
          <a:noFill/>
        </p:spPr>
        <p:txBody>
          <a:bodyPr wrap="square" rtlCol="0">
            <a:spAutoFit/>
          </a:bodyPr>
          <a:lstStyle/>
          <a:p>
            <a:r>
              <a:rPr lang="en-US" sz="2400" b="1" dirty="0" smtClean="0">
                <a:latin typeface="Arial" charset="0"/>
                <a:ea typeface="Arial" charset="0"/>
                <a:cs typeface="Arial" charset="0"/>
              </a:rPr>
              <a:t>Tips of Diversity and Cultural Empathy</a:t>
            </a:r>
          </a:p>
          <a:p>
            <a:r>
              <a:rPr lang="en-US" b="1" dirty="0" smtClean="0">
                <a:latin typeface="Arial" charset="0"/>
                <a:ea typeface="Arial" charset="0"/>
                <a:cs typeface="Arial" charset="0"/>
              </a:rPr>
              <a:t>Effective Communication through Emotional Awareness</a:t>
            </a:r>
            <a:endParaRPr lang="en-US" b="1" dirty="0">
              <a:latin typeface="Arial" charset="0"/>
              <a:ea typeface="Arial" charset="0"/>
              <a:cs typeface="Arial" charset="0"/>
            </a:endParaRPr>
          </a:p>
        </p:txBody>
      </p:sp>
      <p:sp>
        <p:nvSpPr>
          <p:cNvPr id="5" name="TextBox 4"/>
          <p:cNvSpPr txBox="1"/>
          <p:nvPr/>
        </p:nvSpPr>
        <p:spPr>
          <a:xfrm>
            <a:off x="479592" y="1495252"/>
            <a:ext cx="8015535" cy="4139595"/>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i="1" dirty="0">
                <a:latin typeface="Arial" charset="0"/>
                <a:ea typeface="Arial" charset="0"/>
                <a:cs typeface="Arial" charset="0"/>
              </a:rPr>
              <a:t>Understand and empathize with what is really troubling other </a:t>
            </a:r>
            <a:r>
              <a:rPr lang="en-US" i="1" dirty="0" smtClean="0">
                <a:latin typeface="Arial" charset="0"/>
                <a:ea typeface="Arial" charset="0"/>
                <a:cs typeface="Arial" charset="0"/>
              </a:rPr>
              <a:t>people.</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Understand </a:t>
            </a:r>
            <a:r>
              <a:rPr lang="en-US" i="1" dirty="0">
                <a:latin typeface="Arial" charset="0"/>
                <a:ea typeface="Arial" charset="0"/>
                <a:cs typeface="Arial" charset="0"/>
              </a:rPr>
              <a:t>yourself, including what’s really troubling you and what you really </a:t>
            </a:r>
            <a:r>
              <a:rPr lang="en-US" i="1" dirty="0" smtClean="0">
                <a:latin typeface="Arial" charset="0"/>
                <a:ea typeface="Arial" charset="0"/>
                <a:cs typeface="Arial" charset="0"/>
              </a:rPr>
              <a:t>want.</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Stay </a:t>
            </a:r>
            <a:r>
              <a:rPr lang="en-US" i="1" dirty="0">
                <a:latin typeface="Arial" charset="0"/>
                <a:ea typeface="Arial" charset="0"/>
                <a:cs typeface="Arial" charset="0"/>
              </a:rPr>
              <a:t>motivated to understand and empathize with the person you’re interacting with, even if you don’t like their </a:t>
            </a:r>
            <a:r>
              <a:rPr lang="en-US" i="1" dirty="0" smtClean="0">
                <a:latin typeface="Arial" charset="0"/>
                <a:ea typeface="Arial" charset="0"/>
                <a:cs typeface="Arial" charset="0"/>
              </a:rPr>
              <a:t>message.</a:t>
            </a:r>
          </a:p>
          <a:p>
            <a:pPr marL="285750" indent="-285750">
              <a:lnSpc>
                <a:spcPct val="150000"/>
              </a:lnSpc>
              <a:spcAft>
                <a:spcPts val="600"/>
              </a:spcAft>
              <a:buFont typeface="Arial" panose="020B0604020202020204" pitchFamily="34" charset="0"/>
              <a:buChar char="•"/>
            </a:pPr>
            <a:r>
              <a:rPr lang="en-US" i="1" dirty="0">
                <a:latin typeface="Arial" charset="0"/>
                <a:ea typeface="Arial" charset="0"/>
                <a:cs typeface="Arial" charset="0"/>
              </a:rPr>
              <a:t>C</a:t>
            </a:r>
            <a:r>
              <a:rPr lang="en-US" i="1" dirty="0" smtClean="0">
                <a:latin typeface="Arial" charset="0"/>
                <a:ea typeface="Arial" charset="0"/>
                <a:cs typeface="Arial" charset="0"/>
              </a:rPr>
              <a:t>ommunicate </a:t>
            </a:r>
            <a:r>
              <a:rPr lang="en-US" i="1" dirty="0">
                <a:latin typeface="Arial" charset="0"/>
                <a:ea typeface="Arial" charset="0"/>
                <a:cs typeface="Arial" charset="0"/>
              </a:rPr>
              <a:t>clearly and effectively, even when delivering negative </a:t>
            </a:r>
            <a:r>
              <a:rPr lang="en-US" i="1" dirty="0" smtClean="0">
                <a:latin typeface="Arial" charset="0"/>
                <a:ea typeface="Arial" charset="0"/>
                <a:cs typeface="Arial" charset="0"/>
              </a:rPr>
              <a:t>messages.</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Build </a:t>
            </a:r>
            <a:r>
              <a:rPr lang="en-US" i="1" dirty="0">
                <a:latin typeface="Arial" charset="0"/>
                <a:ea typeface="Arial" charset="0"/>
                <a:cs typeface="Arial" charset="0"/>
              </a:rPr>
              <a:t>strong, trusting, and rewarding relationships. Think creatively, solve problems, and resolve conflicts.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7886231"/>
      </p:ext>
    </p:extLst>
  </p:cSld>
  <p:clrMapOvr>
    <a:masterClrMapping/>
  </p:clrMapOvr>
  <mc:AlternateContent xmlns:mc="http://schemas.openxmlformats.org/markup-compatibility/2006">
    <mc:Choice xmlns:p14="http://schemas.microsoft.com/office/powerpoint/2010/main" Requires="p14">
      <p:transition spd="slow" p14:dur="2000" advTm="40114"/>
    </mc:Choice>
    <mc:Fallback>
      <p:transition spd="slow" advTm="4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602796"/>
            <a:ext cx="8336866" cy="738664"/>
          </a:xfrm>
          <a:prstGeom prst="rect">
            <a:avLst/>
          </a:prstGeom>
          <a:noFill/>
        </p:spPr>
        <p:txBody>
          <a:bodyPr wrap="square" rtlCol="0">
            <a:spAutoFit/>
          </a:bodyPr>
          <a:lstStyle/>
          <a:p>
            <a:r>
              <a:rPr lang="en-US" sz="2400" b="1" dirty="0" smtClean="0">
                <a:latin typeface="Arial" charset="0"/>
                <a:ea typeface="Arial" charset="0"/>
                <a:cs typeface="Arial" charset="0"/>
              </a:rPr>
              <a:t>Tips of Diversity and Cultural Empathy</a:t>
            </a:r>
          </a:p>
          <a:p>
            <a:r>
              <a:rPr lang="en-US" b="1" dirty="0" smtClean="0">
                <a:latin typeface="Arial" charset="0"/>
                <a:ea typeface="Arial" charset="0"/>
                <a:cs typeface="Arial" charset="0"/>
              </a:rPr>
              <a:t>In communicating with Limited English Speaking Campus Members</a:t>
            </a:r>
            <a:endParaRPr lang="en-US" b="1" dirty="0">
              <a:latin typeface="Arial" charset="0"/>
              <a:ea typeface="Arial" charset="0"/>
              <a:cs typeface="Arial" charset="0"/>
            </a:endParaRPr>
          </a:p>
        </p:txBody>
      </p:sp>
      <p:sp>
        <p:nvSpPr>
          <p:cNvPr id="3" name="Rectangle 2"/>
          <p:cNvSpPr/>
          <p:nvPr/>
        </p:nvSpPr>
        <p:spPr>
          <a:xfrm>
            <a:off x="659422" y="1605373"/>
            <a:ext cx="7165731" cy="3046988"/>
          </a:xfrm>
          <a:prstGeom prst="rect">
            <a:avLst/>
          </a:prstGeom>
        </p:spPr>
        <p:txBody>
          <a:bodyPr wrap="square">
            <a:spAutoFit/>
          </a:bodyPr>
          <a:lstStyle/>
          <a:p>
            <a:pPr marL="285750" indent="-285750">
              <a:buFont typeface="Arial" panose="020B0604020202020204" pitchFamily="34" charset="0"/>
              <a:buChar char="•"/>
            </a:pPr>
            <a:r>
              <a:rPr lang="en-US" sz="2400" i="1" dirty="0"/>
              <a:t>Speak slowly, not </a:t>
            </a:r>
            <a:r>
              <a:rPr lang="en-US" sz="2400" i="1" dirty="0" smtClean="0"/>
              <a:t>loudly. </a:t>
            </a:r>
            <a:endParaRPr lang="en-US" sz="2400" i="1" dirty="0"/>
          </a:p>
          <a:p>
            <a:pPr marL="285750" indent="-285750">
              <a:buFont typeface="Arial" panose="020B0604020202020204" pitchFamily="34" charset="0"/>
              <a:buChar char="•"/>
            </a:pPr>
            <a:r>
              <a:rPr lang="en-US" sz="2400" i="1" dirty="0" smtClean="0"/>
              <a:t>Keep conversation.</a:t>
            </a:r>
          </a:p>
          <a:p>
            <a:pPr marL="285750" indent="-285750">
              <a:buFont typeface="Arial" panose="020B0604020202020204" pitchFamily="34" charset="0"/>
              <a:buChar char="•"/>
            </a:pPr>
            <a:r>
              <a:rPr lang="en-US" sz="2400" i="1" dirty="0" smtClean="0"/>
              <a:t>Organize </a:t>
            </a:r>
            <a:r>
              <a:rPr lang="en-US" sz="2400" i="1" dirty="0"/>
              <a:t>what you </a:t>
            </a:r>
            <a:r>
              <a:rPr lang="en-US" sz="2400" i="1" dirty="0" smtClean="0"/>
              <a:t>say. </a:t>
            </a:r>
          </a:p>
          <a:p>
            <a:pPr marL="285750" indent="-285750">
              <a:buFont typeface="Arial" panose="020B0604020202020204" pitchFamily="34" charset="0"/>
              <a:buChar char="•"/>
            </a:pPr>
            <a:r>
              <a:rPr lang="en-US" sz="2400" i="1" dirty="0" smtClean="0"/>
              <a:t> Summarize or </a:t>
            </a:r>
            <a:r>
              <a:rPr lang="en-US" sz="2400" i="1" dirty="0"/>
              <a:t>rephrase </a:t>
            </a:r>
            <a:r>
              <a:rPr lang="en-US" sz="2400" i="1" dirty="0" smtClean="0"/>
              <a:t>if appropriate</a:t>
            </a:r>
          </a:p>
          <a:p>
            <a:pPr marL="285750" indent="-285750">
              <a:buFont typeface="Arial" panose="020B0604020202020204" pitchFamily="34" charset="0"/>
              <a:buChar char="•"/>
            </a:pPr>
            <a:r>
              <a:rPr lang="en-US" sz="2400" i="1" dirty="0" smtClean="0"/>
              <a:t>Do </a:t>
            </a:r>
            <a:r>
              <a:rPr lang="en-US" sz="2400" i="1" dirty="0"/>
              <a:t>not ask yes-no questions. </a:t>
            </a:r>
            <a:endParaRPr lang="en-US" sz="2400" i="1" dirty="0" smtClean="0"/>
          </a:p>
          <a:p>
            <a:pPr marL="285750" indent="-285750">
              <a:buFont typeface="Arial" panose="020B0604020202020204" pitchFamily="34" charset="0"/>
              <a:buChar char="•"/>
            </a:pPr>
            <a:r>
              <a:rPr lang="en-US" sz="2400" i="1" dirty="0" smtClean="0"/>
              <a:t>Ask open-ended questions. </a:t>
            </a:r>
          </a:p>
          <a:p>
            <a:pPr marL="285750" indent="-285750">
              <a:buFont typeface="Arial" panose="020B0604020202020204" pitchFamily="34" charset="0"/>
              <a:buChar char="•"/>
            </a:pPr>
            <a:r>
              <a:rPr lang="en-US" sz="2400" i="1" dirty="0" smtClean="0"/>
              <a:t>Check </a:t>
            </a:r>
            <a:r>
              <a:rPr lang="en-US" sz="2400" i="1" dirty="0"/>
              <a:t>on comprehension </a:t>
            </a:r>
            <a:r>
              <a:rPr lang="en-US" sz="2400" i="1" dirty="0" smtClean="0"/>
              <a:t>frequently. </a:t>
            </a:r>
          </a:p>
          <a:p>
            <a:pPr marL="285750" indent="-285750">
              <a:buFont typeface="Arial" panose="020B0604020202020204" pitchFamily="34" charset="0"/>
              <a:buChar char="•"/>
            </a:pPr>
            <a:r>
              <a:rPr lang="en-US" sz="2400" i="1" dirty="0" smtClean="0"/>
              <a:t>Concepts </a:t>
            </a:r>
            <a:r>
              <a:rPr lang="en-US" sz="2400" i="1" dirty="0"/>
              <a:t>may not be </a:t>
            </a:r>
            <a:r>
              <a:rPr lang="en-US" sz="2400" i="1" dirty="0" smtClean="0"/>
              <a:t>understood. </a:t>
            </a:r>
            <a:endParaRPr lang="en-US" sz="2400"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3594946"/>
      </p:ext>
    </p:extLst>
  </p:cSld>
  <p:clrMapOvr>
    <a:masterClrMapping/>
  </p:clrMapOvr>
  <mc:AlternateContent xmlns:mc="http://schemas.openxmlformats.org/markup-compatibility/2006">
    <mc:Choice xmlns:p14="http://schemas.microsoft.com/office/powerpoint/2010/main" Requires="p14">
      <p:transition spd="slow" p14:dur="2000" advTm="54608"/>
    </mc:Choice>
    <mc:Fallback>
      <p:transition spd="slow" advTm="5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60882" y="303001"/>
            <a:ext cx="8622399" cy="1015663"/>
          </a:xfrm>
          <a:prstGeom prst="rect">
            <a:avLst/>
          </a:prstGeom>
          <a:noFill/>
        </p:spPr>
        <p:txBody>
          <a:bodyPr wrap="square" rtlCol="0">
            <a:spAutoFit/>
          </a:bodyPr>
          <a:lstStyle/>
          <a:p>
            <a:r>
              <a:rPr lang="en-US" sz="2000" b="1" dirty="0" smtClean="0">
                <a:latin typeface="Arial" charset="0"/>
                <a:ea typeface="Arial" charset="0"/>
                <a:cs typeface="Arial" charset="0"/>
              </a:rPr>
              <a:t>Being Cultural Empathetic—What do you do?</a:t>
            </a:r>
          </a:p>
          <a:p>
            <a:endParaRPr lang="en-US" sz="2000" b="1" dirty="0">
              <a:latin typeface="Arial" charset="0"/>
              <a:ea typeface="Arial" charset="0"/>
              <a:cs typeface="Arial" charset="0"/>
            </a:endParaRPr>
          </a:p>
          <a:p>
            <a:endParaRPr lang="en-US" sz="2000" b="1" dirty="0">
              <a:latin typeface="Arial" charset="0"/>
              <a:ea typeface="Arial" charset="0"/>
              <a:cs typeface="Arial" charset="0"/>
            </a:endParaRPr>
          </a:p>
        </p:txBody>
      </p:sp>
      <p:sp>
        <p:nvSpPr>
          <p:cNvPr id="3" name="Rectangle 2"/>
          <p:cNvSpPr/>
          <p:nvPr/>
        </p:nvSpPr>
        <p:spPr>
          <a:xfrm>
            <a:off x="386861" y="2151319"/>
            <a:ext cx="8168054" cy="923330"/>
          </a:xfrm>
          <a:prstGeom prst="rect">
            <a:avLst/>
          </a:prstGeom>
        </p:spPr>
        <p:txBody>
          <a:bodyPr wrap="square">
            <a:spAutoFit/>
          </a:bodyPr>
          <a:lstStyle/>
          <a:p>
            <a:r>
              <a:rPr lang="en-US" sz="5400" b="1" dirty="0" smtClean="0">
                <a:solidFill>
                  <a:srgbClr val="FF0000"/>
                </a:solidFill>
              </a:rPr>
              <a:t>Here are a few tips for you.</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7672143"/>
      </p:ext>
    </p:extLst>
  </p:cSld>
  <p:clrMapOvr>
    <a:masterClrMapping/>
  </p:clrMapOvr>
  <mc:AlternateContent xmlns:mc="http://schemas.openxmlformats.org/markup-compatibility/2006">
    <mc:Choice xmlns:p14="http://schemas.microsoft.com/office/powerpoint/2010/main" Requires="p14">
      <p:transition spd="slow" p14:dur="2000" advTm="9394"/>
    </mc:Choice>
    <mc:Fallback>
      <p:transition spd="slow" advTm="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60882" y="303001"/>
            <a:ext cx="8622399" cy="1015663"/>
          </a:xfrm>
          <a:prstGeom prst="rect">
            <a:avLst/>
          </a:prstGeom>
          <a:noFill/>
        </p:spPr>
        <p:txBody>
          <a:bodyPr wrap="square" rtlCol="0">
            <a:spAutoFit/>
          </a:bodyPr>
          <a:lstStyle/>
          <a:p>
            <a:r>
              <a:rPr lang="en-US" sz="2000" b="1" dirty="0" smtClean="0">
                <a:latin typeface="Arial" charset="0"/>
                <a:ea typeface="Arial" charset="0"/>
                <a:cs typeface="Arial" charset="0"/>
              </a:rPr>
              <a:t>Being Cultural Empathetic—What do you do?</a:t>
            </a:r>
          </a:p>
          <a:p>
            <a:endParaRPr lang="en-US" sz="2000" b="1" dirty="0">
              <a:latin typeface="Arial" charset="0"/>
              <a:ea typeface="Arial" charset="0"/>
              <a:cs typeface="Arial" charset="0"/>
            </a:endParaRPr>
          </a:p>
          <a:p>
            <a:endParaRPr lang="en-US" sz="2000" b="1" dirty="0">
              <a:latin typeface="Arial" charset="0"/>
              <a:ea typeface="Arial" charset="0"/>
              <a:cs typeface="Arial" charset="0"/>
            </a:endParaRPr>
          </a:p>
        </p:txBody>
      </p:sp>
      <p:sp>
        <p:nvSpPr>
          <p:cNvPr id="3" name="Rectangle 2"/>
          <p:cNvSpPr/>
          <p:nvPr/>
        </p:nvSpPr>
        <p:spPr>
          <a:xfrm>
            <a:off x="386861" y="1289544"/>
            <a:ext cx="7754815" cy="2862322"/>
          </a:xfrm>
          <a:prstGeom prst="rect">
            <a:avLst/>
          </a:prstGeom>
        </p:spPr>
        <p:txBody>
          <a:bodyPr wrap="square">
            <a:spAutoFit/>
          </a:bodyPr>
          <a:lstStyle/>
          <a:p>
            <a:r>
              <a:rPr lang="en-US" sz="2000" b="1" dirty="0"/>
              <a:t>Awareness: Know your reactions to other individual’s differences</a:t>
            </a:r>
            <a:r>
              <a:rPr lang="en-US" sz="2000" b="1" dirty="0" smtClean="0"/>
              <a:t>.</a:t>
            </a:r>
          </a:p>
          <a:p>
            <a:endParaRPr lang="en-US" sz="2000" b="1" dirty="0"/>
          </a:p>
          <a:p>
            <a:endParaRPr lang="en-US" sz="2000" dirty="0"/>
          </a:p>
          <a:p>
            <a:r>
              <a:rPr lang="en-US" sz="2000" b="1" dirty="0" smtClean="0">
                <a:solidFill>
                  <a:srgbClr val="FF0000"/>
                </a:solidFill>
              </a:rPr>
              <a:t>Maybe, Not This Way: </a:t>
            </a:r>
            <a:r>
              <a:rPr lang="en-US" sz="2000" b="1" dirty="0">
                <a:solidFill>
                  <a:srgbClr val="FF0000"/>
                </a:solidFill>
              </a:rPr>
              <a:t>I am a conservative and think everyone else should think that way, too</a:t>
            </a:r>
            <a:r>
              <a:rPr lang="en-US" sz="2000" b="1" dirty="0" smtClean="0">
                <a:solidFill>
                  <a:srgbClr val="FF0000"/>
                </a:solidFill>
              </a:rPr>
              <a:t>.</a:t>
            </a:r>
            <a:r>
              <a:rPr lang="en-US" sz="2000" b="1" dirty="0">
                <a:solidFill>
                  <a:srgbClr val="00B050"/>
                </a:solidFill>
              </a:rPr>
              <a:t> </a:t>
            </a:r>
            <a:endParaRPr lang="en-US" sz="2000" b="1" dirty="0" smtClean="0">
              <a:solidFill>
                <a:srgbClr val="00B050"/>
              </a:solidFill>
            </a:endParaRPr>
          </a:p>
          <a:p>
            <a:endParaRPr lang="en-US" sz="2000" b="1" dirty="0">
              <a:solidFill>
                <a:srgbClr val="00B050"/>
              </a:solidFill>
            </a:endParaRPr>
          </a:p>
          <a:p>
            <a:r>
              <a:rPr lang="en-US" sz="2000" b="1" dirty="0" smtClean="0">
                <a:solidFill>
                  <a:srgbClr val="00B050"/>
                </a:solidFill>
              </a:rPr>
              <a:t>React </a:t>
            </a:r>
            <a:r>
              <a:rPr lang="en-US" sz="2000" b="1" dirty="0">
                <a:solidFill>
                  <a:srgbClr val="00B050"/>
                </a:solidFill>
              </a:rPr>
              <a:t>This Way: I am a conservative but I am also a professional who will not share my conservative views while in the </a:t>
            </a:r>
            <a:r>
              <a:rPr lang="en-US" sz="2000" b="1" dirty="0" smtClean="0">
                <a:solidFill>
                  <a:srgbClr val="00B050"/>
                </a:solidFill>
              </a:rPr>
              <a:t>workplace</a:t>
            </a:r>
            <a:r>
              <a:rPr lang="en-US" sz="2000" b="1" dirty="0">
                <a:solidFill>
                  <a:srgbClr val="00B050"/>
                </a:solidFill>
              </a:rPr>
              <a:t>.</a:t>
            </a:r>
          </a:p>
          <a:p>
            <a:endParaRPr lang="en-US" sz="2000" b="1" dirty="0" smtClean="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5778789"/>
      </p:ext>
    </p:extLst>
  </p:cSld>
  <p:clrMapOvr>
    <a:masterClrMapping/>
  </p:clrMapOvr>
  <mc:AlternateContent xmlns:mc="http://schemas.openxmlformats.org/markup-compatibility/2006">
    <mc:Choice xmlns:p14="http://schemas.microsoft.com/office/powerpoint/2010/main" Requires="p14">
      <p:transition spd="slow" p14:dur="2000" advTm="24367"/>
    </mc:Choice>
    <mc:Fallback>
      <p:transition spd="slow" advTm="2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60882" y="303001"/>
            <a:ext cx="8622399" cy="1015663"/>
          </a:xfrm>
          <a:prstGeom prst="rect">
            <a:avLst/>
          </a:prstGeom>
          <a:noFill/>
        </p:spPr>
        <p:txBody>
          <a:bodyPr wrap="square" rtlCol="0">
            <a:spAutoFit/>
          </a:bodyPr>
          <a:lstStyle/>
          <a:p>
            <a:r>
              <a:rPr lang="en-US" sz="2000" b="1" dirty="0" smtClean="0">
                <a:latin typeface="Arial" charset="0"/>
                <a:ea typeface="Arial" charset="0"/>
                <a:cs typeface="Arial" charset="0"/>
              </a:rPr>
              <a:t>Being Cultural Empathetic—What do you do?</a:t>
            </a:r>
          </a:p>
          <a:p>
            <a:endParaRPr lang="en-US" sz="2000" b="1" dirty="0">
              <a:latin typeface="Arial" charset="0"/>
              <a:ea typeface="Arial" charset="0"/>
              <a:cs typeface="Arial" charset="0"/>
            </a:endParaRPr>
          </a:p>
          <a:p>
            <a:endParaRPr lang="en-US" sz="2000" b="1" dirty="0">
              <a:latin typeface="Arial" charset="0"/>
              <a:ea typeface="Arial" charset="0"/>
              <a:cs typeface="Arial" charset="0"/>
            </a:endParaRPr>
          </a:p>
        </p:txBody>
      </p:sp>
      <p:sp>
        <p:nvSpPr>
          <p:cNvPr id="3" name="Rectangle 2"/>
          <p:cNvSpPr/>
          <p:nvPr/>
        </p:nvSpPr>
        <p:spPr>
          <a:xfrm>
            <a:off x="465992" y="1235542"/>
            <a:ext cx="7798777" cy="3785652"/>
          </a:xfrm>
          <a:prstGeom prst="rect">
            <a:avLst/>
          </a:prstGeom>
        </p:spPr>
        <p:txBody>
          <a:bodyPr wrap="square">
            <a:spAutoFit/>
          </a:bodyPr>
          <a:lstStyle/>
          <a:p>
            <a:r>
              <a:rPr lang="en-US" sz="2000" b="1" dirty="0" smtClean="0"/>
              <a:t>Attitude</a:t>
            </a:r>
            <a:r>
              <a:rPr lang="en-US" sz="2000" b="1" dirty="0"/>
              <a:t>: Be aware of any personal biases or beliefs.</a:t>
            </a:r>
          </a:p>
          <a:p>
            <a:endParaRPr lang="en-US" sz="2000" dirty="0" smtClean="0"/>
          </a:p>
          <a:p>
            <a:endParaRPr lang="en-US" sz="2000" dirty="0" smtClean="0"/>
          </a:p>
          <a:p>
            <a:r>
              <a:rPr lang="en-US" sz="2000" b="1" dirty="0" smtClean="0">
                <a:solidFill>
                  <a:srgbClr val="FF0000"/>
                </a:solidFill>
              </a:rPr>
              <a:t>Maybe, Not This </a:t>
            </a:r>
            <a:r>
              <a:rPr lang="en-US" sz="2000" b="1" dirty="0">
                <a:solidFill>
                  <a:srgbClr val="FF0000"/>
                </a:solidFill>
              </a:rPr>
              <a:t>Way: </a:t>
            </a:r>
            <a:r>
              <a:rPr lang="en-US" sz="2000" b="1" dirty="0" smtClean="0">
                <a:solidFill>
                  <a:srgbClr val="FF0000"/>
                </a:solidFill>
              </a:rPr>
              <a:t>I don’t </a:t>
            </a:r>
            <a:r>
              <a:rPr lang="en-US" sz="2000" b="1" dirty="0" smtClean="0">
                <a:solidFill>
                  <a:srgbClr val="FF0000"/>
                </a:solidFill>
              </a:rPr>
              <a:t>trust </a:t>
            </a:r>
            <a:r>
              <a:rPr lang="en-US" sz="2000" b="1" dirty="0">
                <a:solidFill>
                  <a:srgbClr val="FF0000"/>
                </a:solidFill>
              </a:rPr>
              <a:t>anyone </a:t>
            </a:r>
            <a:r>
              <a:rPr lang="en-US" sz="2000" b="1" dirty="0" smtClean="0">
                <a:solidFill>
                  <a:srgbClr val="FF0000"/>
                </a:solidFill>
              </a:rPr>
              <a:t>who moved here from a different city, outside Tennessee</a:t>
            </a:r>
            <a:r>
              <a:rPr lang="en-US" sz="2000" b="1" dirty="0" smtClean="0">
                <a:solidFill>
                  <a:srgbClr val="FF0000"/>
                </a:solidFill>
              </a:rPr>
              <a:t>. </a:t>
            </a:r>
            <a:r>
              <a:rPr lang="en-US" sz="2000" b="1" dirty="0">
                <a:solidFill>
                  <a:srgbClr val="FF0000"/>
                </a:solidFill>
              </a:rPr>
              <a:t>I am always leery of new people I meet from </a:t>
            </a:r>
            <a:r>
              <a:rPr lang="en-US" sz="2000" b="1" dirty="0" smtClean="0">
                <a:solidFill>
                  <a:srgbClr val="FF0000"/>
                </a:solidFill>
              </a:rPr>
              <a:t>other states</a:t>
            </a:r>
            <a:r>
              <a:rPr lang="en-US" sz="2000" b="1" dirty="0" smtClean="0">
                <a:solidFill>
                  <a:srgbClr val="FF0000"/>
                </a:solidFill>
              </a:rPr>
              <a:t>. </a:t>
            </a:r>
            <a:r>
              <a:rPr lang="en-US" sz="2000" b="1" dirty="0">
                <a:solidFill>
                  <a:srgbClr val="FF0000"/>
                </a:solidFill>
              </a:rPr>
              <a:t>You just never know about </a:t>
            </a:r>
            <a:r>
              <a:rPr lang="en-US" sz="2000" b="1" dirty="0" smtClean="0">
                <a:solidFill>
                  <a:srgbClr val="FF0000"/>
                </a:solidFill>
              </a:rPr>
              <a:t>those from other states</a:t>
            </a:r>
            <a:r>
              <a:rPr lang="en-US" sz="2000" b="1" dirty="0" smtClean="0">
                <a:solidFill>
                  <a:srgbClr val="FF0000"/>
                </a:solidFill>
              </a:rPr>
              <a:t>.</a:t>
            </a:r>
            <a:r>
              <a:rPr lang="en-US" sz="2000" b="1" dirty="0" smtClean="0">
                <a:solidFill>
                  <a:srgbClr val="00B050"/>
                </a:solidFill>
              </a:rPr>
              <a:t> </a:t>
            </a:r>
            <a:endParaRPr lang="en-US" sz="2000" b="1" dirty="0" smtClean="0">
              <a:solidFill>
                <a:srgbClr val="00B050"/>
              </a:solidFill>
            </a:endParaRPr>
          </a:p>
          <a:p>
            <a:endParaRPr lang="en-US" sz="2000" b="1" dirty="0">
              <a:solidFill>
                <a:srgbClr val="00B050"/>
              </a:solidFill>
            </a:endParaRPr>
          </a:p>
          <a:p>
            <a:r>
              <a:rPr lang="en-US" sz="2000" b="1" dirty="0" smtClean="0">
                <a:solidFill>
                  <a:srgbClr val="00B050"/>
                </a:solidFill>
              </a:rPr>
              <a:t>React </a:t>
            </a:r>
            <a:r>
              <a:rPr lang="en-US" sz="2000" b="1" dirty="0">
                <a:solidFill>
                  <a:srgbClr val="00B050"/>
                </a:solidFill>
              </a:rPr>
              <a:t>This Way: I </a:t>
            </a:r>
            <a:r>
              <a:rPr lang="en-US" sz="2000" b="1" dirty="0" smtClean="0">
                <a:solidFill>
                  <a:srgbClr val="00B050"/>
                </a:solidFill>
              </a:rPr>
              <a:t>know I have </a:t>
            </a:r>
            <a:r>
              <a:rPr lang="en-US" sz="2000" b="1" dirty="0">
                <a:solidFill>
                  <a:srgbClr val="00B050"/>
                </a:solidFill>
              </a:rPr>
              <a:t>strong opinions of people who </a:t>
            </a:r>
            <a:r>
              <a:rPr lang="en-US" sz="2000" b="1" dirty="0" smtClean="0">
                <a:solidFill>
                  <a:srgbClr val="00B050"/>
                </a:solidFill>
              </a:rPr>
              <a:t>grew up in other states</a:t>
            </a:r>
            <a:r>
              <a:rPr lang="en-US" sz="2000" b="1" dirty="0" smtClean="0">
                <a:solidFill>
                  <a:srgbClr val="00B050"/>
                </a:solidFill>
              </a:rPr>
              <a:t>. </a:t>
            </a:r>
            <a:r>
              <a:rPr lang="en-US" sz="2000" b="1" dirty="0">
                <a:solidFill>
                  <a:srgbClr val="00B050"/>
                </a:solidFill>
              </a:rPr>
              <a:t>As a professional, I am always ready to </a:t>
            </a:r>
            <a:r>
              <a:rPr lang="en-US" sz="2000" b="1" dirty="0" smtClean="0">
                <a:solidFill>
                  <a:srgbClr val="00B050"/>
                </a:solidFill>
              </a:rPr>
              <a:t>work with or serve</a:t>
            </a:r>
            <a:r>
              <a:rPr lang="en-US" sz="2000" b="1" dirty="0" smtClean="0">
                <a:solidFill>
                  <a:srgbClr val="00B050"/>
                </a:solidFill>
              </a:rPr>
              <a:t> </a:t>
            </a:r>
            <a:r>
              <a:rPr lang="en-US" sz="2000" b="1" dirty="0">
                <a:solidFill>
                  <a:srgbClr val="00B050"/>
                </a:solidFill>
              </a:rPr>
              <a:t>anyone.</a:t>
            </a:r>
          </a:p>
          <a:p>
            <a:endParaRPr lang="en-US" sz="2000" b="1" dirty="0" smtClean="0">
              <a:solidFill>
                <a:srgbClr val="FF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3684387"/>
      </p:ext>
    </p:extLst>
  </p:cSld>
  <p:clrMapOvr>
    <a:masterClrMapping/>
  </p:clrMapOvr>
  <mc:AlternateContent xmlns:mc="http://schemas.openxmlformats.org/markup-compatibility/2006">
    <mc:Choice xmlns:p14="http://schemas.microsoft.com/office/powerpoint/2010/main" Requires="p14">
      <p:transition spd="slow" p14:dur="2000" advTm="30466"/>
    </mc:Choice>
    <mc:Fallback>
      <p:transition spd="slow" advTm="3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60882" y="303001"/>
            <a:ext cx="8622399" cy="1015663"/>
          </a:xfrm>
          <a:prstGeom prst="rect">
            <a:avLst/>
          </a:prstGeom>
          <a:noFill/>
        </p:spPr>
        <p:txBody>
          <a:bodyPr wrap="square" rtlCol="0">
            <a:spAutoFit/>
          </a:bodyPr>
          <a:lstStyle/>
          <a:p>
            <a:r>
              <a:rPr lang="en-US" sz="2000" b="1" dirty="0" smtClean="0">
                <a:latin typeface="Arial" charset="0"/>
                <a:ea typeface="Arial" charset="0"/>
                <a:cs typeface="Arial" charset="0"/>
              </a:rPr>
              <a:t>Being Cultural Empathetic—What do you do?</a:t>
            </a:r>
          </a:p>
          <a:p>
            <a:endParaRPr lang="en-US" sz="2000" b="1" dirty="0">
              <a:latin typeface="Arial" charset="0"/>
              <a:ea typeface="Arial" charset="0"/>
              <a:cs typeface="Arial" charset="0"/>
            </a:endParaRPr>
          </a:p>
          <a:p>
            <a:endParaRPr lang="en-US" sz="2000" b="1" dirty="0">
              <a:latin typeface="Arial" charset="0"/>
              <a:ea typeface="Arial" charset="0"/>
              <a:cs typeface="Arial" charset="0"/>
            </a:endParaRPr>
          </a:p>
        </p:txBody>
      </p:sp>
      <p:sp>
        <p:nvSpPr>
          <p:cNvPr id="3" name="Rectangle 2"/>
          <p:cNvSpPr/>
          <p:nvPr/>
        </p:nvSpPr>
        <p:spPr>
          <a:xfrm>
            <a:off x="277761" y="1319147"/>
            <a:ext cx="8795901" cy="3139321"/>
          </a:xfrm>
          <a:prstGeom prst="rect">
            <a:avLst/>
          </a:prstGeom>
        </p:spPr>
        <p:txBody>
          <a:bodyPr wrap="square">
            <a:spAutoFit/>
          </a:bodyPr>
          <a:lstStyle/>
          <a:p>
            <a:r>
              <a:rPr lang="en-US" sz="2000" b="1" dirty="0" smtClean="0"/>
              <a:t>Knowledge</a:t>
            </a:r>
            <a:r>
              <a:rPr lang="en-US" sz="2000" b="1" dirty="0"/>
              <a:t>: Be aware that what we </a:t>
            </a:r>
            <a:r>
              <a:rPr lang="en-US" sz="2000" b="1" dirty="0" smtClean="0"/>
              <a:t>believe– does </a:t>
            </a:r>
            <a:r>
              <a:rPr lang="en-US" sz="2000" b="1" dirty="0"/>
              <a:t>not always match what we do.</a:t>
            </a:r>
          </a:p>
          <a:p>
            <a:endParaRPr lang="en-US" dirty="0" smtClean="0"/>
          </a:p>
          <a:p>
            <a:endParaRPr lang="en-US" sz="2000" dirty="0" smtClean="0"/>
          </a:p>
          <a:p>
            <a:r>
              <a:rPr lang="en-US" sz="2000" b="1" dirty="0" smtClean="0">
                <a:solidFill>
                  <a:srgbClr val="FF0000"/>
                </a:solidFill>
              </a:rPr>
              <a:t>Maybe, Not This </a:t>
            </a:r>
            <a:r>
              <a:rPr lang="en-US" sz="2000" b="1" dirty="0">
                <a:solidFill>
                  <a:srgbClr val="FF0000"/>
                </a:solidFill>
              </a:rPr>
              <a:t>Way: One time I told a joke at </a:t>
            </a:r>
            <a:r>
              <a:rPr lang="en-US" sz="2000" b="1" dirty="0" smtClean="0">
                <a:solidFill>
                  <a:srgbClr val="FF0000"/>
                </a:solidFill>
              </a:rPr>
              <a:t>an office party</a:t>
            </a:r>
            <a:r>
              <a:rPr lang="en-US" sz="2000" b="1" dirty="0">
                <a:solidFill>
                  <a:srgbClr val="FF0000"/>
                </a:solidFill>
              </a:rPr>
              <a:t>. It was funny and everyone laughed. Later I thought, why did I say such a mean thing about anyone? My actions definitely don’t reflect the joke that I told</a:t>
            </a:r>
            <a:r>
              <a:rPr lang="en-US" sz="2000" b="1" dirty="0" smtClean="0">
                <a:solidFill>
                  <a:srgbClr val="FF0000"/>
                </a:solidFill>
              </a:rPr>
              <a:t>.</a:t>
            </a:r>
            <a:r>
              <a:rPr lang="en-US" sz="2000" b="1" dirty="0">
                <a:solidFill>
                  <a:srgbClr val="00B050"/>
                </a:solidFill>
              </a:rPr>
              <a:t> </a:t>
            </a:r>
            <a:endParaRPr lang="en-US" sz="2000" b="1" dirty="0" smtClean="0">
              <a:solidFill>
                <a:srgbClr val="00B050"/>
              </a:solidFill>
            </a:endParaRPr>
          </a:p>
          <a:p>
            <a:endParaRPr lang="en-US" sz="2000" b="1" dirty="0">
              <a:solidFill>
                <a:srgbClr val="00B050"/>
              </a:solidFill>
            </a:endParaRPr>
          </a:p>
          <a:p>
            <a:r>
              <a:rPr lang="en-US" sz="2000" b="1" dirty="0" smtClean="0">
                <a:solidFill>
                  <a:srgbClr val="00B050"/>
                </a:solidFill>
              </a:rPr>
              <a:t>React </a:t>
            </a:r>
            <a:r>
              <a:rPr lang="en-US" sz="2000" b="1" dirty="0">
                <a:solidFill>
                  <a:srgbClr val="00B050"/>
                </a:solidFill>
              </a:rPr>
              <a:t>This Way: If what you are going to </a:t>
            </a:r>
            <a:r>
              <a:rPr lang="en-US" sz="2000" b="1" dirty="0" smtClean="0">
                <a:solidFill>
                  <a:srgbClr val="00B050"/>
                </a:solidFill>
              </a:rPr>
              <a:t>speak about </a:t>
            </a:r>
            <a:r>
              <a:rPr lang="en-US" sz="2000" b="1" dirty="0">
                <a:solidFill>
                  <a:srgbClr val="00B050"/>
                </a:solidFill>
              </a:rPr>
              <a:t>will have a negative effect on the audience you are presenting it to, then don’t say it at all.</a:t>
            </a:r>
          </a:p>
          <a:p>
            <a:endParaRPr lang="en-US" sz="2000" b="1" dirty="0">
              <a:solidFill>
                <a:srgbClr val="FF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1383089"/>
      </p:ext>
    </p:extLst>
  </p:cSld>
  <p:clrMapOvr>
    <a:masterClrMapping/>
  </p:clrMapOvr>
  <mc:AlternateContent xmlns:mc="http://schemas.openxmlformats.org/markup-compatibility/2006">
    <mc:Choice xmlns:p14="http://schemas.microsoft.com/office/powerpoint/2010/main" Requires="p14">
      <p:transition spd="slow" p14:dur="2000" advTm="33836"/>
    </mc:Choice>
    <mc:Fallback>
      <p:transition spd="slow" advTm="3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60882" y="303001"/>
            <a:ext cx="8622399" cy="1015663"/>
          </a:xfrm>
          <a:prstGeom prst="rect">
            <a:avLst/>
          </a:prstGeom>
          <a:noFill/>
        </p:spPr>
        <p:txBody>
          <a:bodyPr wrap="square" rtlCol="0">
            <a:spAutoFit/>
          </a:bodyPr>
          <a:lstStyle/>
          <a:p>
            <a:r>
              <a:rPr lang="en-US" sz="2000" b="1" dirty="0" smtClean="0">
                <a:latin typeface="Arial" charset="0"/>
                <a:ea typeface="Arial" charset="0"/>
                <a:cs typeface="Arial" charset="0"/>
              </a:rPr>
              <a:t>Being Cultural Empathetic—What do you do?</a:t>
            </a:r>
          </a:p>
          <a:p>
            <a:endParaRPr lang="en-US" sz="2000" b="1" dirty="0">
              <a:latin typeface="Arial" charset="0"/>
              <a:ea typeface="Arial" charset="0"/>
              <a:cs typeface="Arial" charset="0"/>
            </a:endParaRPr>
          </a:p>
          <a:p>
            <a:endParaRPr lang="en-US" sz="2000" b="1" dirty="0">
              <a:latin typeface="Arial" charset="0"/>
              <a:ea typeface="Arial" charset="0"/>
              <a:cs typeface="Arial" charset="0"/>
            </a:endParaRPr>
          </a:p>
        </p:txBody>
      </p:sp>
      <p:sp>
        <p:nvSpPr>
          <p:cNvPr id="3" name="Rectangle 2"/>
          <p:cNvSpPr/>
          <p:nvPr/>
        </p:nvSpPr>
        <p:spPr>
          <a:xfrm>
            <a:off x="465992" y="1165203"/>
            <a:ext cx="7798777" cy="4401205"/>
          </a:xfrm>
          <a:prstGeom prst="rect">
            <a:avLst/>
          </a:prstGeom>
        </p:spPr>
        <p:txBody>
          <a:bodyPr wrap="square">
            <a:spAutoFit/>
          </a:bodyPr>
          <a:lstStyle/>
          <a:p>
            <a:r>
              <a:rPr lang="en-US" sz="2000" b="1" dirty="0" smtClean="0"/>
              <a:t>Skills</a:t>
            </a:r>
            <a:r>
              <a:rPr lang="en-US" sz="2000" b="1" dirty="0"/>
              <a:t>: Practice communicating and interacting with others who have different beliefs or cultures than ours</a:t>
            </a:r>
            <a:r>
              <a:rPr lang="en-US" sz="2000" b="1" dirty="0" smtClean="0"/>
              <a:t>.</a:t>
            </a:r>
          </a:p>
          <a:p>
            <a:endParaRPr lang="en-US" sz="2000" b="1" dirty="0" smtClean="0"/>
          </a:p>
          <a:p>
            <a:endParaRPr lang="en-US" sz="2000" b="1" dirty="0"/>
          </a:p>
          <a:p>
            <a:r>
              <a:rPr lang="en-US" sz="2000" b="1" dirty="0" smtClean="0">
                <a:solidFill>
                  <a:srgbClr val="FF0000"/>
                </a:solidFill>
              </a:rPr>
              <a:t>Maybe, Not This Way</a:t>
            </a:r>
            <a:r>
              <a:rPr lang="en-US" sz="2000" b="1" dirty="0">
                <a:solidFill>
                  <a:srgbClr val="FF0000"/>
                </a:solidFill>
              </a:rPr>
              <a:t>: </a:t>
            </a:r>
            <a:r>
              <a:rPr lang="en-US" sz="2000" b="1" dirty="0" smtClean="0">
                <a:solidFill>
                  <a:srgbClr val="FF0000"/>
                </a:solidFill>
              </a:rPr>
              <a:t>Mr. </a:t>
            </a:r>
            <a:r>
              <a:rPr lang="en-US" sz="2000" b="1" dirty="0">
                <a:solidFill>
                  <a:srgbClr val="FF0000"/>
                </a:solidFill>
              </a:rPr>
              <a:t>Jones, </a:t>
            </a:r>
            <a:r>
              <a:rPr lang="en-US" sz="2000" b="1" dirty="0" smtClean="0">
                <a:solidFill>
                  <a:srgbClr val="FF0000"/>
                </a:solidFill>
              </a:rPr>
              <a:t> you can skip </a:t>
            </a:r>
            <a:r>
              <a:rPr lang="en-US" sz="2000" b="1" dirty="0">
                <a:solidFill>
                  <a:srgbClr val="FF0000"/>
                </a:solidFill>
              </a:rPr>
              <a:t>going to the Synagogue today and go on Sunday? It’s supposed to be warmer </a:t>
            </a:r>
            <a:r>
              <a:rPr lang="en-US" sz="2000" b="1" dirty="0" smtClean="0">
                <a:solidFill>
                  <a:srgbClr val="FF0000"/>
                </a:solidFill>
              </a:rPr>
              <a:t>Sunday and we really need you here at work today.</a:t>
            </a:r>
            <a:r>
              <a:rPr lang="en-US" sz="2000" b="1" dirty="0" smtClean="0">
                <a:solidFill>
                  <a:srgbClr val="00B050"/>
                </a:solidFill>
              </a:rPr>
              <a:t> </a:t>
            </a:r>
            <a:endParaRPr lang="en-US" sz="2000" b="1" dirty="0" smtClean="0">
              <a:solidFill>
                <a:srgbClr val="00B050"/>
              </a:solidFill>
            </a:endParaRPr>
          </a:p>
          <a:p>
            <a:endParaRPr lang="en-US" sz="2000" b="1" dirty="0">
              <a:solidFill>
                <a:srgbClr val="00B050"/>
              </a:solidFill>
            </a:endParaRPr>
          </a:p>
          <a:p>
            <a:r>
              <a:rPr lang="en-US" sz="2000" b="1" dirty="0" smtClean="0">
                <a:solidFill>
                  <a:srgbClr val="00B050"/>
                </a:solidFill>
              </a:rPr>
              <a:t>React </a:t>
            </a:r>
            <a:r>
              <a:rPr lang="en-US" sz="2000" b="1" dirty="0">
                <a:solidFill>
                  <a:srgbClr val="00B050"/>
                </a:solidFill>
              </a:rPr>
              <a:t>This Way: </a:t>
            </a:r>
            <a:r>
              <a:rPr lang="en-US" sz="2000" b="1" dirty="0" smtClean="0">
                <a:solidFill>
                  <a:srgbClr val="00B050"/>
                </a:solidFill>
              </a:rPr>
              <a:t>Mr. </a:t>
            </a:r>
            <a:r>
              <a:rPr lang="en-US" sz="2000" b="1" dirty="0">
                <a:solidFill>
                  <a:srgbClr val="00B050"/>
                </a:solidFill>
              </a:rPr>
              <a:t>Jones, </a:t>
            </a:r>
            <a:r>
              <a:rPr lang="en-US" sz="2000" b="1" dirty="0" smtClean="0">
                <a:solidFill>
                  <a:srgbClr val="00B050"/>
                </a:solidFill>
              </a:rPr>
              <a:t>we understand because of your religious practices that you would like </a:t>
            </a:r>
            <a:r>
              <a:rPr lang="en-US" sz="2000" b="1" dirty="0">
                <a:solidFill>
                  <a:srgbClr val="00B050"/>
                </a:solidFill>
              </a:rPr>
              <a:t>to go to the Synagogue today? </a:t>
            </a:r>
            <a:r>
              <a:rPr lang="en-US" sz="2000" b="1" dirty="0" smtClean="0">
                <a:solidFill>
                  <a:srgbClr val="00B050"/>
                </a:solidFill>
              </a:rPr>
              <a:t>Thank you for filling out the proper paperwork in order to take a leave from work today</a:t>
            </a:r>
            <a:r>
              <a:rPr lang="en-US" sz="2000" b="1" dirty="0" smtClean="0">
                <a:solidFill>
                  <a:srgbClr val="00B050"/>
                </a:solidFill>
              </a:rPr>
              <a:t>.</a:t>
            </a:r>
            <a:endParaRPr lang="en-US" sz="2000" b="1" dirty="0">
              <a:solidFill>
                <a:srgbClr val="00B050"/>
              </a:solidFill>
            </a:endParaRPr>
          </a:p>
          <a:p>
            <a:endParaRPr lang="en-US" sz="2000" b="1" dirty="0"/>
          </a:p>
          <a:p>
            <a:endParaRPr lang="en-US" sz="2000" b="1" dirty="0">
              <a:solidFill>
                <a:srgbClr val="FF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9638454"/>
      </p:ext>
    </p:extLst>
  </p:cSld>
  <p:clrMapOvr>
    <a:masterClrMapping/>
  </p:clrMapOvr>
  <mc:AlternateContent xmlns:mc="http://schemas.openxmlformats.org/markup-compatibility/2006">
    <mc:Choice xmlns:p14="http://schemas.microsoft.com/office/powerpoint/2010/main" Requires="p14">
      <p:transition spd="slow" p14:dur="2000" advTm="33523"/>
    </mc:Choice>
    <mc:Fallback>
      <p:transition spd="slow" advTm="3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397758"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78069" y="335665"/>
            <a:ext cx="8613531" cy="954107"/>
          </a:xfrm>
          <a:prstGeom prst="rect">
            <a:avLst/>
          </a:prstGeom>
          <a:noFill/>
        </p:spPr>
        <p:txBody>
          <a:bodyPr wrap="square" rtlCol="0">
            <a:spAutoFit/>
          </a:bodyPr>
          <a:lstStyle/>
          <a:p>
            <a:r>
              <a:rPr lang="en-US" sz="2800" b="1" dirty="0" smtClean="0">
                <a:latin typeface="Arial" charset="0"/>
                <a:ea typeface="Arial" charset="0"/>
                <a:cs typeface="Arial" charset="0"/>
              </a:rPr>
              <a:t>Diversity and Cultural Empathy in the Workplace 2020-2021</a:t>
            </a:r>
            <a:endParaRPr lang="en-US" sz="2800" b="1" dirty="0">
              <a:latin typeface="Arial" charset="0"/>
              <a:ea typeface="Arial" charset="0"/>
              <a:cs typeface="Arial" charset="0"/>
            </a:endParaRPr>
          </a:p>
        </p:txBody>
      </p:sp>
      <p:sp>
        <p:nvSpPr>
          <p:cNvPr id="3" name="TextBox 2"/>
          <p:cNvSpPr txBox="1"/>
          <p:nvPr/>
        </p:nvSpPr>
        <p:spPr>
          <a:xfrm>
            <a:off x="763172" y="1877212"/>
            <a:ext cx="6384974" cy="1384995"/>
          </a:xfrm>
          <a:prstGeom prst="rect">
            <a:avLst/>
          </a:prstGeom>
          <a:noFill/>
        </p:spPr>
        <p:txBody>
          <a:bodyPr wrap="square" rtlCol="0">
            <a:spAutoFit/>
          </a:bodyPr>
          <a:lstStyle/>
          <a:p>
            <a:pPr algn="ctr"/>
            <a:r>
              <a:rPr lang="en-US" sz="2800" dirty="0" smtClean="0">
                <a:latin typeface="Arial" charset="0"/>
                <a:ea typeface="Arial" charset="0"/>
                <a:cs typeface="Arial" charset="0"/>
              </a:rPr>
              <a:t>This training is presented </a:t>
            </a:r>
          </a:p>
          <a:p>
            <a:pPr algn="ctr"/>
            <a:r>
              <a:rPr lang="en-US" sz="2800" dirty="0" smtClean="0">
                <a:latin typeface="Arial" charset="0"/>
                <a:ea typeface="Arial" charset="0"/>
                <a:cs typeface="Arial" charset="0"/>
              </a:rPr>
              <a:t>by the Office of Equity, </a:t>
            </a:r>
          </a:p>
          <a:p>
            <a:pPr algn="ctr"/>
            <a:r>
              <a:rPr lang="en-US" sz="2800" dirty="0" smtClean="0">
                <a:latin typeface="Arial" charset="0"/>
                <a:ea typeface="Arial" charset="0"/>
                <a:cs typeface="Arial" charset="0"/>
              </a:rPr>
              <a:t>Access and Inclusion.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7427251"/>
      </p:ext>
    </p:extLst>
  </p:cSld>
  <p:clrMapOvr>
    <a:masterClrMapping/>
  </p:clrMapOvr>
  <mc:AlternateContent xmlns:mc="http://schemas.openxmlformats.org/markup-compatibility/2006">
    <mc:Choice xmlns:p14="http://schemas.microsoft.com/office/powerpoint/2010/main" Requires="p14">
      <p:transition spd="slow" p14:dur="2000" advTm="10843"/>
    </mc:Choice>
    <mc:Fallback>
      <p:transition spd="slow" advTm="10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694480" y="335665"/>
            <a:ext cx="6585995" cy="523220"/>
          </a:xfrm>
          <a:prstGeom prst="rect">
            <a:avLst/>
          </a:prstGeom>
          <a:noFill/>
        </p:spPr>
        <p:txBody>
          <a:bodyPr wrap="square" rtlCol="0">
            <a:spAutoFit/>
          </a:bodyPr>
          <a:lstStyle/>
          <a:p>
            <a:r>
              <a:rPr lang="en-US" sz="2800" b="1" dirty="0" smtClean="0">
                <a:latin typeface="Arial" charset="0"/>
                <a:ea typeface="Arial" charset="0"/>
                <a:cs typeface="Arial" charset="0"/>
              </a:rPr>
              <a:t>Your Responsibility at APSU:</a:t>
            </a:r>
            <a:endParaRPr lang="en-US" sz="2800" b="1" dirty="0">
              <a:latin typeface="Arial" charset="0"/>
              <a:ea typeface="Arial" charset="0"/>
              <a:cs typeface="Arial" charset="0"/>
            </a:endParaRPr>
          </a:p>
        </p:txBody>
      </p:sp>
      <p:sp>
        <p:nvSpPr>
          <p:cNvPr id="5" name="TextBox 4"/>
          <p:cNvSpPr txBox="1"/>
          <p:nvPr/>
        </p:nvSpPr>
        <p:spPr>
          <a:xfrm>
            <a:off x="621744" y="1264542"/>
            <a:ext cx="8066347" cy="4708981"/>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sz="2000" i="1" dirty="0">
                <a:latin typeface="Arial" charset="0"/>
                <a:ea typeface="Arial" charset="0"/>
                <a:cs typeface="Arial" charset="0"/>
              </a:rPr>
              <a:t>Remain </a:t>
            </a:r>
            <a:r>
              <a:rPr lang="en-US" sz="2000" i="1" dirty="0" smtClean="0">
                <a:latin typeface="Arial" charset="0"/>
                <a:ea typeface="Arial" charset="0"/>
                <a:cs typeface="Arial" charset="0"/>
              </a:rPr>
              <a:t>professional</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Use your co-worker or colleague’s preferred </a:t>
            </a:r>
            <a:r>
              <a:rPr lang="en-US" sz="2000" i="1" dirty="0">
                <a:latin typeface="Arial" charset="0"/>
                <a:ea typeface="Arial" charset="0"/>
                <a:cs typeface="Arial" charset="0"/>
              </a:rPr>
              <a:t>name when talking to </a:t>
            </a:r>
            <a:r>
              <a:rPr lang="en-US" sz="2000" i="1" dirty="0" smtClean="0">
                <a:latin typeface="Arial" charset="0"/>
                <a:ea typeface="Arial" charset="0"/>
                <a:cs typeface="Arial" charset="0"/>
              </a:rPr>
              <a:t>them.</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Listen </a:t>
            </a:r>
            <a:r>
              <a:rPr lang="en-US" sz="2000" i="1" dirty="0">
                <a:latin typeface="Arial" charset="0"/>
                <a:ea typeface="Arial" charset="0"/>
                <a:cs typeface="Arial" charset="0"/>
              </a:rPr>
              <a:t>to what is being said and then repeat what </a:t>
            </a:r>
            <a:r>
              <a:rPr lang="en-US" sz="2000" i="1" dirty="0" smtClean="0">
                <a:latin typeface="Arial" charset="0"/>
                <a:ea typeface="Arial" charset="0"/>
                <a:cs typeface="Arial" charset="0"/>
              </a:rPr>
              <a:t>your co-worker or colleague said.</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Don’t </a:t>
            </a:r>
            <a:r>
              <a:rPr lang="en-US" sz="2000" i="1" dirty="0">
                <a:latin typeface="Arial" charset="0"/>
                <a:ea typeface="Arial" charset="0"/>
                <a:cs typeface="Arial" charset="0"/>
              </a:rPr>
              <a:t>use any threats or empty </a:t>
            </a:r>
            <a:r>
              <a:rPr lang="en-US" sz="2000" i="1" dirty="0" smtClean="0">
                <a:latin typeface="Arial" charset="0"/>
                <a:ea typeface="Arial" charset="0"/>
                <a:cs typeface="Arial" charset="0"/>
              </a:rPr>
              <a:t>promises.</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Be </a:t>
            </a:r>
            <a:r>
              <a:rPr lang="en-US" sz="2000" i="1" dirty="0">
                <a:latin typeface="Arial" charset="0"/>
                <a:ea typeface="Arial" charset="0"/>
                <a:cs typeface="Arial" charset="0"/>
              </a:rPr>
              <a:t>conscious of non-verbal </a:t>
            </a:r>
            <a:r>
              <a:rPr lang="en-US" sz="2000" i="1" dirty="0" smtClean="0">
                <a:latin typeface="Arial" charset="0"/>
                <a:ea typeface="Arial" charset="0"/>
                <a:cs typeface="Arial" charset="0"/>
              </a:rPr>
              <a:t>communication.</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Let </a:t>
            </a:r>
            <a:r>
              <a:rPr lang="en-US" sz="2000" i="1" dirty="0">
                <a:latin typeface="Arial" charset="0"/>
                <a:ea typeface="Arial" charset="0"/>
                <a:cs typeface="Arial" charset="0"/>
              </a:rPr>
              <a:t>someone know if you need </a:t>
            </a:r>
            <a:r>
              <a:rPr lang="en-US" sz="2000" i="1" dirty="0" smtClean="0">
                <a:latin typeface="Arial" charset="0"/>
                <a:ea typeface="Arial" charset="0"/>
                <a:cs typeface="Arial" charset="0"/>
              </a:rPr>
              <a:t>support.</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Don’t </a:t>
            </a:r>
            <a:r>
              <a:rPr lang="en-US" sz="2000" i="1" dirty="0">
                <a:latin typeface="Arial" charset="0"/>
                <a:ea typeface="Arial" charset="0"/>
                <a:cs typeface="Arial" charset="0"/>
              </a:rPr>
              <a:t>take the </a:t>
            </a:r>
            <a:r>
              <a:rPr lang="en-US" sz="2000" i="1" dirty="0" smtClean="0">
                <a:latin typeface="Arial" charset="0"/>
                <a:ea typeface="Arial" charset="0"/>
                <a:cs typeface="Arial" charset="0"/>
              </a:rPr>
              <a:t>campus member’s </a:t>
            </a:r>
            <a:r>
              <a:rPr lang="en-US" sz="2000" i="1" dirty="0">
                <a:latin typeface="Arial" charset="0"/>
                <a:ea typeface="Arial" charset="0"/>
                <a:cs typeface="Arial" charset="0"/>
              </a:rPr>
              <a:t>behavior personally</a:t>
            </a:r>
            <a:r>
              <a:rPr lang="en-US" sz="2000" i="1" dirty="0" smtClean="0">
                <a:latin typeface="Arial" charset="0"/>
                <a:ea typeface="Arial" charset="0"/>
                <a:cs typeface="Arial" charset="0"/>
              </a:rPr>
              <a:t>.</a:t>
            </a:r>
            <a:endParaRPr lang="en-US" sz="2000" i="1" dirty="0">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7057640"/>
      </p:ext>
    </p:extLst>
  </p:cSld>
  <p:clrMapOvr>
    <a:masterClrMapping/>
  </p:clrMapOvr>
  <mc:AlternateContent xmlns:mc="http://schemas.openxmlformats.org/markup-compatibility/2006">
    <mc:Choice xmlns:p14="http://schemas.microsoft.com/office/powerpoint/2010/main" Requires="p14">
      <p:transition spd="slow" p14:dur="2000" advTm="29753"/>
    </mc:Choice>
    <mc:Fallback>
      <p:transition spd="slow" advTm="2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694480" y="335665"/>
            <a:ext cx="6585995" cy="523220"/>
          </a:xfrm>
          <a:prstGeom prst="rect">
            <a:avLst/>
          </a:prstGeom>
          <a:noFill/>
        </p:spPr>
        <p:txBody>
          <a:bodyPr wrap="square" rtlCol="0">
            <a:spAutoFit/>
          </a:bodyPr>
          <a:lstStyle/>
          <a:p>
            <a:r>
              <a:rPr lang="en-US" sz="2800" b="1" dirty="0" smtClean="0">
                <a:latin typeface="Arial" charset="0"/>
                <a:ea typeface="Arial" charset="0"/>
                <a:cs typeface="Arial" charset="0"/>
              </a:rPr>
              <a:t>Your Responsibility at APSU:</a:t>
            </a:r>
            <a:endParaRPr lang="en-US" sz="2800" b="1" dirty="0">
              <a:latin typeface="Arial" charset="0"/>
              <a:ea typeface="Arial" charset="0"/>
              <a:cs typeface="Arial" charset="0"/>
            </a:endParaRPr>
          </a:p>
        </p:txBody>
      </p:sp>
      <p:sp>
        <p:nvSpPr>
          <p:cNvPr id="5" name="TextBox 4"/>
          <p:cNvSpPr txBox="1"/>
          <p:nvPr/>
        </p:nvSpPr>
        <p:spPr>
          <a:xfrm>
            <a:off x="621744" y="1037662"/>
            <a:ext cx="8066347" cy="4170372"/>
          </a:xfrm>
          <a:prstGeom prst="rect">
            <a:avLst/>
          </a:prstGeom>
          <a:noFill/>
        </p:spPr>
        <p:txBody>
          <a:bodyPr wrap="square" rtlCol="0">
            <a:spAutoFit/>
          </a:bodyPr>
          <a:lstStyle/>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Maintain </a:t>
            </a:r>
            <a:r>
              <a:rPr lang="en-US" sz="2000" i="1" dirty="0">
                <a:latin typeface="Arial" charset="0"/>
                <a:ea typeface="Arial" charset="0"/>
                <a:cs typeface="Arial" charset="0"/>
              </a:rPr>
              <a:t>a comfortable personal space during a </a:t>
            </a:r>
            <a:r>
              <a:rPr lang="en-US" sz="2000" i="1" dirty="0" smtClean="0">
                <a:latin typeface="Arial" charset="0"/>
                <a:ea typeface="Arial" charset="0"/>
                <a:cs typeface="Arial" charset="0"/>
              </a:rPr>
              <a:t>confrontation.</a:t>
            </a:r>
          </a:p>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Explain </a:t>
            </a:r>
            <a:r>
              <a:rPr lang="en-US" sz="2000" i="1" dirty="0">
                <a:latin typeface="Arial" charset="0"/>
                <a:ea typeface="Arial" charset="0"/>
                <a:cs typeface="Arial" charset="0"/>
              </a:rPr>
              <a:t>that you will not tolerate abuse towards </a:t>
            </a:r>
            <a:r>
              <a:rPr lang="en-US" sz="2000" i="1" dirty="0" smtClean="0">
                <a:latin typeface="Arial" charset="0"/>
                <a:ea typeface="Arial" charset="0"/>
                <a:cs typeface="Arial" charset="0"/>
              </a:rPr>
              <a:t>you.</a:t>
            </a:r>
          </a:p>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Promote </a:t>
            </a:r>
            <a:r>
              <a:rPr lang="en-US" sz="2000" i="1" dirty="0">
                <a:latin typeface="Arial" charset="0"/>
                <a:ea typeface="Arial" charset="0"/>
                <a:cs typeface="Arial" charset="0"/>
              </a:rPr>
              <a:t>mutual </a:t>
            </a:r>
            <a:r>
              <a:rPr lang="en-US" sz="2000" i="1" dirty="0" smtClean="0">
                <a:latin typeface="Arial" charset="0"/>
                <a:ea typeface="Arial" charset="0"/>
                <a:cs typeface="Arial" charset="0"/>
              </a:rPr>
              <a:t>respect.</a:t>
            </a:r>
          </a:p>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AVOID </a:t>
            </a:r>
            <a:r>
              <a:rPr lang="en-US" sz="2000" i="1" dirty="0">
                <a:latin typeface="Arial" charset="0"/>
                <a:ea typeface="Arial" charset="0"/>
                <a:cs typeface="Arial" charset="0"/>
              </a:rPr>
              <a:t>A POWER </a:t>
            </a:r>
            <a:r>
              <a:rPr lang="en-US" sz="2000" i="1" dirty="0" smtClean="0">
                <a:latin typeface="Arial" charset="0"/>
                <a:ea typeface="Arial" charset="0"/>
                <a:cs typeface="Arial" charset="0"/>
              </a:rPr>
              <a:t>STRUGGLE.</a:t>
            </a:r>
          </a:p>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Choose </a:t>
            </a:r>
            <a:r>
              <a:rPr lang="en-US" sz="2000" i="1" dirty="0">
                <a:latin typeface="Arial" charset="0"/>
                <a:ea typeface="Arial" charset="0"/>
                <a:cs typeface="Arial" charset="0"/>
              </a:rPr>
              <a:t>not to </a:t>
            </a:r>
            <a:r>
              <a:rPr lang="en-US" sz="2000" i="1" dirty="0" smtClean="0">
                <a:latin typeface="Arial" charset="0"/>
                <a:ea typeface="Arial" charset="0"/>
                <a:cs typeface="Arial" charset="0"/>
              </a:rPr>
              <a:t>argue.</a:t>
            </a:r>
          </a:p>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Following any </a:t>
            </a:r>
            <a:r>
              <a:rPr lang="en-US" sz="2000" i="1" dirty="0">
                <a:latin typeface="Arial" charset="0"/>
                <a:ea typeface="Arial" charset="0"/>
                <a:cs typeface="Arial" charset="0"/>
              </a:rPr>
              <a:t>crisis situation, contact </a:t>
            </a:r>
            <a:r>
              <a:rPr lang="en-US" sz="2000" i="1" dirty="0" smtClean="0">
                <a:latin typeface="Arial" charset="0"/>
                <a:ea typeface="Arial" charset="0"/>
                <a:cs typeface="Arial" charset="0"/>
              </a:rPr>
              <a:t>your Supervisor or Human Resources for </a:t>
            </a:r>
            <a:r>
              <a:rPr lang="en-US" sz="2000" i="1" dirty="0">
                <a:latin typeface="Arial" charset="0"/>
                <a:ea typeface="Arial" charset="0"/>
                <a:cs typeface="Arial" charset="0"/>
              </a:rPr>
              <a:t>debriefing of the crisis (discussing the situation can help you handle your response and reduce the stress).</a:t>
            </a:r>
            <a:endParaRPr lang="en-US" sz="2000" i="1" dirty="0" smtClean="0">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8488440"/>
      </p:ext>
    </p:extLst>
  </p:cSld>
  <p:clrMapOvr>
    <a:masterClrMapping/>
  </p:clrMapOvr>
  <mc:AlternateContent xmlns:mc="http://schemas.openxmlformats.org/markup-compatibility/2006">
    <mc:Choice xmlns:p14="http://schemas.microsoft.com/office/powerpoint/2010/main" Requires="p14">
      <p:transition spd="slow" p14:dur="2000" advTm="30406"/>
    </mc:Choice>
    <mc:Fallback>
      <p:transition spd="slow" advTm="3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448408" y="335665"/>
            <a:ext cx="8414238" cy="523220"/>
          </a:xfrm>
          <a:prstGeom prst="rect">
            <a:avLst/>
          </a:prstGeom>
          <a:noFill/>
        </p:spPr>
        <p:txBody>
          <a:bodyPr wrap="square" rtlCol="0">
            <a:spAutoFit/>
          </a:bodyPr>
          <a:lstStyle/>
          <a:p>
            <a:r>
              <a:rPr lang="en-US" sz="2800" b="1" dirty="0" smtClean="0">
                <a:latin typeface="Arial" charset="0"/>
                <a:ea typeface="Arial" charset="0"/>
                <a:cs typeface="Arial" charset="0"/>
              </a:rPr>
              <a:t>Create a Positive Work Environment</a:t>
            </a:r>
            <a:endParaRPr lang="en-US" sz="2800" b="1" dirty="0">
              <a:latin typeface="Arial" charset="0"/>
              <a:ea typeface="Arial" charset="0"/>
              <a:cs typeface="Arial" charset="0"/>
            </a:endParaRPr>
          </a:p>
        </p:txBody>
      </p:sp>
      <p:sp>
        <p:nvSpPr>
          <p:cNvPr id="5" name="TextBox 4"/>
          <p:cNvSpPr txBox="1"/>
          <p:nvPr/>
        </p:nvSpPr>
        <p:spPr>
          <a:xfrm>
            <a:off x="560705" y="1226587"/>
            <a:ext cx="7202904" cy="4308872"/>
          </a:xfrm>
          <a:prstGeom prst="rect">
            <a:avLst/>
          </a:prstGeom>
          <a:noFill/>
        </p:spPr>
        <p:txBody>
          <a:bodyPr wrap="square" rtlCol="0">
            <a:spAutoFit/>
          </a:bodyPr>
          <a:lstStyle/>
          <a:p>
            <a:pPr>
              <a:lnSpc>
                <a:spcPct val="150000"/>
              </a:lnSpc>
              <a:spcAft>
                <a:spcPts val="600"/>
              </a:spcAft>
            </a:pPr>
            <a:r>
              <a:rPr lang="en-US" sz="2000" dirty="0">
                <a:latin typeface="Arial Rounded MT Bold" panose="020F0704030504030204" pitchFamily="34" charset="0"/>
                <a:ea typeface="Arial" charset="0"/>
                <a:cs typeface="Arial" charset="0"/>
              </a:rPr>
              <a:t>If </a:t>
            </a:r>
            <a:r>
              <a:rPr lang="en-US" sz="2000" dirty="0" smtClean="0">
                <a:latin typeface="Arial Rounded MT Bold" panose="020F0704030504030204" pitchFamily="34" charset="0"/>
                <a:ea typeface="Arial" charset="0"/>
                <a:cs typeface="Arial" charset="0"/>
              </a:rPr>
              <a:t>attitudes </a:t>
            </a:r>
            <a:r>
              <a:rPr lang="en-US" sz="2000" dirty="0">
                <a:latin typeface="Arial Rounded MT Bold" panose="020F0704030504030204" pitchFamily="34" charset="0"/>
                <a:ea typeface="Arial" charset="0"/>
                <a:cs typeface="Arial" charset="0"/>
              </a:rPr>
              <a:t>and decisions </a:t>
            </a:r>
            <a:r>
              <a:rPr lang="en-US" sz="2000" dirty="0" smtClean="0">
                <a:latin typeface="Arial Rounded MT Bold" panose="020F0704030504030204" pitchFamily="34" charset="0"/>
                <a:ea typeface="Arial" charset="0"/>
                <a:cs typeface="Arial" charset="0"/>
              </a:rPr>
              <a:t>are shaped </a:t>
            </a:r>
            <a:r>
              <a:rPr lang="en-US" sz="2000" dirty="0">
                <a:latin typeface="Arial Rounded MT Bold" panose="020F0704030504030204" pitchFamily="34" charset="0"/>
                <a:ea typeface="Arial" charset="0"/>
                <a:cs typeface="Arial" charset="0"/>
              </a:rPr>
              <a:t>by facts based on </a:t>
            </a:r>
            <a:r>
              <a:rPr lang="en-US" sz="2000" dirty="0" smtClean="0">
                <a:latin typeface="Arial Rounded MT Bold" panose="020F0704030504030204" pitchFamily="34" charset="0"/>
                <a:ea typeface="Arial" charset="0"/>
                <a:cs typeface="Arial" charset="0"/>
              </a:rPr>
              <a:t>performance and behavior, it </a:t>
            </a:r>
            <a:r>
              <a:rPr lang="en-US" sz="2000" dirty="0">
                <a:latin typeface="Arial Rounded MT Bold" panose="020F0704030504030204" pitchFamily="34" charset="0"/>
                <a:ea typeface="Arial" charset="0"/>
                <a:cs typeface="Arial" charset="0"/>
              </a:rPr>
              <a:t>will create a </a:t>
            </a:r>
            <a:r>
              <a:rPr lang="en-US" sz="2000" dirty="0" smtClean="0">
                <a:latin typeface="Arial Rounded MT Bold" panose="020F0704030504030204" pitchFamily="34" charset="0"/>
                <a:ea typeface="Arial" charset="0"/>
                <a:cs typeface="Arial" charset="0"/>
              </a:rPr>
              <a:t>work environment </a:t>
            </a:r>
            <a:r>
              <a:rPr lang="en-US" sz="2000" dirty="0">
                <a:latin typeface="Arial Rounded MT Bold" panose="020F0704030504030204" pitchFamily="34" charset="0"/>
                <a:ea typeface="Arial" charset="0"/>
                <a:cs typeface="Arial" charset="0"/>
              </a:rPr>
              <a:t>free of discrimination </a:t>
            </a:r>
            <a:r>
              <a:rPr lang="en-US" sz="2000" dirty="0" smtClean="0">
                <a:latin typeface="Arial Rounded MT Bold" panose="020F0704030504030204" pitchFamily="34" charset="0"/>
                <a:ea typeface="Arial" charset="0"/>
                <a:cs typeface="Arial" charset="0"/>
              </a:rPr>
              <a:t>where people </a:t>
            </a:r>
            <a:r>
              <a:rPr lang="en-US" sz="2000" dirty="0">
                <a:latin typeface="Arial Rounded MT Bold" panose="020F0704030504030204" pitchFamily="34" charset="0"/>
                <a:ea typeface="Arial" charset="0"/>
                <a:cs typeface="Arial" charset="0"/>
              </a:rPr>
              <a:t>are treated with respect based </a:t>
            </a:r>
            <a:r>
              <a:rPr lang="en-US" sz="2000" dirty="0" smtClean="0">
                <a:latin typeface="Arial Rounded MT Bold" panose="020F0704030504030204" pitchFamily="34" charset="0"/>
                <a:ea typeface="Arial" charset="0"/>
                <a:cs typeface="Arial" charset="0"/>
              </a:rPr>
              <a:t>on what </a:t>
            </a:r>
            <a:r>
              <a:rPr lang="en-US" sz="2000" dirty="0">
                <a:latin typeface="Arial Rounded MT Bold" panose="020F0704030504030204" pitchFamily="34" charset="0"/>
                <a:ea typeface="Arial" charset="0"/>
                <a:cs typeface="Arial" charset="0"/>
              </a:rPr>
              <a:t>they do </a:t>
            </a:r>
            <a:r>
              <a:rPr lang="en-US" sz="2000" dirty="0" smtClean="0">
                <a:latin typeface="Arial Rounded MT Bold" panose="020F0704030504030204" pitchFamily="34" charset="0"/>
                <a:ea typeface="Arial" charset="0"/>
                <a:cs typeface="Arial" charset="0"/>
              </a:rPr>
              <a:t>and not </a:t>
            </a:r>
            <a:r>
              <a:rPr lang="en-US" sz="2000" dirty="0">
                <a:latin typeface="Arial Rounded MT Bold" panose="020F0704030504030204" pitchFamily="34" charset="0"/>
                <a:ea typeface="Arial" charset="0"/>
                <a:cs typeface="Arial" charset="0"/>
              </a:rPr>
              <a:t>on what they </a:t>
            </a:r>
            <a:r>
              <a:rPr lang="en-US" sz="2000" dirty="0" smtClean="0">
                <a:latin typeface="Arial Rounded MT Bold" panose="020F0704030504030204" pitchFamily="34" charset="0"/>
                <a:ea typeface="Arial" charset="0"/>
                <a:cs typeface="Arial" charset="0"/>
              </a:rPr>
              <a:t>were born </a:t>
            </a:r>
            <a:r>
              <a:rPr lang="en-US" sz="2000" dirty="0">
                <a:latin typeface="Arial Rounded MT Bold" panose="020F0704030504030204" pitchFamily="34" charset="0"/>
                <a:ea typeface="Arial" charset="0"/>
                <a:cs typeface="Arial" charset="0"/>
              </a:rPr>
              <a:t>into, or how they </a:t>
            </a:r>
            <a:r>
              <a:rPr lang="en-US" sz="2000" dirty="0" smtClean="0">
                <a:latin typeface="Arial Rounded MT Bold" panose="020F0704030504030204" pitchFamily="34" charset="0"/>
                <a:ea typeface="Arial" charset="0"/>
                <a:cs typeface="Arial" charset="0"/>
              </a:rPr>
              <a:t>look. </a:t>
            </a:r>
          </a:p>
          <a:p>
            <a:pPr>
              <a:lnSpc>
                <a:spcPct val="150000"/>
              </a:lnSpc>
              <a:spcAft>
                <a:spcPts val="600"/>
              </a:spcAft>
            </a:pPr>
            <a:endParaRPr lang="en-US" sz="2000" dirty="0">
              <a:latin typeface="Arial Rounded MT Bold" panose="020F0704030504030204" pitchFamily="34" charset="0"/>
              <a:ea typeface="Arial" charset="0"/>
              <a:cs typeface="Arial" charset="0"/>
            </a:endParaRPr>
          </a:p>
          <a:p>
            <a:pPr algn="ctr">
              <a:lnSpc>
                <a:spcPct val="150000"/>
              </a:lnSpc>
              <a:spcAft>
                <a:spcPts val="600"/>
              </a:spcAft>
            </a:pPr>
            <a:r>
              <a:rPr lang="en-US" sz="2800" dirty="0" smtClean="0">
                <a:latin typeface="Arial Rounded MT Bold" panose="020F0704030504030204" pitchFamily="34" charset="0"/>
                <a:ea typeface="Arial" charset="0"/>
                <a:cs typeface="Arial" charset="0"/>
              </a:rPr>
              <a:t>It will create </a:t>
            </a:r>
            <a:r>
              <a:rPr lang="en-US" sz="2800" dirty="0">
                <a:latin typeface="Arial Rounded MT Bold" panose="020F0704030504030204" pitchFamily="34" charset="0"/>
                <a:ea typeface="Arial" charset="0"/>
                <a:cs typeface="Arial" charset="0"/>
              </a:rPr>
              <a:t>the kind of place where </a:t>
            </a:r>
            <a:r>
              <a:rPr lang="en-US" sz="2800" dirty="0" smtClean="0">
                <a:latin typeface="Arial Rounded MT Bold" panose="020F0704030504030204" pitchFamily="34" charset="0"/>
                <a:ea typeface="Arial" charset="0"/>
                <a:cs typeface="Arial" charset="0"/>
              </a:rPr>
              <a:t>everyone would </a:t>
            </a:r>
            <a:r>
              <a:rPr lang="en-US" sz="2800" dirty="0">
                <a:latin typeface="Arial Rounded MT Bold" panose="020F0704030504030204" pitchFamily="34" charset="0"/>
                <a:ea typeface="Arial" charset="0"/>
                <a:cs typeface="Arial" charset="0"/>
              </a:rPr>
              <a:t>like to work.</a:t>
            </a:r>
            <a:endParaRPr lang="en-US" sz="2800" dirty="0" smtClean="0">
              <a:latin typeface="Arial Rounded MT Bold" panose="020F0704030504030204" pitchFamily="34"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3327304"/>
      </p:ext>
    </p:extLst>
  </p:cSld>
  <p:clrMapOvr>
    <a:masterClrMapping/>
  </p:clrMapOvr>
  <mc:AlternateContent xmlns:mc="http://schemas.openxmlformats.org/markup-compatibility/2006">
    <mc:Choice xmlns:p14="http://schemas.microsoft.com/office/powerpoint/2010/main" Requires="p14">
      <p:transition spd="slow" p14:dur="2000" advTm="24479"/>
    </mc:Choice>
    <mc:Fallback>
      <p:transition spd="slow" advTm="2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448408" y="335665"/>
            <a:ext cx="8414238" cy="523220"/>
          </a:xfrm>
          <a:prstGeom prst="rect">
            <a:avLst/>
          </a:prstGeom>
          <a:noFill/>
        </p:spPr>
        <p:txBody>
          <a:bodyPr wrap="square" rtlCol="0">
            <a:spAutoFit/>
          </a:bodyPr>
          <a:lstStyle/>
          <a:p>
            <a:r>
              <a:rPr lang="en-US" sz="2800" b="1" dirty="0" smtClean="0">
                <a:latin typeface="Arial" charset="0"/>
                <a:ea typeface="Arial" charset="0"/>
                <a:cs typeface="Arial" charset="0"/>
              </a:rPr>
              <a:t>Why a Respectful Environment?</a:t>
            </a:r>
            <a:endParaRPr lang="en-US" sz="2800" b="1" dirty="0">
              <a:latin typeface="Arial" charset="0"/>
              <a:ea typeface="Arial" charset="0"/>
              <a:cs typeface="Arial" charset="0"/>
            </a:endParaRPr>
          </a:p>
        </p:txBody>
      </p:sp>
      <p:sp>
        <p:nvSpPr>
          <p:cNvPr id="5" name="TextBox 4"/>
          <p:cNvSpPr txBox="1"/>
          <p:nvPr/>
        </p:nvSpPr>
        <p:spPr>
          <a:xfrm>
            <a:off x="560704" y="1243863"/>
            <a:ext cx="7563389" cy="2497543"/>
          </a:xfrm>
          <a:prstGeom prst="rect">
            <a:avLst/>
          </a:prstGeom>
          <a:noFill/>
        </p:spPr>
        <p:txBody>
          <a:bodyPr wrap="square" rtlCol="0">
            <a:spAutoFit/>
          </a:bodyPr>
          <a:lstStyle/>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No </a:t>
            </a:r>
            <a:r>
              <a:rPr lang="en-US" sz="2000" i="1" dirty="0">
                <a:latin typeface="Arial" charset="0"/>
                <a:ea typeface="Arial" charset="0"/>
                <a:cs typeface="Arial" charset="0"/>
              </a:rPr>
              <a:t>one wants to work in an </a:t>
            </a:r>
            <a:r>
              <a:rPr lang="en-US" sz="2000" i="1" dirty="0" smtClean="0">
                <a:latin typeface="Arial" charset="0"/>
                <a:ea typeface="Arial" charset="0"/>
                <a:cs typeface="Arial" charset="0"/>
              </a:rPr>
              <a:t>environment where they feel </a:t>
            </a:r>
            <a:r>
              <a:rPr lang="en-US" sz="2000" i="1" dirty="0">
                <a:latin typeface="Arial" charset="0"/>
                <a:ea typeface="Arial" charset="0"/>
                <a:cs typeface="Arial" charset="0"/>
              </a:rPr>
              <a:t>harassed </a:t>
            </a:r>
            <a:r>
              <a:rPr lang="en-US" sz="2000" i="1" dirty="0" smtClean="0">
                <a:latin typeface="Arial" charset="0"/>
                <a:ea typeface="Arial" charset="0"/>
                <a:cs typeface="Arial" charset="0"/>
              </a:rPr>
              <a:t>and uncomfortable.</a:t>
            </a:r>
            <a:endParaRPr lang="en-US" sz="2000" i="1" dirty="0">
              <a:latin typeface="Arial" charset="0"/>
              <a:ea typeface="Arial" charset="0"/>
              <a:cs typeface="Arial" charset="0"/>
            </a:endParaRPr>
          </a:p>
          <a:p>
            <a:pPr marL="342900" indent="-342900">
              <a:lnSpc>
                <a:spcPct val="150000"/>
              </a:lnSpc>
              <a:spcAft>
                <a:spcPts val="600"/>
              </a:spcAft>
              <a:buFont typeface="Arial" panose="020B0604020202020204" pitchFamily="34" charset="0"/>
              <a:buChar char="•"/>
            </a:pPr>
            <a:r>
              <a:rPr lang="en-US" sz="2000" i="1" dirty="0">
                <a:latin typeface="Arial" charset="0"/>
                <a:ea typeface="Arial" charset="0"/>
                <a:cs typeface="Arial" charset="0"/>
              </a:rPr>
              <a:t>Respectful behavior facilitates </a:t>
            </a:r>
            <a:r>
              <a:rPr lang="en-US" sz="2000" i="1" dirty="0" smtClean="0">
                <a:latin typeface="Arial" charset="0"/>
                <a:ea typeface="Arial" charset="0"/>
                <a:cs typeface="Arial" charset="0"/>
              </a:rPr>
              <a:t>more productive </a:t>
            </a:r>
            <a:r>
              <a:rPr lang="en-US" sz="2000" i="1" dirty="0">
                <a:latin typeface="Arial" charset="0"/>
                <a:ea typeface="Arial" charset="0"/>
                <a:cs typeface="Arial" charset="0"/>
              </a:rPr>
              <a:t>employees.</a:t>
            </a:r>
          </a:p>
          <a:p>
            <a:pPr marL="342900" indent="-34290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Disrespectful</a:t>
            </a:r>
            <a:r>
              <a:rPr lang="en-US" sz="2000" i="1" dirty="0">
                <a:latin typeface="Arial" charset="0"/>
                <a:ea typeface="Arial" charset="0"/>
                <a:cs typeface="Arial" charset="0"/>
              </a:rPr>
              <a:t>, harassing behavior can </a:t>
            </a:r>
            <a:r>
              <a:rPr lang="en-US" sz="2000" i="1" dirty="0" smtClean="0">
                <a:latin typeface="Arial" charset="0"/>
                <a:ea typeface="Arial" charset="0"/>
                <a:cs typeface="Arial" charset="0"/>
              </a:rPr>
              <a:t>cost the responsible employee </a:t>
            </a:r>
            <a:r>
              <a:rPr lang="en-US" sz="2000" i="1" dirty="0">
                <a:latin typeface="Arial" charset="0"/>
                <a:ea typeface="Arial" charset="0"/>
                <a:cs typeface="Arial" charset="0"/>
              </a:rPr>
              <a:t>their job.</a:t>
            </a:r>
            <a:endParaRPr lang="en-US" sz="2000" i="1" dirty="0" smtClean="0">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6424474"/>
      </p:ext>
    </p:extLst>
  </p:cSld>
  <p:clrMapOvr>
    <a:masterClrMapping/>
  </p:clrMapOvr>
  <mc:AlternateContent xmlns:mc="http://schemas.openxmlformats.org/markup-compatibility/2006">
    <mc:Choice xmlns:p14="http://schemas.microsoft.com/office/powerpoint/2010/main" Requires="p14">
      <p:transition spd="slow" p14:dur="2000" advTm="21967"/>
    </mc:Choice>
    <mc:Fallback>
      <p:transition spd="slow" advTm="2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448408" y="335665"/>
            <a:ext cx="8414238" cy="461665"/>
          </a:xfrm>
          <a:prstGeom prst="rect">
            <a:avLst/>
          </a:prstGeom>
          <a:noFill/>
        </p:spPr>
        <p:txBody>
          <a:bodyPr wrap="square" rtlCol="0">
            <a:spAutoFit/>
          </a:bodyPr>
          <a:lstStyle/>
          <a:p>
            <a:r>
              <a:rPr lang="en-US" sz="2400" b="1" dirty="0" smtClean="0">
                <a:latin typeface="Arial" charset="0"/>
                <a:ea typeface="Arial" charset="0"/>
                <a:cs typeface="Arial" charset="0"/>
              </a:rPr>
              <a:t>Filling a Complaint of Discrimination or Harassment</a:t>
            </a:r>
            <a:endParaRPr lang="en-US" sz="2400" b="1" dirty="0">
              <a:latin typeface="Arial" charset="0"/>
              <a:ea typeface="Arial" charset="0"/>
              <a:cs typeface="Arial" charset="0"/>
            </a:endParaRPr>
          </a:p>
        </p:txBody>
      </p:sp>
      <p:sp>
        <p:nvSpPr>
          <p:cNvPr id="5" name="TextBox 4"/>
          <p:cNvSpPr txBox="1"/>
          <p:nvPr/>
        </p:nvSpPr>
        <p:spPr>
          <a:xfrm>
            <a:off x="504556" y="891150"/>
            <a:ext cx="8301942" cy="5632311"/>
          </a:xfrm>
          <a:prstGeom prst="rect">
            <a:avLst/>
          </a:prstGeom>
          <a:noFill/>
        </p:spPr>
        <p:txBody>
          <a:bodyPr wrap="square" rtlCol="0">
            <a:spAutoFit/>
          </a:bodyPr>
          <a:lstStyle/>
          <a:p>
            <a:pPr>
              <a:lnSpc>
                <a:spcPct val="150000"/>
              </a:lnSpc>
              <a:spcAft>
                <a:spcPts val="600"/>
              </a:spcAft>
            </a:pPr>
            <a:r>
              <a:rPr lang="en-US" dirty="0" smtClean="0">
                <a:latin typeface="Arial" charset="0"/>
                <a:ea typeface="Arial" charset="0"/>
                <a:cs typeface="Arial" charset="0"/>
              </a:rPr>
              <a:t>1) Let </a:t>
            </a:r>
            <a:r>
              <a:rPr lang="en-US" dirty="0">
                <a:latin typeface="Arial" charset="0"/>
                <a:ea typeface="Arial" charset="0"/>
                <a:cs typeface="Arial" charset="0"/>
              </a:rPr>
              <a:t>the person know that their conduct is unwanted </a:t>
            </a:r>
          </a:p>
          <a:p>
            <a:pPr>
              <a:lnSpc>
                <a:spcPct val="150000"/>
              </a:lnSpc>
              <a:spcAft>
                <a:spcPts val="600"/>
              </a:spcAft>
            </a:pPr>
            <a:r>
              <a:rPr lang="en-US" dirty="0">
                <a:latin typeface="Arial" charset="0"/>
                <a:ea typeface="Arial" charset="0"/>
                <a:cs typeface="Arial" charset="0"/>
              </a:rPr>
              <a:t>     </a:t>
            </a:r>
            <a:r>
              <a:rPr lang="en-US" dirty="0" smtClean="0">
                <a:latin typeface="Arial" charset="0"/>
                <a:ea typeface="Arial" charset="0"/>
                <a:cs typeface="Arial" charset="0"/>
              </a:rPr>
              <a:t>and </a:t>
            </a:r>
            <a:r>
              <a:rPr lang="en-US" dirty="0">
                <a:latin typeface="Arial" charset="0"/>
                <a:ea typeface="Arial" charset="0"/>
                <a:cs typeface="Arial" charset="0"/>
              </a:rPr>
              <a:t>unwelcome</a:t>
            </a:r>
            <a:r>
              <a:rPr lang="en-US" dirty="0" smtClean="0">
                <a:latin typeface="Arial" charset="0"/>
                <a:ea typeface="Arial" charset="0"/>
                <a:cs typeface="Arial" charset="0"/>
              </a:rPr>
              <a:t>.</a:t>
            </a:r>
          </a:p>
          <a:p>
            <a:pPr>
              <a:lnSpc>
                <a:spcPct val="150000"/>
              </a:lnSpc>
              <a:spcAft>
                <a:spcPts val="600"/>
              </a:spcAft>
            </a:pPr>
            <a:r>
              <a:rPr lang="en-US" dirty="0" smtClean="0">
                <a:latin typeface="Arial" charset="0"/>
                <a:ea typeface="Arial" charset="0"/>
                <a:cs typeface="Arial" charset="0"/>
              </a:rPr>
              <a:t> </a:t>
            </a:r>
            <a:endParaRPr lang="en-US" dirty="0">
              <a:latin typeface="Arial" charset="0"/>
              <a:ea typeface="Arial" charset="0"/>
              <a:cs typeface="Arial" charset="0"/>
            </a:endParaRPr>
          </a:p>
          <a:p>
            <a:pPr>
              <a:lnSpc>
                <a:spcPct val="150000"/>
              </a:lnSpc>
              <a:spcAft>
                <a:spcPts val="600"/>
              </a:spcAft>
            </a:pPr>
            <a:r>
              <a:rPr lang="en-US" dirty="0" smtClean="0">
                <a:latin typeface="Arial" charset="0"/>
                <a:ea typeface="Arial" charset="0"/>
                <a:cs typeface="Arial" charset="0"/>
              </a:rPr>
              <a:t>2) If </a:t>
            </a:r>
            <a:r>
              <a:rPr lang="en-US" dirty="0">
                <a:latin typeface="Arial" charset="0"/>
                <a:ea typeface="Arial" charset="0"/>
                <a:cs typeface="Arial" charset="0"/>
              </a:rPr>
              <a:t>comfortable doing so, go to a supervisor and explain the circumstances. </a:t>
            </a:r>
            <a:r>
              <a:rPr lang="en-US" dirty="0" smtClean="0">
                <a:latin typeface="Arial" charset="0"/>
                <a:ea typeface="Arial" charset="0"/>
                <a:cs typeface="Arial" charset="0"/>
              </a:rPr>
              <a:t>Be</a:t>
            </a:r>
          </a:p>
          <a:p>
            <a:pPr>
              <a:lnSpc>
                <a:spcPct val="150000"/>
              </a:lnSpc>
              <a:spcAft>
                <a:spcPts val="600"/>
              </a:spcAft>
            </a:pPr>
            <a:r>
              <a:rPr lang="en-US" dirty="0" smtClean="0">
                <a:latin typeface="Arial" charset="0"/>
                <a:ea typeface="Arial" charset="0"/>
                <a:cs typeface="Arial" charset="0"/>
              </a:rPr>
              <a:t>     </a:t>
            </a:r>
            <a:r>
              <a:rPr lang="en-US" dirty="0">
                <a:latin typeface="Arial" charset="0"/>
                <a:ea typeface="Arial" charset="0"/>
                <a:cs typeface="Arial" charset="0"/>
              </a:rPr>
              <a:t>sure to take with you documented dates, times, and specific occurrences.</a:t>
            </a:r>
          </a:p>
          <a:p>
            <a:pPr>
              <a:lnSpc>
                <a:spcPct val="150000"/>
              </a:lnSpc>
              <a:spcAft>
                <a:spcPts val="600"/>
              </a:spcAft>
            </a:pPr>
            <a:r>
              <a:rPr lang="en-US" sz="1600" b="1" dirty="0" smtClean="0">
                <a:latin typeface="Arial" charset="0"/>
                <a:ea typeface="Arial" charset="0"/>
                <a:cs typeface="Arial" charset="0"/>
              </a:rPr>
              <a:t>***Not comfortable with your supervisor </a:t>
            </a:r>
            <a:r>
              <a:rPr lang="en-US" sz="1600" b="1" dirty="0">
                <a:latin typeface="Arial" charset="0"/>
                <a:ea typeface="Arial" charset="0"/>
                <a:cs typeface="Arial" charset="0"/>
              </a:rPr>
              <a:t>– report the incident </a:t>
            </a:r>
            <a:r>
              <a:rPr lang="en-US" sz="1600" b="1" dirty="0" smtClean="0">
                <a:latin typeface="Arial" charset="0"/>
                <a:ea typeface="Arial" charset="0"/>
                <a:cs typeface="Arial" charset="0"/>
              </a:rPr>
              <a:t>directly to </a:t>
            </a:r>
            <a:r>
              <a:rPr lang="en-US" sz="1600" b="1" dirty="0">
                <a:latin typeface="Arial" charset="0"/>
                <a:ea typeface="Arial" charset="0"/>
                <a:cs typeface="Arial" charset="0"/>
              </a:rPr>
              <a:t>the Office of Equity, Access </a:t>
            </a:r>
            <a:r>
              <a:rPr lang="en-US" sz="1600" b="1" dirty="0" smtClean="0">
                <a:latin typeface="Arial" charset="0"/>
                <a:ea typeface="Arial" charset="0"/>
                <a:cs typeface="Arial" charset="0"/>
              </a:rPr>
              <a:t>and Inclusion</a:t>
            </a:r>
            <a:r>
              <a:rPr lang="en-US" sz="1600" b="1" dirty="0" smtClean="0">
                <a:latin typeface="Arial" charset="0"/>
                <a:ea typeface="Arial" charset="0"/>
                <a:cs typeface="Arial" charset="0"/>
              </a:rPr>
              <a:t>.***</a:t>
            </a:r>
            <a:endParaRPr lang="en-US" sz="1600" b="1" dirty="0" smtClean="0">
              <a:latin typeface="Arial" charset="0"/>
              <a:ea typeface="Arial" charset="0"/>
              <a:cs typeface="Arial" charset="0"/>
            </a:endParaRPr>
          </a:p>
          <a:p>
            <a:pPr>
              <a:lnSpc>
                <a:spcPct val="150000"/>
              </a:lnSpc>
              <a:spcAft>
                <a:spcPts val="600"/>
              </a:spcAft>
            </a:pPr>
            <a:endParaRPr lang="en-US" sz="1600" b="1" dirty="0">
              <a:latin typeface="Arial" charset="0"/>
              <a:ea typeface="Arial" charset="0"/>
              <a:cs typeface="Arial" charset="0"/>
            </a:endParaRPr>
          </a:p>
          <a:p>
            <a:pPr marL="342900" indent="-342900">
              <a:lnSpc>
                <a:spcPct val="150000"/>
              </a:lnSpc>
              <a:spcAft>
                <a:spcPts val="600"/>
              </a:spcAft>
              <a:buAutoNum type="arabicParenR" startAt="3"/>
            </a:pPr>
            <a:r>
              <a:rPr lang="en-US" dirty="0" smtClean="0">
                <a:latin typeface="Arial" charset="0"/>
                <a:ea typeface="Arial" charset="0"/>
                <a:cs typeface="Arial" charset="0"/>
              </a:rPr>
              <a:t>Report </a:t>
            </a:r>
            <a:r>
              <a:rPr lang="en-US" dirty="0">
                <a:latin typeface="Arial" charset="0"/>
                <a:ea typeface="Arial" charset="0"/>
                <a:cs typeface="Arial" charset="0"/>
              </a:rPr>
              <a:t>the incident to the Office of Equity, Access and Inclusion. Be sure to include dates, times, and specific occurrences. </a:t>
            </a:r>
            <a:endParaRPr lang="en-US" i="1" dirty="0">
              <a:latin typeface="Arial" charset="0"/>
              <a:ea typeface="Arial" charset="0"/>
              <a:cs typeface="Arial" charset="0"/>
            </a:endParaRPr>
          </a:p>
          <a:p>
            <a:pPr>
              <a:lnSpc>
                <a:spcPct val="150000"/>
              </a:lnSpc>
              <a:spcAft>
                <a:spcPts val="600"/>
              </a:spcAft>
            </a:pPr>
            <a:r>
              <a:rPr lang="en-US" i="1" dirty="0" smtClean="0">
                <a:latin typeface="Arial" charset="0"/>
                <a:ea typeface="Arial" charset="0"/>
                <a:cs typeface="Arial" charset="0"/>
                <a:hlinkClick r:id="rId8"/>
              </a:rPr>
              <a:t>https</a:t>
            </a:r>
            <a:r>
              <a:rPr lang="en-US" i="1" dirty="0">
                <a:latin typeface="Arial" charset="0"/>
                <a:ea typeface="Arial" charset="0"/>
                <a:cs typeface="Arial" charset="0"/>
                <a:hlinkClick r:id="rId8"/>
              </a:rPr>
              <a:t>://</a:t>
            </a:r>
            <a:r>
              <a:rPr lang="en-US" i="1" dirty="0" smtClean="0">
                <a:latin typeface="Arial" charset="0"/>
                <a:ea typeface="Arial" charset="0"/>
                <a:cs typeface="Arial" charset="0"/>
                <a:hlinkClick r:id="rId8"/>
              </a:rPr>
              <a:t>cm.maxient.com/reportingform.php?AustinPeayStateUniv&amp;layout_id=64</a:t>
            </a:r>
            <a:endParaRPr lang="en-US" i="1" dirty="0" smtClean="0">
              <a:latin typeface="Arial" charset="0"/>
              <a:ea typeface="Arial" charset="0"/>
              <a:cs typeface="Arial" charset="0"/>
            </a:endParaRPr>
          </a:p>
          <a:p>
            <a:pPr>
              <a:lnSpc>
                <a:spcPct val="150000"/>
              </a:lnSpc>
              <a:spcAft>
                <a:spcPts val="600"/>
              </a:spcAft>
            </a:pPr>
            <a:endParaRPr lang="en-US" i="1" dirty="0">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5421107"/>
      </p:ext>
    </p:extLst>
  </p:cSld>
  <p:clrMapOvr>
    <a:masterClrMapping/>
  </p:clrMapOvr>
  <mc:AlternateContent xmlns:mc="http://schemas.openxmlformats.org/markup-compatibility/2006">
    <mc:Choice xmlns:p14="http://schemas.microsoft.com/office/powerpoint/2010/main" Requires="p14">
      <p:transition spd="slow" p14:dur="2000" advTm="56554"/>
    </mc:Choice>
    <mc:Fallback>
      <p:transition spd="slow" advTm="5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448408" y="335665"/>
            <a:ext cx="8414238" cy="769441"/>
          </a:xfrm>
          <a:prstGeom prst="rect">
            <a:avLst/>
          </a:prstGeom>
          <a:noFill/>
        </p:spPr>
        <p:txBody>
          <a:bodyPr wrap="square" rtlCol="0">
            <a:spAutoFit/>
          </a:bodyPr>
          <a:lstStyle/>
          <a:p>
            <a:r>
              <a:rPr lang="en-US" sz="4400" b="1" dirty="0" smtClean="0">
                <a:latin typeface="Arial" charset="0"/>
                <a:ea typeface="Arial" charset="0"/>
                <a:cs typeface="Arial" charset="0"/>
              </a:rPr>
              <a:t>Thank you!</a:t>
            </a:r>
            <a:endParaRPr lang="en-US" sz="4400" b="1" dirty="0">
              <a:latin typeface="Arial" charset="0"/>
              <a:ea typeface="Arial" charset="0"/>
              <a:cs typeface="Arial" charset="0"/>
            </a:endParaRPr>
          </a:p>
        </p:txBody>
      </p:sp>
      <p:sp>
        <p:nvSpPr>
          <p:cNvPr id="5" name="TextBox 4"/>
          <p:cNvSpPr txBox="1"/>
          <p:nvPr/>
        </p:nvSpPr>
        <p:spPr>
          <a:xfrm>
            <a:off x="479180" y="1336068"/>
            <a:ext cx="8512419" cy="4216539"/>
          </a:xfrm>
          <a:prstGeom prst="rect">
            <a:avLst/>
          </a:prstGeom>
          <a:noFill/>
        </p:spPr>
        <p:txBody>
          <a:bodyPr wrap="square" rtlCol="0">
            <a:spAutoFit/>
          </a:bodyPr>
          <a:lstStyle/>
          <a:p>
            <a:pPr>
              <a:lnSpc>
                <a:spcPct val="150000"/>
              </a:lnSpc>
              <a:spcAft>
                <a:spcPts val="600"/>
              </a:spcAft>
            </a:pPr>
            <a:r>
              <a:rPr lang="en-US" sz="2400" b="1" dirty="0" smtClean="0">
                <a:latin typeface="Arial" charset="0"/>
                <a:ea typeface="Arial" charset="0"/>
                <a:cs typeface="Arial" charset="0"/>
              </a:rPr>
              <a:t>Thank you for taking the time to be a part of the Diversity and Cultural </a:t>
            </a:r>
            <a:r>
              <a:rPr lang="en-US" sz="2400" b="1" dirty="0" smtClean="0">
                <a:latin typeface="Arial" charset="0"/>
                <a:ea typeface="Arial" charset="0"/>
                <a:cs typeface="Arial" charset="0"/>
              </a:rPr>
              <a:t>Empathy in the Workplace </a:t>
            </a:r>
            <a:r>
              <a:rPr lang="en-US" sz="2400" b="1" dirty="0" smtClean="0">
                <a:latin typeface="Arial" charset="0"/>
                <a:ea typeface="Arial" charset="0"/>
                <a:cs typeface="Arial" charset="0"/>
              </a:rPr>
              <a:t>Training</a:t>
            </a:r>
            <a:r>
              <a:rPr lang="en-US" sz="2400" b="1" dirty="0" smtClean="0">
                <a:latin typeface="Arial" charset="0"/>
                <a:ea typeface="Arial" charset="0"/>
                <a:cs typeface="Arial" charset="0"/>
              </a:rPr>
              <a:t>.</a:t>
            </a:r>
            <a:endParaRPr lang="en-US" sz="2400" b="1" dirty="0" smtClean="0">
              <a:latin typeface="Arial" charset="0"/>
              <a:ea typeface="Arial" charset="0"/>
              <a:cs typeface="Arial" charset="0"/>
            </a:endParaRPr>
          </a:p>
          <a:p>
            <a:pPr algn="ctr">
              <a:lnSpc>
                <a:spcPct val="150000"/>
              </a:lnSpc>
              <a:spcAft>
                <a:spcPts val="600"/>
              </a:spcAft>
            </a:pPr>
            <a:r>
              <a:rPr lang="en-US" sz="2400" b="1" dirty="0" smtClean="0">
                <a:latin typeface="Arial" charset="0"/>
                <a:ea typeface="Arial" charset="0"/>
                <a:cs typeface="Arial" charset="0"/>
              </a:rPr>
              <a:t>For information about the POST-TEST contact: </a:t>
            </a:r>
            <a:endParaRPr lang="en-US" sz="2400" b="1" dirty="0">
              <a:latin typeface="Arial" charset="0"/>
              <a:ea typeface="Arial" charset="0"/>
              <a:cs typeface="Arial" charset="0"/>
            </a:endParaRPr>
          </a:p>
          <a:p>
            <a:pPr algn="ctr">
              <a:lnSpc>
                <a:spcPct val="150000"/>
              </a:lnSpc>
              <a:spcAft>
                <a:spcPts val="600"/>
              </a:spcAft>
            </a:pPr>
            <a:r>
              <a:rPr lang="en-US" sz="2400" b="1" dirty="0" err="1" smtClean="0">
                <a:latin typeface="Arial" charset="0"/>
                <a:ea typeface="Arial" charset="0"/>
                <a:cs typeface="Arial" charset="0"/>
              </a:rPr>
              <a:t>LaNeeça</a:t>
            </a:r>
            <a:r>
              <a:rPr lang="en-US" sz="2400" b="1" dirty="0" smtClean="0">
                <a:latin typeface="Arial" charset="0"/>
                <a:ea typeface="Arial" charset="0"/>
                <a:cs typeface="Arial" charset="0"/>
              </a:rPr>
              <a:t> R. Williams</a:t>
            </a:r>
          </a:p>
          <a:p>
            <a:pPr algn="ctr">
              <a:lnSpc>
                <a:spcPct val="150000"/>
              </a:lnSpc>
              <a:spcAft>
                <a:spcPts val="600"/>
              </a:spcAft>
            </a:pPr>
            <a:r>
              <a:rPr lang="en-US" sz="2400" b="1" dirty="0" smtClean="0">
                <a:latin typeface="Arial" charset="0"/>
                <a:ea typeface="Arial" charset="0"/>
                <a:cs typeface="Arial" charset="0"/>
              </a:rPr>
              <a:t>Email: </a:t>
            </a:r>
            <a:r>
              <a:rPr lang="en-US" sz="2400" b="1" dirty="0" smtClean="0">
                <a:latin typeface="Arial" charset="0"/>
                <a:ea typeface="Arial" charset="0"/>
                <a:cs typeface="Arial" charset="0"/>
                <a:hlinkClick r:id="rId8"/>
              </a:rPr>
              <a:t>Williamslr@apsu.edu</a:t>
            </a:r>
            <a:endParaRPr lang="en-US" sz="2400" b="1" dirty="0" smtClean="0">
              <a:latin typeface="Arial" charset="0"/>
              <a:ea typeface="Arial" charset="0"/>
              <a:cs typeface="Arial" charset="0"/>
            </a:endParaRPr>
          </a:p>
          <a:p>
            <a:pPr algn="ctr">
              <a:lnSpc>
                <a:spcPct val="150000"/>
              </a:lnSpc>
              <a:spcAft>
                <a:spcPts val="600"/>
              </a:spcAft>
            </a:pPr>
            <a:r>
              <a:rPr lang="en-US" sz="2400" b="1" dirty="0" smtClean="0">
                <a:latin typeface="Arial" charset="0"/>
                <a:ea typeface="Arial" charset="0"/>
                <a:cs typeface="Arial" charset="0"/>
              </a:rPr>
              <a:t>Phone: </a:t>
            </a:r>
            <a:r>
              <a:rPr lang="en-US" sz="2400" b="1" dirty="0" smtClean="0">
                <a:latin typeface="Arial" charset="0"/>
                <a:ea typeface="Arial" charset="0"/>
                <a:cs typeface="Arial" charset="0"/>
              </a:rPr>
              <a:t>931-221-7690</a:t>
            </a:r>
          </a:p>
          <a:p>
            <a:pPr algn="ctr">
              <a:lnSpc>
                <a:spcPct val="150000"/>
              </a:lnSpc>
              <a:spcAft>
                <a:spcPts val="600"/>
              </a:spcAft>
            </a:pPr>
            <a:r>
              <a:rPr lang="en-US" b="1" dirty="0" smtClean="0">
                <a:latin typeface="Arial" charset="0"/>
                <a:ea typeface="Arial" charset="0"/>
                <a:cs typeface="Arial" charset="0"/>
              </a:rPr>
              <a:t>***The POST-TEST is required to receive credit for viewing this training.***</a:t>
            </a:r>
            <a:endParaRPr lang="en-US" b="1" dirty="0" smtClean="0">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9156375"/>
      </p:ext>
    </p:extLst>
  </p:cSld>
  <p:clrMapOvr>
    <a:masterClrMapping/>
  </p:clrMapOvr>
  <mc:AlternateContent xmlns:mc="http://schemas.openxmlformats.org/markup-compatibility/2006">
    <mc:Choice xmlns:p14="http://schemas.microsoft.com/office/powerpoint/2010/main" Requires="p14">
      <p:transition spd="slow" p14:dur="2000" advTm="39465"/>
    </mc:Choice>
    <mc:Fallback>
      <p:transition spd="slow" advTm="3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694480" y="335665"/>
            <a:ext cx="6585995" cy="523220"/>
          </a:xfrm>
          <a:prstGeom prst="rect">
            <a:avLst/>
          </a:prstGeom>
          <a:noFill/>
        </p:spPr>
        <p:txBody>
          <a:bodyPr wrap="square" rtlCol="0">
            <a:spAutoFit/>
          </a:bodyPr>
          <a:lstStyle/>
          <a:p>
            <a:r>
              <a:rPr lang="en-US" sz="2800" b="1" dirty="0" smtClean="0">
                <a:latin typeface="Arial" charset="0"/>
                <a:ea typeface="Arial" charset="0"/>
                <a:cs typeface="Arial" charset="0"/>
              </a:rPr>
              <a:t>Learning Objectives</a:t>
            </a:r>
            <a:endParaRPr lang="en-US" sz="2800" b="1" dirty="0">
              <a:latin typeface="Arial" charset="0"/>
              <a:ea typeface="Arial" charset="0"/>
              <a:cs typeface="Arial" charset="0"/>
            </a:endParaRPr>
          </a:p>
        </p:txBody>
      </p:sp>
      <p:sp>
        <p:nvSpPr>
          <p:cNvPr id="5" name="TextBox 4"/>
          <p:cNvSpPr txBox="1"/>
          <p:nvPr/>
        </p:nvSpPr>
        <p:spPr>
          <a:xfrm>
            <a:off x="823190" y="1063159"/>
            <a:ext cx="7741058" cy="3708708"/>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sz="2000" b="1" dirty="0" smtClean="0">
                <a:latin typeface="Arial" charset="0"/>
                <a:ea typeface="Arial" charset="0"/>
                <a:cs typeface="Arial" charset="0"/>
              </a:rPr>
              <a:t>Definition of diversity and cultural empathy</a:t>
            </a:r>
          </a:p>
          <a:p>
            <a:pPr marL="285750" indent="-285750">
              <a:lnSpc>
                <a:spcPct val="150000"/>
              </a:lnSpc>
              <a:spcAft>
                <a:spcPts val="600"/>
              </a:spcAft>
              <a:buFont typeface="Arial" panose="020B0604020202020204" pitchFamily="34" charset="0"/>
              <a:buChar char="•"/>
            </a:pPr>
            <a:r>
              <a:rPr lang="en-US" sz="2000" b="1" dirty="0" smtClean="0">
                <a:latin typeface="Arial" charset="0"/>
                <a:ea typeface="Arial" charset="0"/>
                <a:cs typeface="Arial" charset="0"/>
              </a:rPr>
              <a:t>Learning the different types of cultural norms and values</a:t>
            </a:r>
          </a:p>
          <a:p>
            <a:pPr marL="285750" indent="-285750">
              <a:lnSpc>
                <a:spcPct val="150000"/>
              </a:lnSpc>
              <a:spcAft>
                <a:spcPts val="600"/>
              </a:spcAft>
              <a:buFont typeface="Arial" panose="020B0604020202020204" pitchFamily="34" charset="0"/>
              <a:buChar char="•"/>
            </a:pPr>
            <a:r>
              <a:rPr lang="en-US" sz="2000" b="1" dirty="0" smtClean="0">
                <a:latin typeface="Arial" charset="0"/>
                <a:ea typeface="Arial" charset="0"/>
                <a:cs typeface="Arial" charset="0"/>
              </a:rPr>
              <a:t>Tips on how to be more culturally empathetic through effective communication</a:t>
            </a:r>
          </a:p>
          <a:p>
            <a:pPr marL="285750" indent="-285750">
              <a:lnSpc>
                <a:spcPct val="150000"/>
              </a:lnSpc>
              <a:spcAft>
                <a:spcPts val="600"/>
              </a:spcAft>
              <a:buFont typeface="Arial" panose="020B0604020202020204" pitchFamily="34" charset="0"/>
              <a:buChar char="•"/>
            </a:pPr>
            <a:r>
              <a:rPr lang="en-US" sz="2000" b="1" dirty="0" smtClean="0">
                <a:latin typeface="Arial" charset="0"/>
                <a:ea typeface="Arial" charset="0"/>
                <a:cs typeface="Arial" charset="0"/>
              </a:rPr>
              <a:t>Unlawful Discrimination</a:t>
            </a:r>
          </a:p>
          <a:p>
            <a:pPr marL="285750" indent="-285750">
              <a:lnSpc>
                <a:spcPct val="150000"/>
              </a:lnSpc>
              <a:spcAft>
                <a:spcPts val="600"/>
              </a:spcAft>
              <a:buFont typeface="Arial" panose="020B0604020202020204" pitchFamily="34" charset="0"/>
              <a:buChar char="•"/>
            </a:pPr>
            <a:r>
              <a:rPr lang="en-US" sz="2000" b="1" dirty="0" smtClean="0">
                <a:latin typeface="Arial" charset="0"/>
                <a:ea typeface="Arial" charset="0"/>
                <a:cs typeface="Arial" charset="0"/>
              </a:rPr>
              <a:t>Your responsibility as a APSU Governor</a:t>
            </a:r>
          </a:p>
          <a:p>
            <a:pPr marL="285750" indent="-285750">
              <a:lnSpc>
                <a:spcPct val="150000"/>
              </a:lnSpc>
              <a:spcAft>
                <a:spcPts val="600"/>
              </a:spcAft>
              <a:buFont typeface="Arial" panose="020B0604020202020204" pitchFamily="34" charset="0"/>
              <a:buChar char="•"/>
            </a:pPr>
            <a:r>
              <a:rPr lang="en-US" sz="2000" b="1" dirty="0" smtClean="0">
                <a:latin typeface="Arial" charset="0"/>
                <a:ea typeface="Arial" charset="0"/>
                <a:cs typeface="Arial" charset="0"/>
              </a:rPr>
              <a:t>Steps to filing a harassment or discrimination complaint</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1837482"/>
      </p:ext>
    </p:extLst>
  </p:cSld>
  <p:clrMapOvr>
    <a:masterClrMapping/>
  </p:clrMapOvr>
  <mc:AlternateContent xmlns:mc="http://schemas.openxmlformats.org/markup-compatibility/2006">
    <mc:Choice xmlns:p14="http://schemas.microsoft.com/office/powerpoint/2010/main" Requires="p14">
      <p:transition spd="slow" p14:dur="2000" advTm="35852"/>
    </mc:Choice>
    <mc:Fallback>
      <p:transition spd="slow" advTm="3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397758"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404447" y="335665"/>
            <a:ext cx="8414238" cy="523220"/>
          </a:xfrm>
          <a:prstGeom prst="rect">
            <a:avLst/>
          </a:prstGeom>
          <a:noFill/>
        </p:spPr>
        <p:txBody>
          <a:bodyPr wrap="square" rtlCol="0">
            <a:spAutoFit/>
          </a:bodyPr>
          <a:lstStyle/>
          <a:p>
            <a:r>
              <a:rPr lang="en-US" sz="2800" b="1" dirty="0" smtClean="0">
                <a:latin typeface="Arial" charset="0"/>
                <a:ea typeface="Arial" charset="0"/>
                <a:cs typeface="Arial" charset="0"/>
              </a:rPr>
              <a:t>Diversity and Cultural </a:t>
            </a:r>
            <a:r>
              <a:rPr lang="en-US" sz="2800" b="1" dirty="0" smtClean="0">
                <a:latin typeface="Arial" charset="0"/>
                <a:ea typeface="Arial" charset="0"/>
                <a:cs typeface="Arial" charset="0"/>
              </a:rPr>
              <a:t>Empathy</a:t>
            </a:r>
            <a:r>
              <a:rPr lang="en-US" sz="2800" b="1" dirty="0">
                <a:latin typeface="Arial" charset="0"/>
                <a:ea typeface="Arial" charset="0"/>
                <a:cs typeface="Arial" charset="0"/>
              </a:rPr>
              <a:t> </a:t>
            </a:r>
            <a:r>
              <a:rPr lang="en-US" sz="2800" b="1" dirty="0" smtClean="0">
                <a:latin typeface="Arial" charset="0"/>
                <a:ea typeface="Arial" charset="0"/>
                <a:cs typeface="Arial" charset="0"/>
              </a:rPr>
              <a:t>in the Workplace</a:t>
            </a:r>
            <a:endParaRPr lang="en-US" sz="2800" b="1" dirty="0">
              <a:latin typeface="Arial" charset="0"/>
              <a:ea typeface="Arial" charset="0"/>
              <a:cs typeface="Arial" charset="0"/>
            </a:endParaRPr>
          </a:p>
        </p:txBody>
      </p:sp>
      <p:sp>
        <p:nvSpPr>
          <p:cNvPr id="5" name="TextBox 4"/>
          <p:cNvSpPr txBox="1"/>
          <p:nvPr/>
        </p:nvSpPr>
        <p:spPr>
          <a:xfrm>
            <a:off x="914400" y="597275"/>
            <a:ext cx="7772399" cy="4339650"/>
          </a:xfrm>
          <a:prstGeom prst="rect">
            <a:avLst/>
          </a:prstGeom>
          <a:noFill/>
        </p:spPr>
        <p:txBody>
          <a:bodyPr wrap="square" rtlCol="0">
            <a:spAutoFit/>
          </a:bodyPr>
          <a:lstStyle/>
          <a:p>
            <a:pPr>
              <a:lnSpc>
                <a:spcPct val="150000"/>
              </a:lnSpc>
            </a:pPr>
            <a:endParaRPr lang="en-US" sz="1600" b="1" u="sng" dirty="0" smtClean="0">
              <a:latin typeface="Arial" panose="020B0604020202020204" pitchFamily="34" charset="0"/>
              <a:ea typeface="Garamond" charset="0"/>
              <a:cs typeface="Arial" panose="020B0604020202020204" pitchFamily="34" charset="0"/>
            </a:endParaRPr>
          </a:p>
          <a:p>
            <a:pPr>
              <a:lnSpc>
                <a:spcPct val="150000"/>
              </a:lnSpc>
            </a:pPr>
            <a:r>
              <a:rPr lang="en-US" sz="2000" b="1" u="sng" dirty="0" smtClean="0">
                <a:latin typeface="Arial" panose="020B0604020202020204" pitchFamily="34" charset="0"/>
                <a:ea typeface="Garamond" charset="0"/>
                <a:cs typeface="Arial" panose="020B0604020202020204" pitchFamily="34" charset="0"/>
              </a:rPr>
              <a:t>What is diversity?</a:t>
            </a:r>
          </a:p>
          <a:p>
            <a:pPr marL="285750" indent="-285750">
              <a:lnSpc>
                <a:spcPct val="150000"/>
              </a:lnSpc>
              <a:buFont typeface="Arial" panose="020B0604020202020204" pitchFamily="34" charset="0"/>
              <a:buChar char="•"/>
            </a:pPr>
            <a:r>
              <a:rPr lang="en-US" sz="2000" i="1" dirty="0" smtClean="0">
                <a:latin typeface="Arial" panose="020B0604020202020204" pitchFamily="34" charset="0"/>
                <a:ea typeface="Garamond" charset="0"/>
                <a:cs typeface="Arial" panose="020B0604020202020204" pitchFamily="34" charset="0"/>
              </a:rPr>
              <a:t>When we speak of diversity, we’re not speaking only of nationalities or ethnic groups, but also about age, gender, race, religion, sexual orientation, physical abilities, where you live, plus subcultures within any of these categories based on occupation, education and personality.</a:t>
            </a:r>
          </a:p>
          <a:p>
            <a:pPr marL="285750" indent="-285750">
              <a:lnSpc>
                <a:spcPct val="150000"/>
              </a:lnSpc>
              <a:buFont typeface="Arial" panose="020B0604020202020204" pitchFamily="34" charset="0"/>
              <a:buChar char="•"/>
            </a:pPr>
            <a:endParaRPr lang="en-US" sz="1600" i="1" dirty="0" smtClean="0">
              <a:latin typeface="Arial" panose="020B0604020202020204" pitchFamily="34" charset="0"/>
              <a:ea typeface="Garamond" charset="0"/>
              <a:cs typeface="Arial" panose="020B0604020202020204" pitchFamily="34" charset="0"/>
            </a:endParaRPr>
          </a:p>
          <a:p>
            <a:pPr>
              <a:lnSpc>
                <a:spcPct val="150000"/>
              </a:lnSpc>
            </a:pPr>
            <a:endParaRPr lang="en-US" sz="1600" i="1" dirty="0">
              <a:latin typeface="Arial" panose="020B0604020202020204" pitchFamily="34" charset="0"/>
              <a:ea typeface="Garamond" charset="0"/>
              <a:cs typeface="Arial" panose="020B0604020202020204" pitchFamily="34" charset="0"/>
            </a:endParaRPr>
          </a:p>
          <a:p>
            <a:pPr>
              <a:lnSpc>
                <a:spcPct val="150000"/>
              </a:lnSpc>
            </a:pPr>
            <a:endParaRPr lang="en-US" sz="1600" i="1" dirty="0">
              <a:latin typeface="Arial" panose="020B0604020202020204" pitchFamily="34" charset="0"/>
              <a:ea typeface="Garamond" charset="0"/>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9668232"/>
      </p:ext>
    </p:extLst>
  </p:cSld>
  <p:clrMapOvr>
    <a:masterClrMapping/>
  </p:clrMapOvr>
  <mc:AlternateContent xmlns:mc="http://schemas.openxmlformats.org/markup-compatibility/2006">
    <mc:Choice xmlns:p14="http://schemas.microsoft.com/office/powerpoint/2010/main" Requires="p14">
      <p:transition spd="slow" p14:dur="2000" advTm="39364"/>
    </mc:Choice>
    <mc:Fallback>
      <p:transition spd="slow" advTm="3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397758"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335665"/>
            <a:ext cx="8449408" cy="523220"/>
          </a:xfrm>
          <a:prstGeom prst="rect">
            <a:avLst/>
          </a:prstGeom>
          <a:noFill/>
        </p:spPr>
        <p:txBody>
          <a:bodyPr wrap="square" rtlCol="0">
            <a:spAutoFit/>
          </a:bodyPr>
          <a:lstStyle/>
          <a:p>
            <a:r>
              <a:rPr lang="en-US" sz="2800" b="1" dirty="0" smtClean="0">
                <a:latin typeface="Arial" charset="0"/>
                <a:ea typeface="Arial" charset="0"/>
                <a:cs typeface="Arial" charset="0"/>
              </a:rPr>
              <a:t>Diversity and Cultural </a:t>
            </a:r>
            <a:r>
              <a:rPr lang="en-US" sz="2800" b="1" dirty="0" smtClean="0">
                <a:latin typeface="Arial" charset="0"/>
                <a:ea typeface="Arial" charset="0"/>
                <a:cs typeface="Arial" charset="0"/>
              </a:rPr>
              <a:t>Empathy in the Workplace</a:t>
            </a:r>
            <a:endParaRPr lang="en-US" sz="2800" b="1" dirty="0">
              <a:latin typeface="Arial" charset="0"/>
              <a:ea typeface="Arial" charset="0"/>
              <a:cs typeface="Arial" charset="0"/>
            </a:endParaRPr>
          </a:p>
        </p:txBody>
      </p:sp>
      <p:sp>
        <p:nvSpPr>
          <p:cNvPr id="5" name="TextBox 4"/>
          <p:cNvSpPr txBox="1"/>
          <p:nvPr/>
        </p:nvSpPr>
        <p:spPr>
          <a:xfrm>
            <a:off x="914400" y="597275"/>
            <a:ext cx="7772399" cy="4247317"/>
          </a:xfrm>
          <a:prstGeom prst="rect">
            <a:avLst/>
          </a:prstGeom>
          <a:noFill/>
        </p:spPr>
        <p:txBody>
          <a:bodyPr wrap="square" rtlCol="0">
            <a:spAutoFit/>
          </a:bodyPr>
          <a:lstStyle/>
          <a:p>
            <a:pPr>
              <a:lnSpc>
                <a:spcPct val="150000"/>
              </a:lnSpc>
            </a:pPr>
            <a:endParaRPr lang="en-US" sz="1600" b="1" u="sng" dirty="0" smtClean="0">
              <a:latin typeface="Arial" panose="020B0604020202020204" pitchFamily="34" charset="0"/>
              <a:ea typeface="Garamond" charset="0"/>
              <a:cs typeface="Arial" panose="020B0604020202020204" pitchFamily="34" charset="0"/>
            </a:endParaRPr>
          </a:p>
          <a:p>
            <a:pPr>
              <a:lnSpc>
                <a:spcPct val="150000"/>
              </a:lnSpc>
            </a:pPr>
            <a:r>
              <a:rPr lang="en-US" sz="2000" b="1" u="sng" dirty="0" smtClean="0">
                <a:latin typeface="Arial" panose="020B0604020202020204" pitchFamily="34" charset="0"/>
                <a:ea typeface="Garamond" charset="0"/>
                <a:cs typeface="Arial" panose="020B0604020202020204" pitchFamily="34" charset="0"/>
              </a:rPr>
              <a:t>What is cultural empathy?</a:t>
            </a:r>
          </a:p>
          <a:p>
            <a:pPr marL="285750" indent="-285750">
              <a:lnSpc>
                <a:spcPct val="150000"/>
              </a:lnSpc>
              <a:buFont typeface="Arial" panose="020B0604020202020204" pitchFamily="34" charset="0"/>
              <a:buChar char="•"/>
            </a:pPr>
            <a:r>
              <a:rPr lang="en-US" sz="1600" i="1" dirty="0" smtClean="0">
                <a:latin typeface="Arial" panose="020B0604020202020204" pitchFamily="34" charset="0"/>
                <a:ea typeface="Garamond" charset="0"/>
                <a:cs typeface="Arial" panose="020B0604020202020204" pitchFamily="34" charset="0"/>
              </a:rPr>
              <a:t>This is the acknowledging of another individuals </a:t>
            </a:r>
            <a:r>
              <a:rPr lang="en-US" sz="1600" i="1" dirty="0">
                <a:latin typeface="Arial" panose="020B0604020202020204" pitchFamily="34" charset="0"/>
                <a:ea typeface="Garamond" charset="0"/>
                <a:cs typeface="Arial" panose="020B0604020202020204" pitchFamily="34" charset="0"/>
              </a:rPr>
              <a:t>emotions and </a:t>
            </a:r>
            <a:r>
              <a:rPr lang="en-US" sz="1600" i="1" dirty="0" smtClean="0">
                <a:latin typeface="Arial" panose="020B0604020202020204" pitchFamily="34" charset="0"/>
                <a:ea typeface="Garamond" charset="0"/>
                <a:cs typeface="Arial" panose="020B0604020202020204" pitchFamily="34" charset="0"/>
              </a:rPr>
              <a:t>experiences. It is the ability to understand another person’s perspectives, values, beliefs, behaviors and communication styles. Factors </a:t>
            </a:r>
            <a:r>
              <a:rPr lang="en-US" sz="1600" i="1" dirty="0">
                <a:latin typeface="Arial" panose="020B0604020202020204" pitchFamily="34" charset="0"/>
                <a:ea typeface="Garamond" charset="0"/>
                <a:cs typeface="Arial" panose="020B0604020202020204" pitchFamily="34" charset="0"/>
              </a:rPr>
              <a:t>that influence how culturally empathetic a person </a:t>
            </a:r>
            <a:r>
              <a:rPr lang="en-US" sz="1600" i="1" dirty="0" smtClean="0">
                <a:latin typeface="Arial" panose="020B0604020202020204" pitchFamily="34" charset="0"/>
                <a:ea typeface="Garamond" charset="0"/>
                <a:cs typeface="Arial" panose="020B0604020202020204" pitchFamily="34" charset="0"/>
              </a:rPr>
              <a:t>could  </a:t>
            </a:r>
            <a:r>
              <a:rPr lang="en-US" sz="1600" i="1" dirty="0">
                <a:latin typeface="Arial" panose="020B0604020202020204" pitchFamily="34" charset="0"/>
                <a:ea typeface="Garamond" charset="0"/>
                <a:cs typeface="Arial" panose="020B0604020202020204" pitchFamily="34" charset="0"/>
              </a:rPr>
              <a:t>include socioeconomic status, exposure to other cultures, understanding of one's own culture, and whether or not it is in one's best interest to be culturally empathetic.</a:t>
            </a:r>
          </a:p>
          <a:p>
            <a:pPr marL="285750" indent="-285750">
              <a:lnSpc>
                <a:spcPct val="150000"/>
              </a:lnSpc>
              <a:buFont typeface="Arial" panose="020B0604020202020204" pitchFamily="34" charset="0"/>
              <a:buChar char="•"/>
            </a:pPr>
            <a:endParaRPr lang="en-US" sz="1600" i="1" dirty="0" smtClean="0">
              <a:latin typeface="Arial" panose="020B0604020202020204" pitchFamily="34" charset="0"/>
              <a:ea typeface="Garamond" charset="0"/>
              <a:cs typeface="Arial" panose="020B0604020202020204" pitchFamily="34" charset="0"/>
            </a:endParaRPr>
          </a:p>
          <a:p>
            <a:pPr>
              <a:lnSpc>
                <a:spcPct val="150000"/>
              </a:lnSpc>
            </a:pPr>
            <a:endParaRPr lang="en-US" sz="1600" i="1" dirty="0">
              <a:latin typeface="Arial" panose="020B0604020202020204" pitchFamily="34" charset="0"/>
              <a:ea typeface="Garamond" charset="0"/>
              <a:cs typeface="Arial" panose="020B0604020202020204" pitchFamily="34" charset="0"/>
            </a:endParaRPr>
          </a:p>
          <a:p>
            <a:pPr>
              <a:lnSpc>
                <a:spcPct val="150000"/>
              </a:lnSpc>
            </a:pPr>
            <a:endParaRPr lang="en-US" sz="1600" i="1" dirty="0">
              <a:latin typeface="Arial" panose="020B0604020202020204" pitchFamily="34" charset="0"/>
              <a:ea typeface="Garamond" charset="0"/>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2264023"/>
      </p:ext>
    </p:extLst>
  </p:cSld>
  <p:clrMapOvr>
    <a:masterClrMapping/>
  </p:clrMapOvr>
  <mc:AlternateContent xmlns:mc="http://schemas.openxmlformats.org/markup-compatibility/2006">
    <mc:Choice xmlns:p14="http://schemas.microsoft.com/office/powerpoint/2010/main" Requires="p14">
      <p:transition spd="slow" p14:dur="2000" advTm="49910"/>
    </mc:Choice>
    <mc:Fallback>
      <p:transition spd="slow" advTm="4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77761" y="589206"/>
            <a:ext cx="8576679" cy="461665"/>
          </a:xfrm>
          <a:prstGeom prst="rect">
            <a:avLst/>
          </a:prstGeom>
          <a:noFill/>
        </p:spPr>
        <p:txBody>
          <a:bodyPr wrap="square" rtlCol="0">
            <a:spAutoFit/>
          </a:bodyPr>
          <a:lstStyle/>
          <a:p>
            <a:r>
              <a:rPr lang="en-US" sz="2400" b="1" dirty="0" smtClean="0">
                <a:latin typeface="Arial" charset="0"/>
                <a:ea typeface="Arial" charset="0"/>
                <a:cs typeface="Arial" charset="0"/>
              </a:rPr>
              <a:t>Different Cultural Norms and Values</a:t>
            </a:r>
            <a:endParaRPr lang="en-US" sz="2400" b="1" dirty="0">
              <a:latin typeface="Arial" charset="0"/>
              <a:ea typeface="Arial" charset="0"/>
              <a:cs typeface="Arial" charset="0"/>
            </a:endParaRPr>
          </a:p>
        </p:txBody>
      </p:sp>
      <p:sp>
        <p:nvSpPr>
          <p:cNvPr id="5" name="TextBox 4"/>
          <p:cNvSpPr txBox="1"/>
          <p:nvPr/>
        </p:nvSpPr>
        <p:spPr>
          <a:xfrm>
            <a:off x="1080738" y="1225016"/>
            <a:ext cx="7072662" cy="3785652"/>
          </a:xfrm>
          <a:prstGeom prst="rect">
            <a:avLst/>
          </a:prstGeom>
          <a:noFill/>
        </p:spPr>
        <p:txBody>
          <a:bodyPr wrap="square" rtlCol="0">
            <a:spAutoFit/>
          </a:bodyPr>
          <a:lstStyle/>
          <a:p>
            <a:pPr>
              <a:lnSpc>
                <a:spcPct val="150000"/>
              </a:lnSpc>
              <a:spcAft>
                <a:spcPts val="600"/>
              </a:spcAft>
            </a:pPr>
            <a:r>
              <a:rPr lang="en-US" sz="2000" b="1" dirty="0" smtClean="0">
                <a:latin typeface="Arial" charset="0"/>
                <a:ea typeface="Arial" charset="0"/>
                <a:cs typeface="Arial" charset="0"/>
              </a:rPr>
              <a:t>If someone has different beliefs than you at APSU:</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Accept the person for their beliefs</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Be neutral</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Be considerate</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Recognize the difference</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Show respect</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Be person-centered</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4066370"/>
      </p:ext>
    </p:extLst>
  </p:cSld>
  <p:clrMapOvr>
    <a:masterClrMapping/>
  </p:clrMapOvr>
  <mc:AlternateContent xmlns:mc="http://schemas.openxmlformats.org/markup-compatibility/2006">
    <mc:Choice xmlns:p14="http://schemas.microsoft.com/office/powerpoint/2010/main" Requires="p14">
      <p:transition spd="slow" p14:dur="2000" advTm="63075"/>
    </mc:Choice>
    <mc:Fallback>
      <p:transition spd="slow" advTm="6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77761" y="589206"/>
            <a:ext cx="8576679" cy="461665"/>
          </a:xfrm>
          <a:prstGeom prst="rect">
            <a:avLst/>
          </a:prstGeom>
          <a:noFill/>
        </p:spPr>
        <p:txBody>
          <a:bodyPr wrap="square" rtlCol="0">
            <a:spAutoFit/>
          </a:bodyPr>
          <a:lstStyle/>
          <a:p>
            <a:r>
              <a:rPr lang="en-US" sz="2400" b="1" dirty="0" smtClean="0">
                <a:latin typeface="Arial" charset="0"/>
                <a:ea typeface="Arial" charset="0"/>
                <a:cs typeface="Arial" charset="0"/>
              </a:rPr>
              <a:t>Different Cultural Norms and Values</a:t>
            </a:r>
            <a:endParaRPr lang="en-US" sz="2400" b="1" dirty="0">
              <a:latin typeface="Arial" charset="0"/>
              <a:ea typeface="Arial" charset="0"/>
              <a:cs typeface="Arial" charset="0"/>
            </a:endParaRPr>
          </a:p>
        </p:txBody>
      </p:sp>
      <p:sp>
        <p:nvSpPr>
          <p:cNvPr id="5" name="TextBox 4"/>
          <p:cNvSpPr txBox="1"/>
          <p:nvPr/>
        </p:nvSpPr>
        <p:spPr>
          <a:xfrm>
            <a:off x="1080738" y="1225016"/>
            <a:ext cx="7072662" cy="4247317"/>
          </a:xfrm>
          <a:prstGeom prst="rect">
            <a:avLst/>
          </a:prstGeom>
          <a:noFill/>
        </p:spPr>
        <p:txBody>
          <a:bodyPr wrap="square" rtlCol="0">
            <a:spAutoFit/>
          </a:bodyPr>
          <a:lstStyle/>
          <a:p>
            <a:pPr>
              <a:lnSpc>
                <a:spcPct val="150000"/>
              </a:lnSpc>
              <a:spcAft>
                <a:spcPts val="600"/>
              </a:spcAft>
            </a:pPr>
            <a:r>
              <a:rPr lang="en-US" sz="2000" b="1" dirty="0" smtClean="0">
                <a:latin typeface="Arial" charset="0"/>
                <a:ea typeface="Arial" charset="0"/>
                <a:cs typeface="Arial" charset="0"/>
              </a:rPr>
              <a:t>Types of differences I might expect at APSU:</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Language and speech</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Eye contact and touching</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Gestures or personal space</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Beliefs (e.g., foods, clothing, religion, </a:t>
            </a:r>
            <a:r>
              <a:rPr lang="en-US" sz="2000" i="1" dirty="0" smtClean="0">
                <a:latin typeface="Arial" charset="0"/>
                <a:ea typeface="Arial" charset="0"/>
                <a:cs typeface="Arial" charset="0"/>
              </a:rPr>
              <a:t>etc.)</a:t>
            </a:r>
            <a:endParaRPr lang="en-US" sz="2000" i="1" dirty="0" smtClean="0">
              <a:latin typeface="Arial" charset="0"/>
              <a:ea typeface="Arial" charset="0"/>
              <a:cs typeface="Arial" charset="0"/>
            </a:endParaRP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Behaviors (actions)</a:t>
            </a:r>
          </a:p>
          <a:p>
            <a:pPr marL="285750" indent="-285750">
              <a:lnSpc>
                <a:spcPct val="150000"/>
              </a:lnSpc>
              <a:spcAft>
                <a:spcPts val="600"/>
              </a:spcAft>
              <a:buFont typeface="Arial" panose="020B0604020202020204" pitchFamily="34" charset="0"/>
              <a:buChar char="•"/>
            </a:pPr>
            <a:r>
              <a:rPr lang="en-US" sz="2000" i="1" dirty="0" smtClean="0">
                <a:latin typeface="Arial" charset="0"/>
                <a:ea typeface="Arial" charset="0"/>
                <a:cs typeface="Arial" charset="0"/>
              </a:rPr>
              <a:t>How a person identifies (e.g., pronoun usage, race or ethnicity)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2756998"/>
      </p:ext>
    </p:extLst>
  </p:cSld>
  <p:clrMapOvr>
    <a:masterClrMapping/>
  </p:clrMapOvr>
  <mc:AlternateContent xmlns:mc="http://schemas.openxmlformats.org/markup-compatibility/2006">
    <mc:Choice xmlns:p14="http://schemas.microsoft.com/office/powerpoint/2010/main" Requires="p14">
      <p:transition spd="slow" p14:dur="2000" advTm="65172"/>
    </mc:Choice>
    <mc:Fallback>
      <p:transition spd="slow" advTm="6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434143"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277761" y="589206"/>
            <a:ext cx="8576679" cy="461665"/>
          </a:xfrm>
          <a:prstGeom prst="rect">
            <a:avLst/>
          </a:prstGeom>
          <a:noFill/>
        </p:spPr>
        <p:txBody>
          <a:bodyPr wrap="square" rtlCol="0">
            <a:spAutoFit/>
          </a:bodyPr>
          <a:lstStyle/>
          <a:p>
            <a:r>
              <a:rPr lang="en-US" sz="2400" b="1" dirty="0" smtClean="0">
                <a:latin typeface="Arial" charset="0"/>
                <a:ea typeface="Arial" charset="0"/>
                <a:cs typeface="Arial" charset="0"/>
              </a:rPr>
              <a:t>Different Cultural Norms and Values Comparison</a:t>
            </a:r>
            <a:endParaRPr lang="en-US" sz="2400" b="1" dirty="0">
              <a:latin typeface="Arial" charset="0"/>
              <a:ea typeface="Arial" charset="0"/>
              <a:cs typeface="Arial" charset="0"/>
            </a:endParaRPr>
          </a:p>
        </p:txBody>
      </p:sp>
      <p:sp>
        <p:nvSpPr>
          <p:cNvPr id="5" name="TextBox 4"/>
          <p:cNvSpPr txBox="1"/>
          <p:nvPr/>
        </p:nvSpPr>
        <p:spPr>
          <a:xfrm>
            <a:off x="1080738" y="1225016"/>
            <a:ext cx="7072662" cy="496996"/>
          </a:xfrm>
          <a:prstGeom prst="rect">
            <a:avLst/>
          </a:prstGeom>
          <a:noFill/>
        </p:spPr>
        <p:txBody>
          <a:bodyPr wrap="square" rtlCol="0">
            <a:spAutoFit/>
          </a:bodyPr>
          <a:lstStyle/>
          <a:p>
            <a:pPr>
              <a:lnSpc>
                <a:spcPct val="150000"/>
              </a:lnSpc>
              <a:spcAft>
                <a:spcPts val="600"/>
              </a:spcAft>
            </a:pPr>
            <a:endParaRPr lang="en-US" sz="2000" i="1" dirty="0" smtClean="0">
              <a:latin typeface="Arial" charset="0"/>
              <a:ea typeface="Arial"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04346769"/>
              </p:ext>
            </p:extLst>
          </p:nvPr>
        </p:nvGraphicFramePr>
        <p:xfrm>
          <a:off x="457199" y="1397000"/>
          <a:ext cx="7921869" cy="4251478"/>
        </p:xfrm>
        <a:graphic>
          <a:graphicData uri="http://schemas.openxmlformats.org/drawingml/2006/table">
            <a:tbl>
              <a:tblPr firstRow="1" bandRow="1">
                <a:tableStyleId>{5C22544A-7EE6-4342-B048-85BDC9FD1C3A}</a:tableStyleId>
              </a:tblPr>
              <a:tblGrid>
                <a:gridCol w="2640623">
                  <a:extLst>
                    <a:ext uri="{9D8B030D-6E8A-4147-A177-3AD203B41FA5}">
                      <a16:colId xmlns:a16="http://schemas.microsoft.com/office/drawing/2014/main" val="3148669876"/>
                    </a:ext>
                  </a:extLst>
                </a:gridCol>
                <a:gridCol w="2640623">
                  <a:extLst>
                    <a:ext uri="{9D8B030D-6E8A-4147-A177-3AD203B41FA5}">
                      <a16:colId xmlns:a16="http://schemas.microsoft.com/office/drawing/2014/main" val="2823835696"/>
                    </a:ext>
                  </a:extLst>
                </a:gridCol>
                <a:gridCol w="2640623">
                  <a:extLst>
                    <a:ext uri="{9D8B030D-6E8A-4147-A177-3AD203B41FA5}">
                      <a16:colId xmlns:a16="http://schemas.microsoft.com/office/drawing/2014/main" val="259583095"/>
                    </a:ext>
                  </a:extLst>
                </a:gridCol>
              </a:tblGrid>
              <a:tr h="542110">
                <a:tc>
                  <a:txBody>
                    <a:bodyPr/>
                    <a:lstStyle/>
                    <a:p>
                      <a:r>
                        <a:rPr lang="en-US" dirty="0" smtClean="0"/>
                        <a:t>Aspects</a:t>
                      </a:r>
                      <a:r>
                        <a:rPr lang="en-US" baseline="0" dirty="0" smtClean="0"/>
                        <a:t> of Culture</a:t>
                      </a:r>
                      <a:endParaRPr lang="en-US" dirty="0"/>
                    </a:p>
                  </a:txBody>
                  <a:tcPr>
                    <a:solidFill>
                      <a:srgbClr val="FF0000"/>
                    </a:solidFill>
                  </a:tcPr>
                </a:tc>
                <a:tc>
                  <a:txBody>
                    <a:bodyPr/>
                    <a:lstStyle/>
                    <a:p>
                      <a:r>
                        <a:rPr lang="en-US" dirty="0" smtClean="0"/>
                        <a:t>General</a:t>
                      </a:r>
                      <a:r>
                        <a:rPr lang="en-US" baseline="0" dirty="0" smtClean="0"/>
                        <a:t> Culture in America</a:t>
                      </a:r>
                      <a:endParaRPr lang="en-US" dirty="0"/>
                    </a:p>
                  </a:txBody>
                  <a:tcPr>
                    <a:solidFill>
                      <a:srgbClr val="FF0000"/>
                    </a:solidFill>
                  </a:tcPr>
                </a:tc>
                <a:tc>
                  <a:txBody>
                    <a:bodyPr/>
                    <a:lstStyle/>
                    <a:p>
                      <a:r>
                        <a:rPr lang="en-US" dirty="0" smtClean="0"/>
                        <a:t>Other Cultures</a:t>
                      </a:r>
                      <a:endParaRPr lang="en-US" dirty="0"/>
                    </a:p>
                  </a:txBody>
                  <a:tcPr>
                    <a:solidFill>
                      <a:srgbClr val="FF0000"/>
                    </a:solidFill>
                  </a:tcPr>
                </a:tc>
                <a:extLst>
                  <a:ext uri="{0D108BD9-81ED-4DB2-BD59-A6C34878D82A}">
                    <a16:rowId xmlns:a16="http://schemas.microsoft.com/office/drawing/2014/main" val="1471385678"/>
                  </a:ext>
                </a:extLst>
              </a:tr>
              <a:tr h="735190">
                <a:tc>
                  <a:txBody>
                    <a:bodyPr/>
                    <a:lstStyle/>
                    <a:p>
                      <a:r>
                        <a:rPr lang="en-US" dirty="0" smtClean="0"/>
                        <a:t>Sense</a:t>
                      </a:r>
                      <a:r>
                        <a:rPr lang="en-US" baseline="0" dirty="0" smtClean="0"/>
                        <a:t> of self and space</a:t>
                      </a:r>
                      <a:endParaRPr lang="en-US" dirty="0"/>
                    </a:p>
                  </a:txBody>
                  <a:tcPr>
                    <a:solidFill>
                      <a:srgbClr val="FF9999"/>
                    </a:solidFill>
                  </a:tcPr>
                </a:tc>
                <a:tc>
                  <a:txBody>
                    <a:bodyPr/>
                    <a:lstStyle/>
                    <a:p>
                      <a:pPr marL="285750" indent="-285750">
                        <a:buFont typeface="Arial" panose="020B0604020202020204" pitchFamily="34" charset="0"/>
                        <a:buChar char="•"/>
                      </a:pPr>
                      <a:r>
                        <a:rPr lang="en-US" dirty="0" smtClean="0"/>
                        <a:t>Informal</a:t>
                      </a:r>
                    </a:p>
                    <a:p>
                      <a:pPr marL="285750" indent="-285750">
                        <a:buFont typeface="Arial" panose="020B0604020202020204" pitchFamily="34" charset="0"/>
                        <a:buChar char="•"/>
                      </a:pPr>
                      <a:r>
                        <a:rPr lang="en-US" dirty="0" smtClean="0"/>
                        <a:t>Handshake</a:t>
                      </a:r>
                      <a:endParaRPr lang="en-US" dirty="0"/>
                    </a:p>
                  </a:txBody>
                  <a:tcPr>
                    <a:solidFill>
                      <a:srgbClr val="FF9999"/>
                    </a:solidFill>
                  </a:tcPr>
                </a:tc>
                <a:tc>
                  <a:txBody>
                    <a:bodyPr/>
                    <a:lstStyle/>
                    <a:p>
                      <a:pPr marL="285750" indent="-285750">
                        <a:buFont typeface="Arial" panose="020B0604020202020204" pitchFamily="34" charset="0"/>
                        <a:buChar char="•"/>
                      </a:pPr>
                      <a:r>
                        <a:rPr lang="en-US" dirty="0" smtClean="0"/>
                        <a:t>Formal</a:t>
                      </a:r>
                    </a:p>
                    <a:p>
                      <a:pPr marL="285750" indent="-285750">
                        <a:buFont typeface="Arial" panose="020B0604020202020204" pitchFamily="34" charset="0"/>
                        <a:buChar char="•"/>
                      </a:pPr>
                      <a:r>
                        <a:rPr lang="en-US" dirty="0" smtClean="0"/>
                        <a:t>Hugs, bows, handshakes</a:t>
                      </a:r>
                    </a:p>
                  </a:txBody>
                  <a:tcPr>
                    <a:solidFill>
                      <a:srgbClr val="FF9999"/>
                    </a:solidFill>
                  </a:tcPr>
                </a:tc>
                <a:extLst>
                  <a:ext uri="{0D108BD9-81ED-4DB2-BD59-A6C34878D82A}">
                    <a16:rowId xmlns:a16="http://schemas.microsoft.com/office/drawing/2014/main" val="1787623313"/>
                  </a:ext>
                </a:extLst>
              </a:tr>
              <a:tr h="1336709">
                <a:tc>
                  <a:txBody>
                    <a:bodyPr/>
                    <a:lstStyle/>
                    <a:p>
                      <a:r>
                        <a:rPr lang="en-US" dirty="0" smtClean="0"/>
                        <a:t>Communication and language</a:t>
                      </a:r>
                      <a:endParaRPr lang="en-US" dirty="0"/>
                    </a:p>
                  </a:txBody>
                  <a:tcPr>
                    <a:solidFill>
                      <a:srgbClr val="FF9999"/>
                    </a:solidFill>
                  </a:tcPr>
                </a:tc>
                <a:tc>
                  <a:txBody>
                    <a:bodyPr/>
                    <a:lstStyle/>
                    <a:p>
                      <a:pPr marL="285750" indent="-285750">
                        <a:buFont typeface="Arial" panose="020B0604020202020204" pitchFamily="34" charset="0"/>
                        <a:buChar char="•"/>
                      </a:pPr>
                      <a:r>
                        <a:rPr lang="en-US" dirty="0" smtClean="0"/>
                        <a:t>Strong, direct communication</a:t>
                      </a:r>
                    </a:p>
                    <a:p>
                      <a:pPr marL="285750" indent="-285750">
                        <a:buFont typeface="Arial" panose="020B0604020202020204" pitchFamily="34" charset="0"/>
                        <a:buChar char="•"/>
                      </a:pPr>
                      <a:r>
                        <a:rPr lang="en-US" dirty="0" smtClean="0"/>
                        <a:t>Emphasis on content-meaning</a:t>
                      </a:r>
                      <a:r>
                        <a:rPr lang="en-US" baseline="0" dirty="0" smtClean="0"/>
                        <a:t> found in words</a:t>
                      </a:r>
                      <a:endParaRPr lang="en-US" dirty="0"/>
                    </a:p>
                  </a:txBody>
                  <a:tcPr>
                    <a:solidFill>
                      <a:srgbClr val="FF9999"/>
                    </a:solidFill>
                  </a:tcPr>
                </a:tc>
                <a:tc>
                  <a:txBody>
                    <a:bodyPr/>
                    <a:lstStyle/>
                    <a:p>
                      <a:pPr marL="285750" indent="-285750">
                        <a:buFont typeface="Arial" panose="020B0604020202020204" pitchFamily="34" charset="0"/>
                        <a:buChar char="•"/>
                      </a:pPr>
                      <a:r>
                        <a:rPr lang="en-US" dirty="0" smtClean="0"/>
                        <a:t>Implied, indirect communication</a:t>
                      </a:r>
                    </a:p>
                    <a:p>
                      <a:pPr marL="285750" indent="-285750">
                        <a:buFont typeface="Arial" panose="020B0604020202020204" pitchFamily="34" charset="0"/>
                        <a:buChar char="•"/>
                      </a:pPr>
                      <a:r>
                        <a:rPr lang="en-US" dirty="0" smtClean="0"/>
                        <a:t>Emphasis on context-meaning found around</a:t>
                      </a:r>
                      <a:r>
                        <a:rPr lang="en-US" baseline="0" dirty="0" smtClean="0"/>
                        <a:t> words</a:t>
                      </a:r>
                      <a:endParaRPr lang="en-US" dirty="0"/>
                    </a:p>
                  </a:txBody>
                  <a:tcPr>
                    <a:solidFill>
                      <a:srgbClr val="FF9999"/>
                    </a:solidFill>
                  </a:tcPr>
                </a:tc>
                <a:extLst>
                  <a:ext uri="{0D108BD9-81ED-4DB2-BD59-A6C34878D82A}">
                    <a16:rowId xmlns:a16="http://schemas.microsoft.com/office/drawing/2014/main" val="1528410094"/>
                  </a:ext>
                </a:extLst>
              </a:tr>
              <a:tr h="1637469">
                <a:tc>
                  <a:txBody>
                    <a:bodyPr/>
                    <a:lstStyle/>
                    <a:p>
                      <a:r>
                        <a:rPr lang="en-US" dirty="0" smtClean="0"/>
                        <a:t>Beliefs and Attitudes</a:t>
                      </a:r>
                      <a:endParaRPr lang="en-US" dirty="0"/>
                    </a:p>
                  </a:txBody>
                  <a:tcPr>
                    <a:solidFill>
                      <a:srgbClr val="FF9999"/>
                    </a:solidFill>
                  </a:tcPr>
                </a:tc>
                <a:tc>
                  <a:txBody>
                    <a:bodyPr/>
                    <a:lstStyle/>
                    <a:p>
                      <a:pPr marL="285750" indent="-285750">
                        <a:buFont typeface="Arial" panose="020B0604020202020204" pitchFamily="34" charset="0"/>
                        <a:buChar char="•"/>
                      </a:pPr>
                      <a:r>
                        <a:rPr lang="en-US" dirty="0" smtClean="0"/>
                        <a:t>Equal</a:t>
                      </a:r>
                      <a:r>
                        <a:rPr lang="en-US" baseline="0" dirty="0" smtClean="0"/>
                        <a:t> opportunities</a:t>
                      </a:r>
                    </a:p>
                    <a:p>
                      <a:pPr marL="285750" indent="-285750">
                        <a:buFont typeface="Arial" panose="020B0604020202020204" pitchFamily="34" charset="0"/>
                        <a:buChar char="•"/>
                      </a:pPr>
                      <a:r>
                        <a:rPr lang="en-US" baseline="0" dirty="0" smtClean="0"/>
                        <a:t>Challenge or question authority</a:t>
                      </a:r>
                    </a:p>
                    <a:p>
                      <a:pPr marL="285750" indent="-285750">
                        <a:buFont typeface="Arial" panose="020B0604020202020204" pitchFamily="34" charset="0"/>
                        <a:buChar char="•"/>
                      </a:pPr>
                      <a:r>
                        <a:rPr lang="en-US" baseline="0" dirty="0" smtClean="0"/>
                        <a:t>Gender equality</a:t>
                      </a:r>
                      <a:endParaRPr lang="en-US" dirty="0"/>
                    </a:p>
                  </a:txBody>
                  <a:tcPr>
                    <a:solidFill>
                      <a:srgbClr val="FF9999"/>
                    </a:solidFill>
                  </a:tcPr>
                </a:tc>
                <a:tc>
                  <a:txBody>
                    <a:bodyPr/>
                    <a:lstStyle/>
                    <a:p>
                      <a:pPr marL="285750" indent="-285750">
                        <a:buFont typeface="Arial" panose="020B0604020202020204" pitchFamily="34" charset="0"/>
                        <a:buChar char="•"/>
                      </a:pPr>
                      <a:r>
                        <a:rPr lang="en-US" dirty="0" smtClean="0"/>
                        <a:t>Unequal opportunities</a:t>
                      </a:r>
                    </a:p>
                    <a:p>
                      <a:pPr marL="285750" indent="-285750">
                        <a:buFont typeface="Arial" panose="020B0604020202020204" pitchFamily="34" charset="0"/>
                        <a:buChar char="•"/>
                      </a:pPr>
                      <a:r>
                        <a:rPr lang="en-US" dirty="0" smtClean="0"/>
                        <a:t>Respect for authority</a:t>
                      </a:r>
                      <a:r>
                        <a:rPr lang="en-US" baseline="0" dirty="0" smtClean="0"/>
                        <a:t> and social order</a:t>
                      </a:r>
                    </a:p>
                    <a:p>
                      <a:pPr marL="285750" indent="-285750">
                        <a:buFont typeface="Arial" panose="020B0604020202020204" pitchFamily="34" charset="0"/>
                        <a:buChar char="•"/>
                      </a:pPr>
                      <a:r>
                        <a:rPr lang="en-US" baseline="0" dirty="0" smtClean="0"/>
                        <a:t>Different roles for different genders</a:t>
                      </a:r>
                      <a:endParaRPr lang="en-US" dirty="0"/>
                    </a:p>
                  </a:txBody>
                  <a:tcPr>
                    <a:solidFill>
                      <a:srgbClr val="FF9999"/>
                    </a:solidFill>
                  </a:tcPr>
                </a:tc>
                <a:extLst>
                  <a:ext uri="{0D108BD9-81ED-4DB2-BD59-A6C34878D82A}">
                    <a16:rowId xmlns:a16="http://schemas.microsoft.com/office/drawing/2014/main" val="1619538412"/>
                  </a:ext>
                </a:extLst>
              </a:tr>
            </a:tbl>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0498977"/>
      </p:ext>
    </p:extLst>
  </p:cSld>
  <p:clrMapOvr>
    <a:masterClrMapping/>
  </p:clrMapOvr>
  <mc:AlternateContent xmlns:mc="http://schemas.openxmlformats.org/markup-compatibility/2006">
    <mc:Choice xmlns:p14="http://schemas.microsoft.com/office/powerpoint/2010/main" Requires="p14">
      <p:transition spd="slow" p14:dur="2000" advTm="77769"/>
    </mc:Choice>
    <mc:Fallback>
      <p:transition spd="slow" advTm="7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436469" y="5922068"/>
            <a:ext cx="2288145" cy="1219854"/>
          </a:xfrm>
          <a:prstGeom prst="rect">
            <a:avLst/>
          </a:prstGeom>
        </p:spPr>
      </p:pic>
      <p:pic>
        <p:nvPicPr>
          <p:cNvPr id="6" name="Picture 5"/>
          <p:cNvPicPr>
            <a:picLocks noChangeAspect="1"/>
          </p:cNvPicPr>
          <p:nvPr/>
        </p:nvPicPr>
        <p:blipFill>
          <a:blip r:embed="rId6">
            <a:lum bright="39000"/>
            <a:alphaModFix amt="18000"/>
          </a:blip>
          <a:stretch>
            <a:fillRect/>
          </a:stretch>
        </p:blipFill>
        <p:spPr>
          <a:xfrm>
            <a:off x="3397758" y="335665"/>
            <a:ext cx="6326856" cy="7079847"/>
          </a:xfrm>
          <a:prstGeom prst="rect">
            <a:avLst/>
          </a:prstGeom>
        </p:spPr>
      </p:pic>
      <p:pic>
        <p:nvPicPr>
          <p:cNvPr id="7" name="Picture 6" descr="AP_Logo_horizontal_logo.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61" y="6090173"/>
            <a:ext cx="2387600" cy="558800"/>
          </a:xfrm>
          <a:prstGeom prst="rect">
            <a:avLst/>
          </a:prstGeom>
        </p:spPr>
      </p:pic>
      <p:sp>
        <p:nvSpPr>
          <p:cNvPr id="2" name="TextBox 1"/>
          <p:cNvSpPr txBox="1"/>
          <p:nvPr/>
        </p:nvSpPr>
        <p:spPr>
          <a:xfrm>
            <a:off x="395654" y="602796"/>
            <a:ext cx="8336866" cy="461665"/>
          </a:xfrm>
          <a:prstGeom prst="rect">
            <a:avLst/>
          </a:prstGeom>
          <a:noFill/>
        </p:spPr>
        <p:txBody>
          <a:bodyPr wrap="square" rtlCol="0">
            <a:spAutoFit/>
          </a:bodyPr>
          <a:lstStyle/>
          <a:p>
            <a:r>
              <a:rPr lang="en-US" sz="2400" b="1" dirty="0" smtClean="0">
                <a:latin typeface="Arial" charset="0"/>
                <a:ea typeface="Arial" charset="0"/>
                <a:cs typeface="Arial" charset="0"/>
              </a:rPr>
              <a:t>Tips of Diversity and Cultural Empathy</a:t>
            </a:r>
            <a:endParaRPr lang="en-US" sz="2400" b="1" dirty="0">
              <a:latin typeface="Arial" charset="0"/>
              <a:ea typeface="Arial" charset="0"/>
              <a:cs typeface="Arial" charset="0"/>
            </a:endParaRPr>
          </a:p>
        </p:txBody>
      </p:sp>
      <p:sp>
        <p:nvSpPr>
          <p:cNvPr id="5" name="TextBox 4"/>
          <p:cNvSpPr txBox="1"/>
          <p:nvPr/>
        </p:nvSpPr>
        <p:spPr>
          <a:xfrm>
            <a:off x="479592" y="1331592"/>
            <a:ext cx="8015535" cy="3308598"/>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i="1" dirty="0">
                <a:latin typeface="Arial" charset="0"/>
                <a:ea typeface="Arial" charset="0"/>
                <a:cs typeface="Arial" charset="0"/>
              </a:rPr>
              <a:t>Be more formal with people born in other cultures </a:t>
            </a:r>
            <a:endParaRPr lang="en-US" i="1" dirty="0" smtClean="0">
              <a:latin typeface="Arial" charset="0"/>
              <a:ea typeface="Arial" charset="0"/>
              <a:cs typeface="Arial" charset="0"/>
            </a:endParaRP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 </a:t>
            </a:r>
            <a:r>
              <a:rPr lang="en-US" b="1" i="1" u="sng" dirty="0">
                <a:latin typeface="Arial" charset="0"/>
                <a:ea typeface="Arial" charset="0"/>
                <a:cs typeface="Arial" charset="0"/>
              </a:rPr>
              <a:t>Do not apply</a:t>
            </a:r>
            <a:r>
              <a:rPr lang="en-US" b="1" i="1" dirty="0">
                <a:latin typeface="Arial" charset="0"/>
                <a:ea typeface="Arial" charset="0"/>
                <a:cs typeface="Arial" charset="0"/>
              </a:rPr>
              <a:t> </a:t>
            </a:r>
            <a:r>
              <a:rPr lang="en-US" i="1" dirty="0">
                <a:latin typeface="Arial" charset="0"/>
                <a:ea typeface="Arial" charset="0"/>
                <a:cs typeface="Arial" charset="0"/>
              </a:rPr>
              <a:t>the “Golden Rule” (treat people as </a:t>
            </a:r>
            <a:r>
              <a:rPr lang="en-US" i="1" dirty="0" smtClean="0">
                <a:latin typeface="Arial" charset="0"/>
                <a:ea typeface="Arial" charset="0"/>
                <a:cs typeface="Arial" charset="0"/>
              </a:rPr>
              <a:t>they prefer </a:t>
            </a:r>
            <a:r>
              <a:rPr lang="en-US" i="1" dirty="0">
                <a:latin typeface="Arial" charset="0"/>
                <a:ea typeface="Arial" charset="0"/>
                <a:cs typeface="Arial" charset="0"/>
              </a:rPr>
              <a:t>to be </a:t>
            </a:r>
            <a:r>
              <a:rPr lang="en-US" i="1" dirty="0" smtClean="0">
                <a:latin typeface="Arial" charset="0"/>
                <a:ea typeface="Arial" charset="0"/>
                <a:cs typeface="Arial" charset="0"/>
              </a:rPr>
              <a:t>treated)</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Be </a:t>
            </a:r>
            <a:r>
              <a:rPr lang="en-US" i="1" dirty="0">
                <a:latin typeface="Arial" charset="0"/>
                <a:ea typeface="Arial" charset="0"/>
                <a:cs typeface="Arial" charset="0"/>
              </a:rPr>
              <a:t>careful in relating bad news, or explaining in great detail the implications, process, or course of treatment or solution.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Do </a:t>
            </a:r>
            <a:r>
              <a:rPr lang="en-US" i="1" dirty="0">
                <a:latin typeface="Arial" charset="0"/>
                <a:ea typeface="Arial" charset="0"/>
                <a:cs typeface="Arial" charset="0"/>
              </a:rPr>
              <a:t>not discount others beliefs, do not ridicule or minimize a person’s beliefs. </a:t>
            </a:r>
          </a:p>
          <a:p>
            <a:pPr marL="285750" indent="-285750">
              <a:lnSpc>
                <a:spcPct val="150000"/>
              </a:lnSpc>
              <a:spcAft>
                <a:spcPts val="600"/>
              </a:spcAft>
              <a:buFont typeface="Arial" panose="020B0604020202020204" pitchFamily="34" charset="0"/>
              <a:buChar char="•"/>
            </a:pPr>
            <a:r>
              <a:rPr lang="en-US" i="1" dirty="0" smtClean="0">
                <a:latin typeface="Arial" charset="0"/>
                <a:ea typeface="Arial" charset="0"/>
                <a:cs typeface="Arial" charset="0"/>
              </a:rPr>
              <a:t>Avoid </a:t>
            </a:r>
            <a:r>
              <a:rPr lang="en-US" i="1" dirty="0">
                <a:latin typeface="Arial" charset="0"/>
                <a:ea typeface="Arial" charset="0"/>
                <a:cs typeface="Arial" charset="0"/>
              </a:rPr>
              <a:t>Stereotypes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792503"/>
      </p:ext>
    </p:extLst>
  </p:cSld>
  <p:clrMapOvr>
    <a:masterClrMapping/>
  </p:clrMapOvr>
  <mc:AlternateContent xmlns:mc="http://schemas.openxmlformats.org/markup-compatibility/2006">
    <mc:Choice xmlns:p14="http://schemas.microsoft.com/office/powerpoint/2010/main" Requires="p14">
      <p:transition spd="slow" p14:dur="2000" advTm="59136"/>
    </mc:Choice>
    <mc:Fallback>
      <p:transition spd="slow" advTm="5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924</TotalTime>
  <Words>2685</Words>
  <Application>Microsoft Office PowerPoint</Application>
  <PresentationFormat>On-screen Show (4:3)</PresentationFormat>
  <Paragraphs>231</Paragraphs>
  <Slides>25</Slides>
  <Notes>25</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Rounded MT Bold</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Rollow Welch</dc:creator>
  <cp:lastModifiedBy>Williams, LaNeeca R.</cp:lastModifiedBy>
  <cp:revision>75</cp:revision>
  <cp:lastPrinted>2021-03-11T17:06:48Z</cp:lastPrinted>
  <dcterms:created xsi:type="dcterms:W3CDTF">2018-05-15T14:13:09Z</dcterms:created>
  <dcterms:modified xsi:type="dcterms:W3CDTF">2021-03-11T21:51:17Z</dcterms:modified>
</cp:coreProperties>
</file>