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5"/>
  </p:notesMasterIdLst>
  <p:sldIdLst>
    <p:sldId id="256" r:id="rId2"/>
    <p:sldId id="257" r:id="rId3"/>
    <p:sldId id="274" r:id="rId4"/>
    <p:sldId id="281" r:id="rId5"/>
    <p:sldId id="275" r:id="rId6"/>
    <p:sldId id="273" r:id="rId7"/>
    <p:sldId id="279" r:id="rId8"/>
    <p:sldId id="282" r:id="rId9"/>
    <p:sldId id="277" r:id="rId10"/>
    <p:sldId id="276" r:id="rId11"/>
    <p:sldId id="280" r:id="rId12"/>
    <p:sldId id="28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356" autoAdjust="0"/>
  </p:normalViewPr>
  <p:slideViewPr>
    <p:cSldViewPr snapToGrid="0">
      <p:cViewPr varScale="1">
        <p:scale>
          <a:sx n="89" d="100"/>
          <a:sy n="89" d="100"/>
        </p:scale>
        <p:origin x="143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AD000-1436-449A-893F-3787948F3C0E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51151-A3A8-468E-9047-5FD8FB96BA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3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2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4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8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5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Received </a:t>
            </a:r>
            <a:r>
              <a:rPr lang="en-US" dirty="0" smtClean="0"/>
              <a:t>guidelines</a:t>
            </a:r>
            <a:r>
              <a:rPr lang="en-US" baseline="0" dirty="0" smtClean="0"/>
              <a:t> on 6/8 which detailed out what you see on this slide.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just want to reinforce a few bullets: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Emphasis on employee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Symptom monitoring daily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Truthfully respond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Social Distancing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Remote meetings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30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Your own face masks are acceptable.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encourage you to wear masks you may already have. However, if it is a disposable mask, please only wear for one day at a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Highly recommended outdoors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Vendors/visitors – should encourage try to schedule appointments ahead of time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Disposable masks will be available in each department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54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Required mask wearing is one way that Austin </a:t>
            </a:r>
            <a:r>
              <a:rPr lang="en-US" dirty="0" err="1" smtClean="0"/>
              <a:t>Peay</a:t>
            </a:r>
            <a:r>
              <a:rPr lang="en-US" dirty="0" smtClean="0"/>
              <a:t> State University can slow or stop the spread of the Coronavirus.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96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Shared</a:t>
            </a:r>
            <a:r>
              <a:rPr lang="en-US" baseline="0" dirty="0" smtClean="0"/>
              <a:t> work spaces disinfected after each use!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will be hand sanitizing stations placed</a:t>
            </a:r>
            <a:r>
              <a:rPr lang="en-US" baseline="0" dirty="0" smtClean="0"/>
              <a:t> throughout the campus at building entrances and in common areas.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Departments can request disinfectant spray by contacting physical plant.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university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emphasize the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importance of daily self-screens, social distancing, handwashing, staying home when sick, and use of cloth face coverings. As we reopen campus, be ready to adjust plans based on COVID-19 case data as needed. This paced and flexible approach supports our vision for fall and beyond.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51151-A3A8-468E-9047-5FD8FB96BAE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4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6/12/2020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hyperlink" Target="mailto:HR@apsu.edu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660" y="1353312"/>
            <a:ext cx="9966960" cy="3035808"/>
          </a:xfrm>
        </p:spPr>
        <p:txBody>
          <a:bodyPr/>
          <a:lstStyle/>
          <a:p>
            <a:pPr algn="ctr"/>
            <a:r>
              <a:rPr lang="en-US" sz="4400" dirty="0" smtClean="0"/>
              <a:t>APSU Return-to-campus (RTC)</a:t>
            </a:r>
            <a:br>
              <a:rPr lang="en-US" sz="4400" dirty="0" smtClean="0"/>
            </a:br>
            <a:r>
              <a:rPr lang="en-US" sz="4400" dirty="0" smtClean="0"/>
              <a:t>Student employee training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448" y="4389120"/>
            <a:ext cx="7891272" cy="11282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Presenters: Office of Human Resources</a:t>
            </a:r>
          </a:p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1"/>
    </mc:Choice>
    <mc:Fallback xmlns="">
      <p:transition spd="slow" advTm="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39" y="38728"/>
            <a:ext cx="10058400" cy="1123098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 </a:t>
            </a:r>
            <a:r>
              <a:rPr lang="en-US" dirty="0" smtClean="0"/>
              <a:t>Student employee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92" y="1161826"/>
            <a:ext cx="12062908" cy="538985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70C0"/>
                </a:solidFill>
              </a:rPr>
              <a:t>Daily self-monitoring </a:t>
            </a:r>
            <a:r>
              <a:rPr lang="en-US" sz="2400" dirty="0" smtClean="0"/>
              <a:t>of symptoms per COVID-19 guidelines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APSU </a:t>
            </a:r>
            <a:r>
              <a:rPr lang="en-US" sz="2400" b="1" u="sng" dirty="0" smtClean="0">
                <a:solidFill>
                  <a:srgbClr val="0070C0"/>
                </a:solidFill>
              </a:rPr>
              <a:t>Zero-tolerance for coming to work sick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If you are not feeling well contact your manager/supervisor immediately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Offices will be </a:t>
            </a:r>
            <a:r>
              <a:rPr lang="en-US" sz="2400" b="1" u="sng" dirty="0" smtClean="0">
                <a:solidFill>
                  <a:srgbClr val="0070C0"/>
                </a:solidFill>
              </a:rPr>
              <a:t>open with reduced staffing </a:t>
            </a:r>
            <a:r>
              <a:rPr lang="en-US" sz="2400" dirty="0" smtClean="0"/>
              <a:t>using combination of telework/alternating days.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70C0"/>
                </a:solidFill>
              </a:rPr>
              <a:t>Practice social distancing </a:t>
            </a:r>
            <a:r>
              <a:rPr lang="en-US" sz="2400" dirty="0" smtClean="0"/>
              <a:t>at all times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Continue to </a:t>
            </a:r>
            <a:r>
              <a:rPr lang="en-US" sz="2400" b="1" u="sng" dirty="0" smtClean="0">
                <a:solidFill>
                  <a:srgbClr val="0070C0"/>
                </a:solidFill>
              </a:rPr>
              <a:t>utilize technology for meetings </a:t>
            </a:r>
            <a:r>
              <a:rPr lang="en-US" sz="2400" dirty="0"/>
              <a:t>as much as possible to reduce physical interaction.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70C0"/>
                </a:solidFill>
              </a:rPr>
              <a:t>Contact HR </a:t>
            </a:r>
            <a:r>
              <a:rPr lang="en-US" sz="2400" dirty="0" smtClean="0"/>
              <a:t>if you need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70C0"/>
                </a:solidFill>
              </a:rPr>
              <a:t>Health Services </a:t>
            </a:r>
            <a:r>
              <a:rPr lang="en-US" sz="2400" dirty="0" smtClean="0"/>
              <a:t>and </a:t>
            </a:r>
            <a:r>
              <a:rPr lang="en-US" sz="2400" b="1" u="sng" dirty="0" smtClean="0">
                <a:solidFill>
                  <a:srgbClr val="0070C0"/>
                </a:solidFill>
              </a:rPr>
              <a:t>Student Counseling Center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78"/>
    </mc:Choice>
    <mc:Fallback xmlns="">
      <p:transition spd="slow" advTm="6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Next Steps – 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36" y="1721224"/>
            <a:ext cx="10654912" cy="4450976"/>
          </a:xfrm>
        </p:spPr>
        <p:txBody>
          <a:bodyPr>
            <a:normAutofit/>
          </a:bodyPr>
          <a:lstStyle/>
          <a:p>
            <a:r>
              <a:rPr lang="en-US" sz="2800" dirty="0"/>
              <a:t>New! When you log into </a:t>
            </a:r>
            <a:r>
              <a:rPr lang="en-US" sz="2800" b="1" u="sng" dirty="0">
                <a:solidFill>
                  <a:srgbClr val="0070C0"/>
                </a:solidFill>
              </a:rPr>
              <a:t>Self-Service in </a:t>
            </a:r>
            <a:r>
              <a:rPr lang="en-US" sz="2800" b="1" u="sng" dirty="0" err="1">
                <a:solidFill>
                  <a:srgbClr val="0070C0"/>
                </a:solidFill>
              </a:rPr>
              <a:t>OneStop</a:t>
            </a:r>
            <a:r>
              <a:rPr lang="en-US" sz="2800" dirty="0"/>
              <a:t>, you will be prompted to a </a:t>
            </a:r>
            <a:r>
              <a:rPr lang="en-US" sz="2800" b="1" u="sng" dirty="0">
                <a:solidFill>
                  <a:srgbClr val="0070C0"/>
                </a:solidFill>
              </a:rPr>
              <a:t>one-time acknowledgement </a:t>
            </a:r>
            <a:r>
              <a:rPr lang="en-US" sz="2800" dirty="0"/>
              <a:t>of COVID-19 Guidelines.  Available on June 15, 2020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New</a:t>
            </a:r>
            <a:r>
              <a:rPr lang="en-US" sz="2800" dirty="0"/>
              <a:t>! Daily affirmation of COVID-19 Guidelines and APSU Policy 4:029:Acceptable Use of Information </a:t>
            </a:r>
            <a:r>
              <a:rPr lang="en-US" sz="2800" dirty="0" smtClean="0"/>
              <a:t>Technology</a:t>
            </a:r>
            <a:endParaRPr lang="en-US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8"/>
    </mc:Choice>
    <mc:Fallback xmlns="">
      <p:transition spd="slow" advTm="3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31" y="215153"/>
            <a:ext cx="7301802" cy="6368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6386" y="5486400"/>
            <a:ext cx="1237129" cy="559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1"/>
    </mc:Choice>
    <mc:Fallback xmlns="">
      <p:transition spd="slow" advTm="1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687" y="1682496"/>
            <a:ext cx="12220687" cy="313693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Please contact HR if you have any questions: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HR@apsu.edu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(931) 221-7177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6"/>
    </mc:Choice>
    <mc:Fallback xmlns="">
      <p:transition spd="slow" advTm="2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80" y="77455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484555"/>
            <a:ext cx="11363303" cy="470593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COVID-19 RTC Plan Overview</a:t>
            </a:r>
          </a:p>
          <a:p>
            <a:r>
              <a:rPr lang="en-US" sz="4400" dirty="0" smtClean="0"/>
              <a:t> Workplace Expectations </a:t>
            </a:r>
          </a:p>
          <a:p>
            <a:r>
              <a:rPr lang="en-US" sz="4400" dirty="0" smtClean="0"/>
              <a:t> Health &amp; Safety Practices</a:t>
            </a:r>
          </a:p>
          <a:p>
            <a:r>
              <a:rPr lang="en-US" sz="4400" dirty="0" smtClean="0"/>
              <a:t> Mental and Emotional Wellbeing</a:t>
            </a:r>
          </a:p>
          <a:p>
            <a:r>
              <a:rPr lang="en-US" sz="4400" dirty="0" smtClean="0"/>
              <a:t> Student Employee Responsibility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4"/>
    </mc:Choice>
    <mc:Fallback xmlns="">
      <p:transition spd="slow" advTm="16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92608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APSU’s Commitment to safety:</a:t>
            </a:r>
            <a:br>
              <a:rPr lang="en-US" dirty="0" smtClean="0"/>
            </a:br>
            <a:r>
              <a:rPr lang="en-US" dirty="0" smtClean="0"/>
              <a:t>We are in this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322" y="1899800"/>
            <a:ext cx="10826496" cy="4288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sz="2800" dirty="0" smtClean="0"/>
              <a:t>APSU is </a:t>
            </a:r>
            <a:r>
              <a:rPr lang="en-US" sz="2800" dirty="0"/>
              <a:t>committed to providing faculty, staff, students, and visitors </a:t>
            </a:r>
            <a:r>
              <a:rPr lang="en-US" sz="2800" dirty="0" smtClean="0"/>
              <a:t>a </a:t>
            </a:r>
            <a:r>
              <a:rPr lang="en-US" sz="2800" dirty="0"/>
              <a:t>safe environment despite the COVID-19 pandemic. </a:t>
            </a:r>
            <a:r>
              <a:rPr lang="en-US" sz="2800" dirty="0" smtClean="0"/>
              <a:t>As </a:t>
            </a:r>
            <a:r>
              <a:rPr lang="en-US" sz="2800" dirty="0"/>
              <a:t>such, APSU will monitor-- to the extent possible-- on-campus activities to ensure the safety and well-being of individuals as APSU opens the campus </a:t>
            </a:r>
            <a:r>
              <a:rPr lang="en-US" sz="2800" dirty="0" smtClean="0"/>
              <a:t>responsibly.</a:t>
            </a:r>
          </a:p>
          <a:p>
            <a:pPr marL="0" indent="0" algn="just">
              <a:buNone/>
            </a:pPr>
            <a:endParaRPr lang="en-US" sz="2400" i="1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0"/>
    </mc:Choice>
    <mc:Fallback xmlns="">
      <p:transition spd="slow" advTm="2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387" y="183418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New workplace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93" y="1957892"/>
            <a:ext cx="11940988" cy="421430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New! COVID-19 </a:t>
            </a:r>
            <a:r>
              <a:rPr lang="en-US" sz="3200" dirty="0"/>
              <a:t>RTC and </a:t>
            </a:r>
            <a:r>
              <a:rPr lang="en-US" sz="3200" dirty="0" smtClean="0"/>
              <a:t>Face-Covering Guidelines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All APSU student employees </a:t>
            </a:r>
            <a:r>
              <a:rPr lang="en-US" sz="3200" dirty="0"/>
              <a:t>are expected to fully comply with the </a:t>
            </a:r>
            <a:r>
              <a:rPr lang="en-US" sz="3200" dirty="0" smtClean="0"/>
              <a:t>guidelines </a:t>
            </a:r>
            <a:r>
              <a:rPr lang="en-US" sz="3200" dirty="0"/>
              <a:t>and protocols outlined in this training and located on RTC website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Any </a:t>
            </a:r>
            <a:r>
              <a:rPr lang="en-US" sz="3200" dirty="0"/>
              <a:t>student who violates these guidelines will be referred to the Dean of Students Office for appropriate disciplinary action, pursuant to 1:013 Student Code of Conduct.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3"/>
    </mc:Choice>
    <mc:Fallback xmlns="">
      <p:transition spd="slow" advTm="3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9" y="86600"/>
            <a:ext cx="11562346" cy="1609344"/>
          </a:xfrm>
        </p:spPr>
        <p:txBody>
          <a:bodyPr/>
          <a:lstStyle/>
          <a:p>
            <a:pPr algn="ctr"/>
            <a:r>
              <a:rPr lang="en-US" dirty="0" smtClean="0"/>
              <a:t>New covid-19 RTC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39" y="1075765"/>
            <a:ext cx="11919472" cy="557769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Student Employees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Must take </a:t>
            </a:r>
            <a:r>
              <a:rPr lang="en-US" sz="2000" b="1" u="sng" dirty="0">
                <a:solidFill>
                  <a:srgbClr val="0070C0"/>
                </a:solidFill>
              </a:rPr>
              <a:t>personal responsibility </a:t>
            </a:r>
            <a:r>
              <a:rPr lang="en-US" sz="2000" dirty="0"/>
              <a:t>in following the recommended CDC COVID-19 guidelines.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Must be free of any COVID-19 related symptoms to be on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Must conduct </a:t>
            </a:r>
            <a:r>
              <a:rPr lang="en-US" sz="2000" b="1" u="sng" dirty="0">
                <a:solidFill>
                  <a:srgbClr val="0070C0"/>
                </a:solidFill>
              </a:rPr>
              <a:t>symptom monitoring daily </a:t>
            </a:r>
            <a:r>
              <a:rPr lang="en-US" sz="2000" dirty="0"/>
              <a:t>before reporting to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Must </a:t>
            </a:r>
            <a:r>
              <a:rPr lang="en-US" sz="2000" b="1" u="sng" dirty="0">
                <a:solidFill>
                  <a:srgbClr val="0070C0"/>
                </a:solidFill>
              </a:rPr>
              <a:t>truthfully respond </a:t>
            </a:r>
            <a:r>
              <a:rPr lang="en-US" sz="2000" dirty="0"/>
              <a:t>to any prescreening questions, as defined by the State of Tennessee or CDC guidelines, </a:t>
            </a:r>
            <a:r>
              <a:rPr lang="en-US" sz="2000" b="1" u="sng" dirty="0">
                <a:solidFill>
                  <a:srgbClr val="0070C0"/>
                </a:solidFill>
              </a:rPr>
              <a:t>before arrival to campus</a:t>
            </a:r>
            <a:r>
              <a:rPr lang="en-US" sz="20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Displaying any COVID-19 symptoms will be asked to leave campus immediately and seek medical care and/or COVID-19 testing as soon as reasonably possible.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Displaying symptoms will be required to self-quarantine as outlined in the CDC guidelines and will return to work according to CDC guidelines.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Those who have been within six (6) feet or less for ten (10) minutes or more of an individual who tests positive for COVID-19 or has been in direct contact with infectious secretions of a positive COVID-19 case must follow the mandatory CDC recommended quarantine period and seek COVID-19 testing.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70C0"/>
                </a:solidFill>
              </a:rPr>
              <a:t>Must practice social distancing </a:t>
            </a:r>
            <a:r>
              <a:rPr lang="en-US" sz="2000" dirty="0"/>
              <a:t>to the greatest extent possible by maintaining a distance of at least a six (6) feet between individuals.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Must </a:t>
            </a:r>
            <a:r>
              <a:rPr lang="en-US" sz="2000" b="1" u="sng" dirty="0">
                <a:solidFill>
                  <a:srgbClr val="0070C0"/>
                </a:solidFill>
              </a:rPr>
              <a:t>utilize remote meetings as much as possible </a:t>
            </a:r>
            <a:r>
              <a:rPr lang="en-US" sz="2000" dirty="0"/>
              <a:t>to reduce physical interaction.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44"/>
    </mc:Choice>
    <mc:Fallback xmlns="">
      <p:transition spd="slow" advTm="4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Personal safety practices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878" y="2754178"/>
            <a:ext cx="9715500" cy="25431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8"/>
    </mc:Choice>
    <mc:Fallback xmlns="">
      <p:transition spd="slow" advTm="1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040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62346" cy="1609344"/>
          </a:xfrm>
        </p:spPr>
        <p:txBody>
          <a:bodyPr/>
          <a:lstStyle/>
          <a:p>
            <a:pPr algn="ctr"/>
            <a:r>
              <a:rPr lang="en-US" dirty="0" smtClean="0"/>
              <a:t> New Face-coverings guidelines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4395" y="1333948"/>
            <a:ext cx="11844170" cy="483825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 Effective immediately and until further notice all persons on Austin </a:t>
            </a:r>
            <a:r>
              <a:rPr lang="en-US" dirty="0" err="1"/>
              <a:t>Peay</a:t>
            </a:r>
            <a:r>
              <a:rPr lang="en-US" dirty="0"/>
              <a:t> State University property will be </a:t>
            </a:r>
            <a:r>
              <a:rPr lang="en-US" b="1" u="sng" dirty="0">
                <a:solidFill>
                  <a:srgbClr val="0070C0"/>
                </a:solidFill>
              </a:rPr>
              <a:t>required to wear a cloth or surgical-style mask or face covering </a:t>
            </a:r>
            <a:r>
              <a:rPr lang="en-US" dirty="0"/>
              <a:t>following the guidelines of the Centers for Disease Control (CDC).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Required mask wearing is one way that Austin </a:t>
            </a:r>
            <a:r>
              <a:rPr lang="en-US" dirty="0" err="1"/>
              <a:t>Peay</a:t>
            </a:r>
            <a:r>
              <a:rPr lang="en-US" dirty="0"/>
              <a:t> State University can slow or stop the spread of the Coronavirus.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Areas of required mask wearing include, but are not limited to, </a:t>
            </a:r>
            <a:r>
              <a:rPr lang="en-US" b="1" u="sng" dirty="0">
                <a:solidFill>
                  <a:srgbClr val="0070C0"/>
                </a:solidFill>
              </a:rPr>
              <a:t>campus buildings, common areas in dormitories, restrooms, dining services and other shared spaces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Face coverings are not required in </a:t>
            </a:r>
            <a:r>
              <a:rPr lang="en-US" b="1" u="sng" dirty="0">
                <a:solidFill>
                  <a:srgbClr val="0070C0"/>
                </a:solidFill>
              </a:rPr>
              <a:t>outdoor areas</a:t>
            </a:r>
            <a:r>
              <a:rPr lang="en-US" dirty="0"/>
              <a:t>, but are highly recommended.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participants in a </a:t>
            </a:r>
            <a:r>
              <a:rPr lang="en-US" b="1" u="sng" dirty="0">
                <a:solidFill>
                  <a:srgbClr val="0070C0"/>
                </a:solidFill>
              </a:rPr>
              <a:t>classroom setting must wear a face covering </a:t>
            </a:r>
            <a:r>
              <a:rPr lang="en-US" dirty="0"/>
              <a:t>as referenced above.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70C0"/>
                </a:solidFill>
              </a:rPr>
              <a:t>Vendors and visitors </a:t>
            </a:r>
            <a:r>
              <a:rPr lang="en-US" dirty="0"/>
              <a:t>who do not have masks will be offered a paper mask to wear while on campus grounds.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Disposable masks will be provided</a:t>
            </a:r>
            <a:r>
              <a:rPr lang="en-US" dirty="0"/>
              <a:t>, if needed. Disposable masks may only be worn for one day and then must be placed in the trash.</a:t>
            </a:r>
            <a:endParaRPr lang="en-US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32"/>
    </mc:Choice>
    <mc:Fallback xmlns="">
      <p:transition spd="slow" advTm="8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816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7" y="247426"/>
            <a:ext cx="9638851" cy="6099586"/>
          </a:xfr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93"/>
    </mc:Choice>
    <mc:Fallback xmlns="">
      <p:transition spd="slow" advTm="4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63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19"/>
            <a:ext cx="11562346" cy="1609344"/>
          </a:xfrm>
        </p:spPr>
        <p:txBody>
          <a:bodyPr/>
          <a:lstStyle/>
          <a:p>
            <a:pPr algn="ctr"/>
            <a:r>
              <a:rPr lang="en-US" dirty="0" smtClean="0"/>
              <a:t> Personal Safety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5614"/>
            <a:ext cx="12192000" cy="54378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70C0"/>
                </a:solidFill>
              </a:rPr>
              <a:t>Wash your hands </a:t>
            </a:r>
            <a:r>
              <a:rPr lang="en-US" dirty="0"/>
              <a:t>often with </a:t>
            </a:r>
            <a:r>
              <a:rPr lang="en-US" dirty="0" smtClean="0"/>
              <a:t>soap and </a:t>
            </a:r>
            <a:r>
              <a:rPr lang="en-US" dirty="0"/>
              <a:t>water for at least 20 seconds especially </a:t>
            </a:r>
            <a:r>
              <a:rPr lang="en-US" dirty="0" smtClean="0"/>
              <a:t>after you </a:t>
            </a:r>
            <a:r>
              <a:rPr lang="en-US" dirty="0"/>
              <a:t>have been in a public place, or after </a:t>
            </a:r>
            <a:r>
              <a:rPr lang="en-US" dirty="0" smtClean="0"/>
              <a:t>blowing your </a:t>
            </a:r>
            <a:r>
              <a:rPr lang="en-US" dirty="0"/>
              <a:t>nose, coughing, sneezing, or touching </a:t>
            </a:r>
            <a:r>
              <a:rPr lang="en-US" dirty="0" smtClean="0"/>
              <a:t>your face.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soap and water are not readily </a:t>
            </a:r>
            <a:r>
              <a:rPr lang="en-US" dirty="0" smtClean="0"/>
              <a:t>available, </a:t>
            </a:r>
            <a:r>
              <a:rPr lang="en-US" b="1" u="sng" dirty="0" smtClean="0">
                <a:solidFill>
                  <a:srgbClr val="0070C0"/>
                </a:solidFill>
              </a:rPr>
              <a:t>use </a:t>
            </a:r>
            <a:r>
              <a:rPr lang="en-US" b="1" u="sng" dirty="0">
                <a:solidFill>
                  <a:srgbClr val="0070C0"/>
                </a:solidFill>
              </a:rPr>
              <a:t>a hand sanitizer </a:t>
            </a:r>
            <a:r>
              <a:rPr lang="en-US" dirty="0"/>
              <a:t>that contains at least </a:t>
            </a:r>
            <a:r>
              <a:rPr lang="en-US" dirty="0" smtClean="0"/>
              <a:t>60% alcohol</a:t>
            </a:r>
            <a:r>
              <a:rPr lang="en-US" dirty="0"/>
              <a:t>. Cover all surfaces of your hands and </a:t>
            </a:r>
            <a:r>
              <a:rPr lang="en-US" dirty="0" smtClean="0"/>
              <a:t>rub them </a:t>
            </a:r>
            <a:r>
              <a:rPr lang="en-US" dirty="0"/>
              <a:t>together until they feel dry. Avoid </a:t>
            </a:r>
            <a:r>
              <a:rPr lang="en-US" dirty="0" smtClean="0"/>
              <a:t>touching your </a:t>
            </a:r>
            <a:r>
              <a:rPr lang="en-US" dirty="0"/>
              <a:t>eyes, nose, and mouth, and wash your </a:t>
            </a:r>
            <a:r>
              <a:rPr lang="en-US" dirty="0" smtClean="0"/>
              <a:t>hands after </a:t>
            </a:r>
            <a:r>
              <a:rPr lang="en-US" dirty="0"/>
              <a:t>touching your face.</a:t>
            </a:r>
            <a:endParaRPr lang="en-US" dirty="0" smtClean="0"/>
          </a:p>
          <a:p>
            <a:r>
              <a:rPr lang="en-US" b="1" u="sng" dirty="0" smtClean="0">
                <a:solidFill>
                  <a:srgbClr val="0070C0"/>
                </a:solidFill>
              </a:rPr>
              <a:t>Disinfection of shared work spaces</a:t>
            </a:r>
            <a:r>
              <a:rPr lang="en-US" dirty="0" smtClean="0"/>
              <a:t>: additional care should be taken to wipe </a:t>
            </a:r>
            <a:r>
              <a:rPr lang="en-US" dirty="0"/>
              <a:t>down commonly used </a:t>
            </a:r>
            <a:r>
              <a:rPr lang="en-US" dirty="0" smtClean="0"/>
              <a:t>surfaces ( e.g.  microwaves, refrigerators, phones, copiers</a:t>
            </a:r>
            <a:r>
              <a:rPr lang="en-US" dirty="0"/>
              <a:t>, printers, computers, A/V and other electrical </a:t>
            </a:r>
            <a:r>
              <a:rPr lang="en-US" dirty="0" smtClean="0"/>
              <a:t>equipment, coffee </a:t>
            </a:r>
            <a:r>
              <a:rPr lang="en-US" dirty="0"/>
              <a:t>makers, desks and tables, light switches, door knobs, etc.).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rgbClr val="0070C0"/>
                </a:solidFill>
              </a:rPr>
              <a:t>Social Distancing</a:t>
            </a:r>
            <a:r>
              <a:rPr lang="en-US" b="1" u="sng" dirty="0" smtClean="0"/>
              <a:t>: </a:t>
            </a:r>
            <a:r>
              <a:rPr lang="en-US" sz="2000" dirty="0" smtClean="0"/>
              <a:t>Stay </a:t>
            </a:r>
            <a:r>
              <a:rPr lang="en-US" sz="2000" dirty="0"/>
              <a:t>at least 6 feet (about 2 arms’ length) from other people at all </a:t>
            </a:r>
            <a:r>
              <a:rPr lang="en-US" sz="2000" dirty="0" smtClean="0"/>
              <a:t>times, do </a:t>
            </a:r>
            <a:r>
              <a:rPr lang="en-US" sz="2000" dirty="0"/>
              <a:t>not gather in </a:t>
            </a:r>
            <a:r>
              <a:rPr lang="en-US" sz="2000" dirty="0" smtClean="0"/>
              <a:t>groups, stay </a:t>
            </a:r>
            <a:r>
              <a:rPr lang="en-US" sz="2000" dirty="0"/>
              <a:t>out of crowded </a:t>
            </a:r>
            <a:r>
              <a:rPr lang="en-US" sz="2000" dirty="0" smtClean="0"/>
              <a:t>places </a:t>
            </a:r>
            <a:r>
              <a:rPr lang="en-US" sz="2000" dirty="0"/>
              <a:t>and avoid mass </a:t>
            </a:r>
            <a:r>
              <a:rPr lang="en-US" sz="2000" dirty="0" smtClean="0"/>
              <a:t>gatherings, and communicate </a:t>
            </a:r>
            <a:r>
              <a:rPr lang="en-US" sz="2000" dirty="0"/>
              <a:t>with </a:t>
            </a:r>
            <a:r>
              <a:rPr lang="en-US" sz="2000" dirty="0" smtClean="0"/>
              <a:t>colleagues via email</a:t>
            </a:r>
            <a:r>
              <a:rPr lang="en-US" sz="2000" dirty="0"/>
              <a:t>, instant message, telephone or </a:t>
            </a:r>
            <a:r>
              <a:rPr lang="en-US" sz="2000" dirty="0" smtClean="0"/>
              <a:t>technology rather than face-to-face.</a:t>
            </a:r>
          </a:p>
          <a:p>
            <a:r>
              <a:rPr lang="en-US" b="1" u="sng" dirty="0" smtClean="0">
                <a:solidFill>
                  <a:srgbClr val="0070C0"/>
                </a:solidFill>
              </a:rPr>
              <a:t>Coughing/Sneezing Hygiene</a:t>
            </a:r>
            <a:r>
              <a:rPr lang="en-US" dirty="0" smtClean="0"/>
              <a:t>: </a:t>
            </a:r>
            <a:r>
              <a:rPr lang="en-US" dirty="0"/>
              <a:t>If you </a:t>
            </a:r>
            <a:r>
              <a:rPr lang="en-US" dirty="0" smtClean="0"/>
              <a:t>are in </a:t>
            </a:r>
            <a:r>
              <a:rPr lang="en-US" dirty="0"/>
              <a:t>a private setting and do not have </a:t>
            </a:r>
            <a:r>
              <a:rPr lang="en-US" dirty="0" smtClean="0"/>
              <a:t>on your </a:t>
            </a:r>
            <a:r>
              <a:rPr lang="en-US" dirty="0"/>
              <a:t>cloth face covering, remember </a:t>
            </a:r>
            <a:r>
              <a:rPr lang="en-US" dirty="0" smtClean="0"/>
              <a:t>to always </a:t>
            </a:r>
            <a:r>
              <a:rPr lang="en-US" dirty="0"/>
              <a:t>cover your mouth and nose </a:t>
            </a:r>
            <a:r>
              <a:rPr lang="en-US" dirty="0" smtClean="0"/>
              <a:t>with a </a:t>
            </a:r>
            <a:r>
              <a:rPr lang="en-US" dirty="0"/>
              <a:t>tissue when you cough or sneeze </a:t>
            </a:r>
            <a:r>
              <a:rPr lang="en-US" dirty="0" smtClean="0"/>
              <a:t>or use </a:t>
            </a:r>
            <a:r>
              <a:rPr lang="en-US" dirty="0"/>
              <a:t>the inside of your elbow</a:t>
            </a:r>
            <a:r>
              <a:rPr lang="en-US" dirty="0" smtClean="0"/>
              <a:t>.  Throw used tissues away and wash hand with soap and water for 20 seconds or use hand sanitizer as described above.</a:t>
            </a:r>
            <a:endParaRPr lang="en-US" sz="2400" dirty="0" smtClean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5"/>
    </mc:Choice>
    <mc:Fallback xmlns="">
      <p:transition spd="slow" advTm="5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3402</TotalTime>
  <Words>984</Words>
  <Application>Microsoft Office PowerPoint</Application>
  <PresentationFormat>Widescreen</PresentationFormat>
  <Paragraphs>92</Paragraphs>
  <Slides>13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Rockwell</vt:lpstr>
      <vt:lpstr>Rockwell Condensed</vt:lpstr>
      <vt:lpstr>Wingdings</vt:lpstr>
      <vt:lpstr>Wood Type</vt:lpstr>
      <vt:lpstr>APSU Return-to-campus (RTC) Student employee training</vt:lpstr>
      <vt:lpstr>Agenda</vt:lpstr>
      <vt:lpstr>APSU’s Commitment to safety: We are in this together</vt:lpstr>
      <vt:lpstr>New workplace guidelines</vt:lpstr>
      <vt:lpstr>New covid-19 RTC Guidelines</vt:lpstr>
      <vt:lpstr>Personal safety practices</vt:lpstr>
      <vt:lpstr> New Face-coverings guidelines</vt:lpstr>
      <vt:lpstr>PowerPoint Presentation</vt:lpstr>
      <vt:lpstr> Personal Safety Practices</vt:lpstr>
      <vt:lpstr> Student employee guidance</vt:lpstr>
      <vt:lpstr>Next Steps – acknowledgement</vt:lpstr>
      <vt:lpstr>PowerPoint Presentation</vt:lpstr>
      <vt:lpstr>Please contact HR if you have any questions: HR@apsu.edu (931) 221-7177</vt:lpstr>
    </vt:vector>
  </TitlesOfParts>
  <Company>Austin Peay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for working remotely</dc:title>
  <dc:creator>House, Kyla</dc:creator>
  <cp:lastModifiedBy>Gilliam-Holmes, Sheraine</cp:lastModifiedBy>
  <cp:revision>130</cp:revision>
  <dcterms:created xsi:type="dcterms:W3CDTF">2020-04-03T16:19:10Z</dcterms:created>
  <dcterms:modified xsi:type="dcterms:W3CDTF">2020-06-12T20:43:06Z</dcterms:modified>
</cp:coreProperties>
</file>