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handoutMasterIdLst>
    <p:handoutMasterId r:id="rId26"/>
  </p:handoutMasterIdLst>
  <p:sldIdLst>
    <p:sldId id="352" r:id="rId2"/>
    <p:sldId id="355" r:id="rId3"/>
    <p:sldId id="340" r:id="rId4"/>
    <p:sldId id="346" r:id="rId5"/>
    <p:sldId id="330" r:id="rId6"/>
    <p:sldId id="364" r:id="rId7"/>
    <p:sldId id="347" r:id="rId8"/>
    <p:sldId id="366" r:id="rId9"/>
    <p:sldId id="367" r:id="rId10"/>
    <p:sldId id="373" r:id="rId11"/>
    <p:sldId id="374" r:id="rId12"/>
    <p:sldId id="368" r:id="rId13"/>
    <p:sldId id="348" r:id="rId14"/>
    <p:sldId id="349" r:id="rId15"/>
    <p:sldId id="350" r:id="rId16"/>
    <p:sldId id="351" r:id="rId17"/>
    <p:sldId id="354" r:id="rId18"/>
    <p:sldId id="359" r:id="rId19"/>
    <p:sldId id="370" r:id="rId20"/>
    <p:sldId id="360" r:id="rId21"/>
    <p:sldId id="375" r:id="rId22"/>
    <p:sldId id="353" r:id="rId23"/>
    <p:sldId id="371" r:id="rId24"/>
    <p:sldId id="37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4" autoAdjust="0"/>
    <p:restoredTop sz="94660"/>
  </p:normalViewPr>
  <p:slideViewPr>
    <p:cSldViewPr>
      <p:cViewPr varScale="1">
        <p:scale>
          <a:sx n="94" d="100"/>
          <a:sy n="94" d="100"/>
        </p:scale>
        <p:origin x="9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James F. Thompson, Ph.D.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28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A0D7DF-BC2F-4EF3-BE84-35D66B76C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66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E9BD0917-F247-4141-9E92-51AEFC37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2098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4770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1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343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914400"/>
            <a:ext cx="4343400" cy="5943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6946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43434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914400"/>
            <a:ext cx="43434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962400"/>
            <a:ext cx="43434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3962400"/>
            <a:ext cx="43434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28600"/>
            <a:ext cx="8839200" cy="662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9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3434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3434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7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3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82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paint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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u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¤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smtClean="0"/>
              <a:t>Lab 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smtClean="0"/>
              <a:t>Survey of Embryonic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438"/>
            <a:ext cx="9144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1413"/>
          </a:xfrm>
        </p:spPr>
        <p:txBody>
          <a:bodyPr/>
          <a:lstStyle/>
          <a:p>
            <a:r>
              <a:rPr lang="en-US" smtClean="0"/>
              <a:t>The Events which Occur in the Egg with Gamete Contact &amp; Fusion</a:t>
            </a:r>
          </a:p>
        </p:txBody>
      </p:sp>
    </p:spTree>
    <p:extLst>
      <p:ext uri="{BB962C8B-B14F-4D97-AF65-F5344CB8AC3E}">
        <p14:creationId xmlns:p14="http://schemas.microsoft.com/office/powerpoint/2010/main" val="136153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3810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839200" y="304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6" descr="E:\My Pictures\A&amp;P\28\28-02_SpermPene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r="1334" b="5679"/>
          <a:stretch/>
        </p:blipFill>
        <p:spPr bwMode="auto">
          <a:xfrm>
            <a:off x="400521" y="572756"/>
            <a:ext cx="8425281" cy="58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4572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b="1" dirty="0" smtClean="0">
                <a:solidFill>
                  <a:srgbClr val="000066"/>
                </a:solidFill>
                <a:latin typeface="Georgia" pitchFamily="18" charset="0"/>
              </a:rPr>
              <a:t>Sperm penetration and the cortical reaction</a:t>
            </a:r>
            <a:endParaRPr lang="en-US" altLang="en-US" sz="24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9144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en-US" smtClean="0"/>
              <a:t>The Cortical Reactions Raise the Fertilization Envelope &amp; Provide the Slow Block to Polyspermy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924800" cy="381000"/>
          </a:xfrm>
          <a:noFill/>
        </p:spPr>
        <p:txBody>
          <a:bodyPr/>
          <a:lstStyle/>
          <a:p>
            <a:r>
              <a:rPr lang="en-US" sz="2800" b="1" dirty="0" smtClean="0"/>
              <a:t>Zygote </a:t>
            </a:r>
            <a:r>
              <a:rPr lang="en-US" sz="2800" b="1" dirty="0"/>
              <a:t>F</a:t>
            </a:r>
            <a:r>
              <a:rPr lang="en-US" sz="2800" b="1" dirty="0" smtClean="0"/>
              <a:t>ormation</a:t>
            </a:r>
            <a:endParaRPr lang="en-US" sz="2800" b="1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0" y="3810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839200" y="304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8" descr="E:\My Pictures\A&amp;P\28\28-03_EventsPen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582"/>
            <a:ext cx="8847536" cy="60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E:\My Pictures\A&amp;P\28\28-04_Cleavag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1053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457200"/>
          </a:xfrm>
          <a:noFill/>
        </p:spPr>
        <p:txBody>
          <a:bodyPr/>
          <a:lstStyle/>
          <a:p>
            <a:r>
              <a:rPr lang="en-US" altLang="en-US" sz="1600" smtClean="0">
                <a:solidFill>
                  <a:srgbClr val="000066"/>
                </a:solidFill>
                <a:latin typeface="Georgia" pitchFamily="18" charset="0"/>
              </a:rPr>
              <a:t>Figure 29.4  Cleavage is a rapid series of mitotic divisions that begins with the zygote and ends with the blastocyst</a:t>
            </a:r>
            <a:endParaRPr lang="en-US" altLang="en-US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0" y="6096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839200" y="533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41525" y="5678488"/>
            <a:ext cx="404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Cleavage and Implantation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0" y="6096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39200" y="533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6035675"/>
            <a:ext cx="9166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hCG = human Chorionic Gonadotropin</a:t>
            </a:r>
          </a:p>
          <a:p>
            <a:pPr algn="ctr"/>
            <a:r>
              <a:rPr lang="en-US" sz="2400" b="1"/>
              <a:t>signals placenta formation after implantation</a:t>
            </a:r>
          </a:p>
        </p:txBody>
      </p:sp>
      <p:pic>
        <p:nvPicPr>
          <p:cNvPr id="16391" name="Picture 7" descr="E:\My Pictures\A&amp;P\28\28-07a-cEvent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" y="1295400"/>
            <a:ext cx="881442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914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b="1" dirty="0" smtClean="0">
                <a:solidFill>
                  <a:srgbClr val="000066"/>
                </a:solidFill>
                <a:latin typeface="Georgia" pitchFamily="18" charset="0"/>
              </a:rPr>
              <a:t>Events of placentation, early embryonic development and formation of the embryonic membranes</a:t>
            </a:r>
            <a:endParaRPr lang="en-US" altLang="en-US" sz="24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0" y="6096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839200" y="533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b="1" dirty="0" smtClean="0">
                <a:solidFill>
                  <a:srgbClr val="000066"/>
                </a:solidFill>
                <a:latin typeface="Georgia" pitchFamily="18" charset="0"/>
              </a:rPr>
              <a:t>Events of placentation, early embryonic development and formation of the embryonic membranes</a:t>
            </a:r>
            <a:endParaRPr lang="en-US" altLang="en-US" sz="24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414" name="Picture 6" descr="E:\My Pictures\A&amp;P\28\28-07dEvents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7382"/>
          <a:stretch/>
        </p:blipFill>
        <p:spPr bwMode="auto">
          <a:xfrm>
            <a:off x="381000" y="990600"/>
            <a:ext cx="7720013" cy="5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9 months to downloa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400"/>
            <a:ext cx="8305800" cy="684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Labor and Delivery</a:t>
            </a:r>
          </a:p>
        </p:txBody>
      </p:sp>
      <p:pic>
        <p:nvPicPr>
          <p:cNvPr id="19459" name="Picture 7" descr="labor and delive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63" y="914400"/>
            <a:ext cx="4002087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ANS stimulation and positive feedback from the fetal movements</a:t>
            </a:r>
          </a:p>
          <a:p>
            <a:r>
              <a:rPr lang="en-US" smtClean="0"/>
              <a:t>Oxytocin and local prostaglandins</a:t>
            </a:r>
          </a:p>
          <a:p>
            <a:r>
              <a:rPr lang="en-US" smtClean="0"/>
              <a:t>Placenta discharge = “afterbirth”</a:t>
            </a:r>
          </a:p>
          <a:p>
            <a:r>
              <a:rPr lang="en-US" smtClean="0"/>
              <a:t>Uterine contractions to reduce post-partum hemorrhage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Labor and Delivery; Lactation</a:t>
            </a:r>
          </a:p>
        </p:txBody>
      </p:sp>
      <p:pic>
        <p:nvPicPr>
          <p:cNvPr id="20483" name="Picture 8" descr="suckl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8813" y="990600"/>
            <a:ext cx="4141787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Estrogens and progesterone assist prolactin in readying breast for colostrum and milk production</a:t>
            </a:r>
          </a:p>
          <a:p>
            <a:endParaRPr lang="en-US" dirty="0" smtClean="0"/>
          </a:p>
          <a:p>
            <a:r>
              <a:rPr lang="en-US" dirty="0" smtClean="0"/>
              <a:t>Oxytocin stimulation from positive feedback from the infant suckling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smtClean="0"/>
              <a:t>Lab 11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Hormonal controls of the menstrual (ovarian and uterine) cycles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Fertilization, implantation, and early development</a:t>
            </a:r>
          </a:p>
          <a:p>
            <a:endParaRPr lang="en-US" dirty="0" smtClean="0"/>
          </a:p>
          <a:p>
            <a:r>
              <a:rPr lang="en-US" dirty="0" smtClean="0"/>
              <a:t>Final lab practical this time next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When and Where Will It All End?</a:t>
            </a:r>
          </a:p>
        </p:txBody>
      </p:sp>
      <p:pic>
        <p:nvPicPr>
          <p:cNvPr id="21507" name="Picture 5" descr="stages of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87625"/>
            <a:ext cx="9144000" cy="427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altLang="en-US" sz="3600" smtClean="0"/>
              <a:t>Homework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8915400" cy="5059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800" dirty="0" smtClean="0"/>
              <a:t>Complete Assignment 11 on </a:t>
            </a:r>
            <a:r>
              <a:rPr lang="en-US" altLang="en-US" sz="2800" dirty="0" err="1" smtClean="0"/>
              <a:t>MasteringAandP</a:t>
            </a:r>
            <a:r>
              <a:rPr lang="en-US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1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2667000"/>
            <a:ext cx="4419600" cy="1143000"/>
          </a:xfrm>
        </p:spPr>
        <p:txBody>
          <a:bodyPr/>
          <a:lstStyle/>
          <a:p>
            <a:r>
              <a:rPr lang="en-US" b="1" smtClean="0"/>
              <a:t>End Lab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325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0"/>
            <a:ext cx="7772400" cy="962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b="1" kern="0" dirty="0" smtClean="0"/>
              <a:t>Fertilization (NOT MAMMALIAN!)</a:t>
            </a:r>
          </a:p>
        </p:txBody>
      </p:sp>
    </p:spTree>
    <p:extLst>
      <p:ext uri="{BB962C8B-B14F-4D97-AF65-F5344CB8AC3E}">
        <p14:creationId xmlns:p14="http://schemas.microsoft.com/office/powerpoint/2010/main" val="33656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712913"/>
            <a:ext cx="625633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7175"/>
            <a:ext cx="9144000" cy="1143000"/>
          </a:xfrm>
        </p:spPr>
        <p:txBody>
          <a:bodyPr/>
          <a:lstStyle/>
          <a:p>
            <a:r>
              <a:rPr lang="en-US" smtClean="0"/>
              <a:t>The Change in Membrane Potential in Egg is the Fast Block to Polyspermy</a:t>
            </a:r>
          </a:p>
        </p:txBody>
      </p:sp>
    </p:spTree>
    <p:extLst>
      <p:ext uri="{BB962C8B-B14F-4D97-AF65-F5344CB8AC3E}">
        <p14:creationId xmlns:p14="http://schemas.microsoft.com/office/powerpoint/2010/main" val="129675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Menstrual cycle 2a cop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8"/>
          <p:cNvSpPr>
            <a:spLocks noChangeArrowheads="1"/>
          </p:cNvSpPr>
          <p:nvPr/>
        </p:nvSpPr>
        <p:spPr bwMode="auto">
          <a:xfrm>
            <a:off x="533400" y="2514600"/>
            <a:ext cx="762000" cy="1443038"/>
          </a:xfrm>
          <a:prstGeom prst="upDownArrow">
            <a:avLst>
              <a:gd name="adj1" fmla="val 50000"/>
              <a:gd name="adj2" fmla="val 37875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Ovul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88" y="0"/>
            <a:ext cx="6118225" cy="6858000"/>
          </a:xfrm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12725" y="2782888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3200" b="1" smtClean="0"/>
              <a:t>Ovarian and Menstrual Cycle Regulation</a:t>
            </a:r>
          </a:p>
        </p:txBody>
      </p:sp>
      <p:pic>
        <p:nvPicPr>
          <p:cNvPr id="7171" name="Picture 12" descr="Hormones ovary and uter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8610600" cy="60356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62025"/>
          </a:xfrm>
        </p:spPr>
        <p:txBody>
          <a:bodyPr/>
          <a:lstStyle/>
          <a:p>
            <a:pPr algn="ctr"/>
            <a:r>
              <a:rPr lang="en-US" b="1" smtClean="0"/>
              <a:t>Fertilization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28088" cy="5486400"/>
          </a:xfrm>
        </p:spPr>
        <p:txBody>
          <a:bodyPr/>
          <a:lstStyle/>
          <a:p>
            <a:pPr marL="0" indent="0" defTabSz="812800">
              <a:buNone/>
            </a:pPr>
            <a:r>
              <a:rPr lang="en-US" dirty="0" smtClean="0"/>
              <a:t>The Five Steps in Sperm Entry</a:t>
            </a:r>
            <a:endParaRPr lang="en-US" sz="800" dirty="0" smtClean="0"/>
          </a:p>
          <a:p>
            <a:pPr marL="533400" indent="-533400" defTabSz="812800">
              <a:buFontTx/>
              <a:buAutoNum type="arabicPeriod"/>
            </a:pPr>
            <a:endParaRPr lang="en-US" sz="800" dirty="0" smtClean="0"/>
          </a:p>
          <a:p>
            <a:pPr marL="533400" indent="-533400" defTabSz="812800">
              <a:buFontTx/>
              <a:buAutoNum type="arabicPeriod"/>
            </a:pPr>
            <a:r>
              <a:rPr lang="en-US" dirty="0" err="1" smtClean="0"/>
              <a:t>Chemotaxis</a:t>
            </a:r>
            <a:endParaRPr lang="en-US" dirty="0" smtClean="0"/>
          </a:p>
          <a:p>
            <a:pPr marL="533400" indent="-533400" defTabSz="812800">
              <a:buFontTx/>
              <a:buAutoNum type="arabicPeriod"/>
            </a:pPr>
            <a:r>
              <a:rPr lang="en-US" dirty="0" smtClean="0"/>
              <a:t>Acrosome Reaction</a:t>
            </a:r>
          </a:p>
          <a:p>
            <a:pPr marL="533400" indent="-533400" defTabSz="812800">
              <a:buFontTx/>
              <a:buAutoNum type="arabicPeriod"/>
            </a:pPr>
            <a:r>
              <a:rPr lang="en-US" dirty="0" smtClean="0"/>
              <a:t>Sperm-Egg Binding</a:t>
            </a:r>
          </a:p>
          <a:p>
            <a:pPr marL="533400" indent="-533400" defTabSz="812800">
              <a:buFontTx/>
              <a:buAutoNum type="arabicPeriod"/>
            </a:pPr>
            <a:r>
              <a:rPr lang="en-US" dirty="0" smtClean="0"/>
              <a:t>Plasma Membrane Fusion</a:t>
            </a:r>
          </a:p>
          <a:p>
            <a:pPr marL="533400" indent="-533400" defTabSz="812800">
              <a:buFontTx/>
              <a:buAutoNum type="arabicPeriod"/>
            </a:pPr>
            <a:r>
              <a:rPr lang="en-US" dirty="0" smtClean="0"/>
              <a:t>Block to </a:t>
            </a:r>
            <a:r>
              <a:rPr lang="en-US" dirty="0" err="1" smtClean="0"/>
              <a:t>Polyspermy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381000"/>
            <a:ext cx="891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839200" y="304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2" name="Picture 6" descr="E:\My Pictures\A&amp;P\28\28-02_SpermPene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r="1334" b="5679"/>
          <a:stretch/>
        </p:blipFill>
        <p:spPr bwMode="auto">
          <a:xfrm>
            <a:off x="400521" y="572756"/>
            <a:ext cx="8425281" cy="58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4572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 b="1" dirty="0" smtClean="0">
                <a:solidFill>
                  <a:srgbClr val="000066"/>
                </a:solidFill>
                <a:latin typeface="Georgia" pitchFamily="18" charset="0"/>
              </a:rPr>
              <a:t>Sperm penetration and the cortical reaction</a:t>
            </a:r>
            <a:endParaRPr lang="en-US" altLang="en-US" sz="24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438"/>
            <a:ext cx="9144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1413"/>
          </a:xfrm>
        </p:spPr>
        <p:txBody>
          <a:bodyPr/>
          <a:lstStyle/>
          <a:p>
            <a:r>
              <a:rPr lang="en-US" smtClean="0"/>
              <a:t>The Events which Occur in the Egg with Gamete Contact &amp; Fusion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7175"/>
            <a:ext cx="9144000" cy="1143000"/>
          </a:xfrm>
        </p:spPr>
        <p:txBody>
          <a:bodyPr/>
          <a:lstStyle/>
          <a:p>
            <a:r>
              <a:rPr lang="en-US" smtClean="0"/>
              <a:t>The Change in Membrane Potential in Egg is the Fast Block to Polyspermy</a:t>
            </a:r>
          </a:p>
        </p:txBody>
      </p:sp>
      <p:pic>
        <p:nvPicPr>
          <p:cNvPr id="12293" name="Picture 5" descr="http://biology.kenyon.edu/courses/biol114/Chap13/fastbloc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1580" r="6793" b="21091"/>
          <a:stretch/>
        </p:blipFill>
        <p:spPr bwMode="auto">
          <a:xfrm>
            <a:off x="228600" y="1676400"/>
            <a:ext cx="80636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5">
      <a:dk1>
        <a:srgbClr val="000066"/>
      </a:dk1>
      <a:lt1>
        <a:srgbClr val="FFFFFF"/>
      </a:lt1>
      <a:dk2>
        <a:srgbClr val="0000FF"/>
      </a:dk2>
      <a:lt2>
        <a:srgbClr val="000000"/>
      </a:lt2>
      <a:accent1>
        <a:srgbClr val="0066FF"/>
      </a:accent1>
      <a:accent2>
        <a:srgbClr val="33CCCC"/>
      </a:accent2>
      <a:accent3>
        <a:srgbClr val="FFFFFF"/>
      </a:accent3>
      <a:accent4>
        <a:srgbClr val="000056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272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Georgia</vt:lpstr>
      <vt:lpstr>Tahoma</vt:lpstr>
      <vt:lpstr>Times New Roman</vt:lpstr>
      <vt:lpstr>Wingdings</vt:lpstr>
      <vt:lpstr>Wingdings 2</vt:lpstr>
      <vt:lpstr>Wingdings 3</vt:lpstr>
      <vt:lpstr>Contemporary Portrait</vt:lpstr>
      <vt:lpstr>Lab 11</vt:lpstr>
      <vt:lpstr>Lab 11</vt:lpstr>
      <vt:lpstr>PowerPoint Presentation</vt:lpstr>
      <vt:lpstr>PowerPoint Presentation</vt:lpstr>
      <vt:lpstr>Ovarian and Menstrual Cycle Regulation</vt:lpstr>
      <vt:lpstr>Fertilization</vt:lpstr>
      <vt:lpstr>Sperm penetration and the cortical reaction</vt:lpstr>
      <vt:lpstr>The Events which Occur in the Egg with Gamete Contact &amp; Fusion</vt:lpstr>
      <vt:lpstr>The Change in Membrane Potential in Egg is the Fast Block to Polyspermy</vt:lpstr>
      <vt:lpstr>The Events which Occur in the Egg with Gamete Contact &amp; Fusion</vt:lpstr>
      <vt:lpstr>Sperm penetration and the cortical reaction</vt:lpstr>
      <vt:lpstr>The Cortical Reactions Raise the Fertilization Envelope &amp; Provide the Slow Block to Polyspermy</vt:lpstr>
      <vt:lpstr>Zygote Formation</vt:lpstr>
      <vt:lpstr>Figure 29.4  Cleavage is a rapid series of mitotic divisions that begins with the zygote and ends with the blastocyst</vt:lpstr>
      <vt:lpstr>Events of placentation, early embryonic development and formation of the embryonic membranes</vt:lpstr>
      <vt:lpstr>Events of placentation, early embryonic development and formation of the embryonic membranes</vt:lpstr>
      <vt:lpstr>PowerPoint Presentation</vt:lpstr>
      <vt:lpstr>Labor and Delivery</vt:lpstr>
      <vt:lpstr>Labor and Delivery; Lactation</vt:lpstr>
      <vt:lpstr>When and Where Will It All End?</vt:lpstr>
      <vt:lpstr>Homework</vt:lpstr>
      <vt:lpstr>End Lab 11</vt:lpstr>
      <vt:lpstr>PowerPoint Presentation</vt:lpstr>
      <vt:lpstr>The Change in Membrane Potential in Egg is the Fast Block to Polyspermy</vt:lpstr>
    </vt:vector>
  </TitlesOfParts>
  <Company>APSU/Biology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creator>James F. Thompson, Ph.D.</dc:creator>
  <cp:lastModifiedBy>Pitts, Gilbert</cp:lastModifiedBy>
  <cp:revision>116</cp:revision>
  <dcterms:created xsi:type="dcterms:W3CDTF">1998-04-28T03:46:20Z</dcterms:created>
  <dcterms:modified xsi:type="dcterms:W3CDTF">2015-01-20T14:18:17Z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odrobinakd@apsu.edu</vt:lpwstr>
  </property>
  <property fmtid="{D5CDD505-2E9C-101B-9397-08002B2CF9AE}" pid="8" name="HomePage">
    <vt:lpwstr>www.apsu.edu/physkid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D:\My Documents\htmlfiles</vt:lpwstr>
  </property>
</Properties>
</file>