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7" r:id="rId3"/>
    <p:sldId id="302" r:id="rId4"/>
    <p:sldId id="303" r:id="rId5"/>
    <p:sldId id="267" r:id="rId6"/>
    <p:sldId id="268" r:id="rId7"/>
    <p:sldId id="256" r:id="rId8"/>
    <p:sldId id="269" r:id="rId9"/>
    <p:sldId id="270" r:id="rId10"/>
    <p:sldId id="271" r:id="rId11"/>
    <p:sldId id="272" r:id="rId12"/>
    <p:sldId id="273" r:id="rId13"/>
    <p:sldId id="299" r:id="rId14"/>
    <p:sldId id="277" r:id="rId15"/>
    <p:sldId id="278" r:id="rId16"/>
    <p:sldId id="280" r:id="rId17"/>
    <p:sldId id="305" r:id="rId18"/>
    <p:sldId id="295" r:id="rId19"/>
    <p:sldId id="281" r:id="rId20"/>
    <p:sldId id="301" r:id="rId21"/>
    <p:sldId id="296" r:id="rId22"/>
    <p:sldId id="283" r:id="rId23"/>
    <p:sldId id="284" r:id="rId24"/>
    <p:sldId id="285" r:id="rId25"/>
    <p:sldId id="286" r:id="rId26"/>
    <p:sldId id="287" r:id="rId27"/>
    <p:sldId id="288" r:id="rId28"/>
    <p:sldId id="297" r:id="rId29"/>
    <p:sldId id="289" r:id="rId30"/>
    <p:sldId id="290" r:id="rId31"/>
    <p:sldId id="298" r:id="rId32"/>
    <p:sldId id="292" r:id="rId33"/>
    <p:sldId id="293" r:id="rId34"/>
    <p:sldId id="294" r:id="rId35"/>
    <p:sldId id="306" r:id="rId36"/>
    <p:sldId id="26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3A1B-CCAB-465B-BC95-D57CB31DC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C397B-EDDA-445E-8E2E-4FED9DDE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7D143-3E04-434C-ACC4-E92F76C6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891-F910-4411-86A2-AF87C0601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7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069BE-B3BF-4AE7-853F-2D587579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E2B20-CB55-42D2-9108-91CFD36B0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57E2-FAC9-46B7-B3B2-74A3B8BA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2A87F-050D-4204-AF72-A2AA78C2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2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283B-63CA-49C0-91CA-F37EF0E0E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9C043-A7A9-4BFF-9A41-47C8B6BF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7136-A1A8-405F-A5C7-2500ABFAA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0AE6-A0D2-41B8-8663-320BA81CB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3F70-0EF2-4A58-8A3A-650E193ED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7367870-53C6-4D1E-9F52-23B21E65A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Lab 10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 b="1" smtClean="0"/>
              <a:t>The Histology of the Reproductive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3semineferous tubul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9375"/>
            <a:ext cx="8915400" cy="677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04testi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05testi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0275" y="0"/>
            <a:ext cx="5673725" cy="6858000"/>
          </a:xfrm>
          <a:noFill/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29000" cy="533400"/>
          </a:xfrm>
        </p:spPr>
        <p:txBody>
          <a:bodyPr/>
          <a:lstStyle/>
          <a:p>
            <a:pPr eaLnBrk="1" hangingPunct="1"/>
            <a:r>
              <a:rPr lang="en-US" sz="3200" b="1" smtClean="0"/>
              <a:t>Spermatozoans</a:t>
            </a:r>
          </a:p>
        </p:txBody>
      </p:sp>
      <p:pic>
        <p:nvPicPr>
          <p:cNvPr id="14340" name="Picture 7" descr="sperm cell-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4464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06Epididymi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07vas deferen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Cross Section of the Penis</a:t>
            </a:r>
          </a:p>
        </p:txBody>
      </p:sp>
      <p:pic>
        <p:nvPicPr>
          <p:cNvPr id="17411" name="Picture 12" descr="penis - x-s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3124200"/>
            <a:ext cx="3516313" cy="3733800"/>
          </a:xfrm>
          <a:noFill/>
        </p:spPr>
      </p:pic>
      <p:pic>
        <p:nvPicPr>
          <p:cNvPr id="17412" name="Picture 13" descr="08penis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075" y="1447800"/>
            <a:ext cx="3590925" cy="5410200"/>
          </a:xfrm>
          <a:noFill/>
        </p:spPr>
      </p:pic>
      <p:pic>
        <p:nvPicPr>
          <p:cNvPr id="17413" name="Picture 15" descr="penis x-sec diagr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5486400" cy="1677988"/>
          </a:xfrm>
          <a:noFill/>
        </p:spPr>
      </p:pic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505200" y="1676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553200" y="4876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267200" y="1371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867400" y="2971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4419600" y="2438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248400" y="4495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9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Female Reproductive Tract</a:t>
            </a:r>
          </a:p>
        </p:txBody>
      </p:sp>
      <p:pic>
        <p:nvPicPr>
          <p:cNvPr id="18435" name="Picture 5" descr="27-11_FemaleOrgn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Female Reproductive Tract</a:t>
            </a:r>
          </a:p>
        </p:txBody>
      </p:sp>
      <p:pic>
        <p:nvPicPr>
          <p:cNvPr id="19459" name="Picture 6" descr="2814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30413"/>
            <a:ext cx="9144000" cy="4827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Female Reproductive Tract</a:t>
            </a:r>
          </a:p>
        </p:txBody>
      </p:sp>
      <p:pic>
        <p:nvPicPr>
          <p:cNvPr id="20483" name="Picture 6" descr="01uterus-gross-hydrosalpin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5875"/>
            <a:ext cx="9144000" cy="557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50" b="1">
                <a:latin typeface="Times New Roman" panose="02020603050405020304" pitchFamily="18" charset="0"/>
              </a:rPr>
              <a:t>Lab 10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772400" cy="42862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Examine male and female reproductive organ models 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Examine slides of ovary (#68, #69), testis (#65), penis (#67), uterine tube (#77), and uterus  (#71)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Understand meiosis and gametogenesis</a:t>
            </a:r>
          </a:p>
        </p:txBody>
      </p:sp>
    </p:spTree>
    <p:extLst>
      <p:ext uri="{BB962C8B-B14F-4D97-AF65-F5344CB8AC3E}">
        <p14:creationId xmlns:p14="http://schemas.microsoft.com/office/powerpoint/2010/main" val="885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7-19_Oogene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8451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Ovarian Cycle</a:t>
            </a:r>
          </a:p>
        </p:txBody>
      </p:sp>
      <p:pic>
        <p:nvPicPr>
          <p:cNvPr id="22531" name="Picture 6" descr="2812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33450"/>
            <a:ext cx="9144000" cy="5924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03ov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1675"/>
            <a:ext cx="9144000" cy="6156325"/>
          </a:xfrm>
          <a:noFill/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5638800" y="0"/>
            <a:ext cx="3505200" cy="1600200"/>
          </a:xfrm>
        </p:spPr>
        <p:txBody>
          <a:bodyPr/>
          <a:lstStyle/>
          <a:p>
            <a:pPr eaLnBrk="1" hangingPunct="1"/>
            <a:r>
              <a:rPr lang="en-US" b="1" smtClean="0"/>
              <a:t>Ovary &amp; Uterine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04ovary5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5300"/>
            <a:ext cx="9144000" cy="6362700"/>
          </a:xfrm>
          <a:noFill/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Ovarian Follicles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Follicles</a:t>
            </a:r>
          </a:p>
        </p:txBody>
      </p:sp>
      <p:pic>
        <p:nvPicPr>
          <p:cNvPr id="25603" name="Picture 8" descr="vesicular folli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381000"/>
            <a:ext cx="4857750" cy="6477000"/>
          </a:xfrm>
          <a:noFill/>
        </p:spPr>
      </p:pic>
      <p:pic>
        <p:nvPicPr>
          <p:cNvPr id="25604" name="Picture 12" descr="05ovary40x preantral folli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1910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06fallo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088"/>
            <a:ext cx="8915400" cy="6792912"/>
          </a:xfrm>
          <a:noFill/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6324600" y="0"/>
            <a:ext cx="2819400" cy="1752600"/>
          </a:xfrm>
        </p:spPr>
        <p:txBody>
          <a:bodyPr/>
          <a:lstStyle/>
          <a:p>
            <a:pPr eaLnBrk="1" hangingPunct="1"/>
            <a:r>
              <a:rPr lang="en-US" b="1" smtClean="0"/>
              <a:t>Uterine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07Uterine tub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325"/>
            <a:ext cx="8915400" cy="6797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Uterus</a:t>
            </a:r>
          </a:p>
        </p:txBody>
      </p:sp>
      <p:pic>
        <p:nvPicPr>
          <p:cNvPr id="28675" name="Picture 7" descr="08uterus g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1600200"/>
            <a:ext cx="3922713" cy="5257800"/>
          </a:xfrm>
          <a:noFill/>
        </p:spPr>
      </p:pic>
      <p:pic>
        <p:nvPicPr>
          <p:cNvPr id="28676" name="Picture 8" descr="09uterus-sc-l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103438"/>
            <a:ext cx="5029200" cy="473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2815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821238" cy="5410200"/>
          </a:xfrm>
          <a:noFill/>
        </p:spPr>
      </p:pic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Uterine Wall</a:t>
            </a:r>
          </a:p>
        </p:txBody>
      </p:sp>
      <p:pic>
        <p:nvPicPr>
          <p:cNvPr id="29700" name="Picture 9" descr="2907f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362200"/>
            <a:ext cx="5105400" cy="3178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10uterine 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458200" cy="6889750"/>
          </a:xfrm>
          <a:noFill/>
        </p:spPr>
      </p:pic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Uterine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Meiosis</a:t>
            </a:r>
          </a:p>
        </p:txBody>
      </p:sp>
      <p:pic>
        <p:nvPicPr>
          <p:cNvPr id="4099" name="Picture 5" descr="22-01a_Meio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6894" r="16470" b="12804"/>
          <a:stretch>
            <a:fillRect/>
          </a:stretch>
        </p:blipFill>
        <p:spPr bwMode="auto">
          <a:xfrm>
            <a:off x="2895600" y="533400"/>
            <a:ext cx="390842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429000" y="1143000"/>
            <a:ext cx="1222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/>
              <a:t>46 chromosomes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/>
              <a:t>46 chromosomes ( 2 copies of each)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7696200" y="6400800"/>
            <a:ext cx="1447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/>
              <a:t>Germann &amp; Stanfield,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11uterus_10x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0363"/>
            <a:ext cx="9144000" cy="6497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28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1725"/>
            <a:ext cx="9144000" cy="5756275"/>
          </a:xfrm>
          <a:noFill/>
        </p:spPr>
      </p:pic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Mammary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14inactive br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3795" name="Rectangle 7"/>
          <p:cNvSpPr>
            <a:spLocks noGrp="1" noChangeArrowheads="1"/>
          </p:cNvSpPr>
          <p:nvPr>
            <p:ph type="title"/>
          </p:nvPr>
        </p:nvSpPr>
        <p:spPr>
          <a:xfrm>
            <a:off x="4267200" y="2438400"/>
            <a:ext cx="487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Inactive Breast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15active brea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5638800" y="4038600"/>
            <a:ext cx="3505200" cy="2819400"/>
          </a:xfrm>
        </p:spPr>
        <p:txBody>
          <a:bodyPr/>
          <a:lstStyle/>
          <a:p>
            <a:pPr eaLnBrk="1" hangingPunct="1"/>
            <a:r>
              <a:rPr lang="en-US" b="1" smtClean="0"/>
              <a:t>Early Gland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16mammary gland tissu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8763000" cy="6878638"/>
          </a:xfrm>
          <a:noFill/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990600" y="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33CC"/>
                </a:solidFill>
                <a:latin typeface="Impact" pitchFamily="34" charset="0"/>
              </a:rPr>
              <a:t>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r>
              <a:rPr lang="en-US" altLang="en-US" sz="3600" smtClean="0"/>
              <a:t>Homework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066800"/>
            <a:ext cx="8915400" cy="5059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800" dirty="0" smtClean="0"/>
              <a:t>Complete Assignment 10 on </a:t>
            </a:r>
            <a:r>
              <a:rPr lang="en-US" altLang="en-US" sz="2800" dirty="0" err="1" smtClean="0"/>
              <a:t>MasteringAandP</a:t>
            </a:r>
            <a:r>
              <a:rPr lang="en-US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1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End Lab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Meiosis</a:t>
            </a:r>
          </a:p>
        </p:txBody>
      </p:sp>
      <p:pic>
        <p:nvPicPr>
          <p:cNvPr id="5123" name="Picture 5" descr="22-01b_Meio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1819" r="17647" b="19699"/>
          <a:stretch>
            <a:fillRect/>
          </a:stretch>
        </p:blipFill>
        <p:spPr bwMode="auto">
          <a:xfrm>
            <a:off x="2514600" y="304800"/>
            <a:ext cx="47466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00400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/>
              <a:t>23 chromosomes (2 copies of each)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048000" y="5562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/>
              <a:t>23 chromosomes (1 of each)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696200" y="6400800"/>
            <a:ext cx="1447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800"/>
              <a:t>Germann &amp; Stanfield,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5lf2801_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38288"/>
            <a:ext cx="9144000" cy="5319712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Male Reproductive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5lf2803a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3488" y="238125"/>
            <a:ext cx="6640512" cy="6604000"/>
          </a:xfr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29000" cy="3733800"/>
          </a:xfrm>
        </p:spPr>
        <p:txBody>
          <a:bodyPr/>
          <a:lstStyle/>
          <a:p>
            <a:pPr eaLnBrk="1" hangingPunct="1"/>
            <a:r>
              <a:rPr lang="en-US" b="1" smtClean="0"/>
              <a:t>Male Reproductive Duct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01tes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47738"/>
            <a:ext cx="9144000" cy="5910262"/>
          </a:xfr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Epididymus and Testis – Low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Seminiferous Tubule</a:t>
            </a:r>
          </a:p>
        </p:txBody>
      </p:sp>
      <p:pic>
        <p:nvPicPr>
          <p:cNvPr id="9219" name="Picture 2" descr="ha5lf2808bc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06500"/>
            <a:ext cx="9144000" cy="566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02testi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157</Words>
  <Application>Microsoft Office PowerPoint</Application>
  <PresentationFormat>On-screen Show (4:3)</PresentationFormat>
  <Paragraphs>46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Impact</vt:lpstr>
      <vt:lpstr>Times New Roman</vt:lpstr>
      <vt:lpstr>Wingdings</vt:lpstr>
      <vt:lpstr>Default Design</vt:lpstr>
      <vt:lpstr>Lab 10</vt:lpstr>
      <vt:lpstr>Lab 10 Objectives</vt:lpstr>
      <vt:lpstr>Meiosis</vt:lpstr>
      <vt:lpstr>Meiosis</vt:lpstr>
      <vt:lpstr>Male Reproductive System</vt:lpstr>
      <vt:lpstr>Male Reproductive Duct System</vt:lpstr>
      <vt:lpstr>Epididymus and Testis – Low Power</vt:lpstr>
      <vt:lpstr>Seminiferous Tubule</vt:lpstr>
      <vt:lpstr>PowerPoint Presentation</vt:lpstr>
      <vt:lpstr>PowerPoint Presentation</vt:lpstr>
      <vt:lpstr>PowerPoint Presentation</vt:lpstr>
      <vt:lpstr>PowerPoint Presentation</vt:lpstr>
      <vt:lpstr>Spermatozoans</vt:lpstr>
      <vt:lpstr>PowerPoint Presentation</vt:lpstr>
      <vt:lpstr>PowerPoint Presentation</vt:lpstr>
      <vt:lpstr>Cross Section of the Penis</vt:lpstr>
      <vt:lpstr>Female Reproductive Tract</vt:lpstr>
      <vt:lpstr>Female Reproductive Tract</vt:lpstr>
      <vt:lpstr>Female Reproductive Tract</vt:lpstr>
      <vt:lpstr>PowerPoint Presentation</vt:lpstr>
      <vt:lpstr>Ovarian Cycle</vt:lpstr>
      <vt:lpstr>Ovary &amp; Uterine Tube</vt:lpstr>
      <vt:lpstr>Ovarian Follicles</vt:lpstr>
      <vt:lpstr>Follicles</vt:lpstr>
      <vt:lpstr>Uterine Tube</vt:lpstr>
      <vt:lpstr>PowerPoint Presentation</vt:lpstr>
      <vt:lpstr>Uterus</vt:lpstr>
      <vt:lpstr>Uterine Wall</vt:lpstr>
      <vt:lpstr>Uterine Wall</vt:lpstr>
      <vt:lpstr>PowerPoint Presentation</vt:lpstr>
      <vt:lpstr>Mammary Gland</vt:lpstr>
      <vt:lpstr>Inactive Breast</vt:lpstr>
      <vt:lpstr>Early Gland Development</vt:lpstr>
      <vt:lpstr>PowerPoint Presentation</vt:lpstr>
      <vt:lpstr>Homework</vt:lpstr>
      <vt:lpstr>End Lab 10</vt:lpstr>
    </vt:vector>
  </TitlesOfParts>
  <Company>Austin Peay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section</dc:title>
  <dc:creator>Joe Schiller</dc:creator>
  <cp:lastModifiedBy>Pitts, Gilbert</cp:lastModifiedBy>
  <cp:revision>20</cp:revision>
  <dcterms:created xsi:type="dcterms:W3CDTF">2003-03-24T21:45:44Z</dcterms:created>
  <dcterms:modified xsi:type="dcterms:W3CDTF">2015-01-20T14:16:56Z</dcterms:modified>
</cp:coreProperties>
</file>