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4" r:id="rId3"/>
    <p:sldId id="294" r:id="rId4"/>
    <p:sldId id="329" r:id="rId5"/>
    <p:sldId id="295" r:id="rId6"/>
    <p:sldId id="323" r:id="rId7"/>
    <p:sldId id="258" r:id="rId8"/>
    <p:sldId id="259" r:id="rId9"/>
    <p:sldId id="261" r:id="rId10"/>
    <p:sldId id="266" r:id="rId11"/>
    <p:sldId id="262" r:id="rId12"/>
    <p:sldId id="263" r:id="rId13"/>
    <p:sldId id="265" r:id="rId14"/>
    <p:sldId id="267" r:id="rId15"/>
    <p:sldId id="268" r:id="rId16"/>
    <p:sldId id="269" r:id="rId17"/>
    <p:sldId id="272" r:id="rId18"/>
    <p:sldId id="273" r:id="rId19"/>
    <p:sldId id="275" r:id="rId20"/>
    <p:sldId id="276" r:id="rId21"/>
    <p:sldId id="277" r:id="rId22"/>
    <p:sldId id="281" r:id="rId23"/>
    <p:sldId id="278" r:id="rId24"/>
    <p:sldId id="280" r:id="rId25"/>
    <p:sldId id="279" r:id="rId26"/>
    <p:sldId id="282" r:id="rId27"/>
    <p:sldId id="312" r:id="rId28"/>
    <p:sldId id="313" r:id="rId29"/>
    <p:sldId id="283" r:id="rId30"/>
    <p:sldId id="284" r:id="rId31"/>
    <p:sldId id="285" r:id="rId32"/>
    <p:sldId id="286" r:id="rId33"/>
    <p:sldId id="296" r:id="rId34"/>
    <p:sldId id="298" r:id="rId35"/>
    <p:sldId id="299" r:id="rId36"/>
    <p:sldId id="297" r:id="rId37"/>
    <p:sldId id="302" r:id="rId38"/>
    <p:sldId id="300" r:id="rId39"/>
    <p:sldId id="304" r:id="rId40"/>
    <p:sldId id="307" r:id="rId41"/>
    <p:sldId id="305" r:id="rId42"/>
    <p:sldId id="306" r:id="rId43"/>
    <p:sldId id="325" r:id="rId44"/>
    <p:sldId id="303" r:id="rId45"/>
    <p:sldId id="308" r:id="rId46"/>
    <p:sldId id="309" r:id="rId47"/>
    <p:sldId id="326" r:id="rId48"/>
    <p:sldId id="310" r:id="rId49"/>
    <p:sldId id="328" r:id="rId50"/>
    <p:sldId id="321" r:id="rId51"/>
    <p:sldId id="256" r:id="rId52"/>
    <p:sldId id="315" r:id="rId53"/>
    <p:sldId id="316" r:id="rId54"/>
    <p:sldId id="317" r:id="rId55"/>
    <p:sldId id="318" r:id="rId56"/>
    <p:sldId id="319" r:id="rId57"/>
    <p:sldId id="320" r:id="rId58"/>
    <p:sldId id="322" r:id="rId59"/>
    <p:sldId id="264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A904C-B41F-4E90-BA02-CD7FE34A14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01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D9BA9-D17E-4CEF-9F50-AF2A94DAC4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04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A9747-5CC1-48CA-B401-948B4E049D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367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2B4A8-9D37-4422-A1CC-DF67040A7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594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9E90F5-9729-4090-B385-DAE65D5A97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49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3749BA-672C-45F9-9DD9-83AD69A987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5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B44361-E18A-4980-91C5-8808277D5F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15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03FAF-D696-4D5F-A1CB-00618DED72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4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D8AF5-9966-43CE-AEEB-2597814A86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78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9B329-2E66-4ADF-92D3-3B0E5CEA9D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91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BAFE9-624D-4666-85D4-42A9FBF35A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42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B6485-0235-43A0-92CB-E18EE079BE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06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71EB7-0DE5-4C48-8E23-62C7779B74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86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3E9BD3-6EE4-486F-9E61-ECC917B4E2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Lab 8</a:t>
            </a:r>
          </a:p>
        </p:txBody>
      </p:sp>
      <p:sp>
        <p:nvSpPr>
          <p:cNvPr id="1536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Digestion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030" descr="esophagus 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3813"/>
            <a:ext cx="9144000" cy="6858001"/>
          </a:xfrm>
          <a:noFill/>
        </p:spPr>
      </p:pic>
      <p:sp>
        <p:nvSpPr>
          <p:cNvPr id="23554" name="Rectangle 1028"/>
          <p:cNvSpPr>
            <a:spLocks noGrp="1" noChangeArrowheads="1"/>
          </p:cNvSpPr>
          <p:nvPr>
            <p:ph type="title"/>
          </p:nvPr>
        </p:nvSpPr>
        <p:spPr>
          <a:xfrm>
            <a:off x="304800" y="5562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Esophagus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Esophagus – 4 tissue layers</a:t>
            </a:r>
          </a:p>
        </p:txBody>
      </p:sp>
      <p:pic>
        <p:nvPicPr>
          <p:cNvPr id="24578" name="Picture 6" descr="esophagus 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74800"/>
            <a:ext cx="9144000" cy="5294313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8" descr="esophagus 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47725"/>
            <a:ext cx="9144000" cy="6029325"/>
          </a:xfrm>
          <a:noFill/>
        </p:spPr>
      </p:pic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Esophagus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6" descr="esophagus 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763000" cy="6858000"/>
          </a:xfrm>
          <a:noFill/>
        </p:spPr>
      </p:pic>
      <p:sp>
        <p:nvSpPr>
          <p:cNvPr id="2662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Esophagus</a:t>
            </a:r>
          </a:p>
        </p:txBody>
      </p:sp>
      <p:sp>
        <p:nvSpPr>
          <p:cNvPr id="26627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8" descr="esophagus to stomach 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-26988"/>
            <a:ext cx="7543800" cy="6877051"/>
          </a:xfrm>
          <a:noFill/>
        </p:spPr>
      </p:pic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743200" cy="2011363"/>
          </a:xfrm>
        </p:spPr>
        <p:txBody>
          <a:bodyPr/>
          <a:lstStyle/>
          <a:p>
            <a:pPr eaLnBrk="1" hangingPunct="1"/>
            <a:r>
              <a:rPr lang="en-US" altLang="en-US" sz="4000" b="1"/>
              <a:t>Transition Zone</a:t>
            </a:r>
          </a:p>
        </p:txBody>
      </p:sp>
      <p:sp>
        <p:nvSpPr>
          <p:cNvPr id="27651" name="Text Box 9"/>
          <p:cNvSpPr txBox="1">
            <a:spLocks noChangeArrowheads="1"/>
          </p:cNvSpPr>
          <p:nvPr/>
        </p:nvSpPr>
        <p:spPr bwMode="auto">
          <a:xfrm>
            <a:off x="152400" y="3276600"/>
            <a:ext cx="1387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/>
              <a:t>Stratified squamous</a:t>
            </a:r>
          </a:p>
        </p:txBody>
      </p:sp>
      <p:sp>
        <p:nvSpPr>
          <p:cNvPr id="27652" name="Text Box 10"/>
          <p:cNvSpPr txBox="1">
            <a:spLocks noChangeArrowheads="1"/>
          </p:cNvSpPr>
          <p:nvPr/>
        </p:nvSpPr>
        <p:spPr bwMode="auto">
          <a:xfrm>
            <a:off x="4953000" y="2133600"/>
            <a:ext cx="202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/>
              <a:t>Simple columnar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6" descr="stomach 01diagram 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-46038"/>
            <a:ext cx="7696200" cy="6926263"/>
          </a:xfrm>
          <a:noFill/>
        </p:spPr>
      </p:pic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2971800" cy="1554162"/>
          </a:xfrm>
        </p:spPr>
        <p:txBody>
          <a:bodyPr/>
          <a:lstStyle/>
          <a:p>
            <a:pPr eaLnBrk="1" hangingPunct="1"/>
            <a:r>
              <a:rPr lang="en-US" altLang="en-US" b="1"/>
              <a:t>Stomach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6" descr="stomach 02 folds 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4953000"/>
            <a:ext cx="2813050" cy="1905000"/>
          </a:xfrm>
          <a:noFill/>
        </p:spPr>
      </p:pic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886200" cy="5135562"/>
          </a:xfrm>
        </p:spPr>
        <p:txBody>
          <a:bodyPr/>
          <a:lstStyle/>
          <a:p>
            <a:pPr algn="l" eaLnBrk="1" hangingPunct="1"/>
            <a:r>
              <a:rPr lang="en-US" altLang="en-US"/>
              <a:t>The interior wall of the stomach consists of a series of folds, called rugae.</a:t>
            </a:r>
          </a:p>
        </p:txBody>
      </p:sp>
      <p:pic>
        <p:nvPicPr>
          <p:cNvPr id="29699" name="Picture 3" descr="gi_stomach_ruga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97363"/>
            <a:ext cx="3352800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stomach_gross_anatom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39258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6" descr="stomach 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925"/>
            <a:ext cx="9144000" cy="6858000"/>
          </a:xfrm>
          <a:noFill/>
        </p:spPr>
      </p:pic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876800" cy="1417638"/>
          </a:xfrm>
        </p:spPr>
        <p:txBody>
          <a:bodyPr/>
          <a:lstStyle/>
          <a:p>
            <a:pPr eaLnBrk="1" hangingPunct="1"/>
            <a:r>
              <a:rPr lang="en-US" altLang="en-US" b="1"/>
              <a:t>Detail of Rugae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6" descr="stomach 06 fundus 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0"/>
            <a:ext cx="8839200" cy="6875463"/>
          </a:xfrm>
          <a:noFill/>
        </p:spPr>
      </p:pic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5029200" y="0"/>
            <a:ext cx="4114800" cy="1981200"/>
          </a:xfrm>
        </p:spPr>
        <p:txBody>
          <a:bodyPr/>
          <a:lstStyle/>
          <a:p>
            <a:pPr eaLnBrk="1" hangingPunct="1"/>
            <a:r>
              <a:rPr lang="en-US" altLang="en-US" b="1"/>
              <a:t>Fundus:</a:t>
            </a:r>
            <a:br>
              <a:rPr lang="en-US" altLang="en-US" b="1"/>
            </a:br>
            <a:r>
              <a:rPr lang="en-US" altLang="en-US" b="1"/>
              <a:t>gastric glands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3" descr="stomach 09 pylorus 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5" y="838200"/>
            <a:ext cx="3952875" cy="6019800"/>
          </a:xfrm>
          <a:noFill/>
        </p:spPr>
      </p:pic>
      <p:pic>
        <p:nvPicPr>
          <p:cNvPr id="32770" name="Picture 14" descr="stomach 08 cardiac pit 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7313" y="838200"/>
            <a:ext cx="3987800" cy="6019800"/>
          </a:xfrm>
          <a:noFill/>
        </p:spPr>
      </p:pic>
      <p:sp>
        <p:nvSpPr>
          <p:cNvPr id="32771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b="1"/>
              <a:t>Gastric Glands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Lab 8: Digestion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Histology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Parotid gland, esophagus, stomach, duodenum, jejunum, ileum, colon, liver, pancreas</a:t>
            </a:r>
            <a:endParaRPr lang="en-US" altLang="en-US" sz="800"/>
          </a:p>
          <a:p>
            <a:pPr lvl="1" eaLnBrk="1" hangingPunct="1">
              <a:lnSpc>
                <a:spcPct val="90000"/>
              </a:lnSpc>
            </a:pPr>
            <a:endParaRPr lang="en-US" altLang="en-US" sz="8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Alimentary canal histological layers</a:t>
            </a:r>
            <a:r>
              <a:rPr lang="en-US" altLang="en-US" sz="100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sz="10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Models of the digestive system</a:t>
            </a:r>
            <a:endParaRPr lang="en-US" altLang="en-US" sz="1000"/>
          </a:p>
          <a:p>
            <a:pPr eaLnBrk="1" hangingPunct="1">
              <a:lnSpc>
                <a:spcPct val="90000"/>
              </a:lnSpc>
            </a:pPr>
            <a:endParaRPr lang="en-US" altLang="en-US" sz="10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PhysioEx: Chemical and Physical Processes of Digestion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Learn to understand and interpret data tables + simulated test tube results for salivary amylase </a:t>
            </a:r>
            <a:endParaRPr lang="en-US" altLang="en-US" sz="800"/>
          </a:p>
          <a:p>
            <a:pPr lvl="1" eaLnBrk="1" hangingPunct="1">
              <a:lnSpc>
                <a:spcPct val="90000"/>
              </a:lnSpc>
            </a:pPr>
            <a:endParaRPr lang="en-US" altLang="en-US" sz="8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Learn about the major digestive enzymes and their substrates</a:t>
            </a:r>
            <a:endParaRPr lang="en-US" altLang="en-US" sz="800"/>
          </a:p>
          <a:p>
            <a:pPr lvl="1" eaLnBrk="1" hangingPunct="1">
              <a:lnSpc>
                <a:spcPct val="90000"/>
              </a:lnSpc>
            </a:pPr>
            <a:endParaRPr lang="en-US" altLang="en-US" sz="8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Examine the effect of heating, cooling, and pH on enzyme activity</a:t>
            </a:r>
            <a:endParaRPr lang="en-US" altLang="en-US" sz="800"/>
          </a:p>
          <a:p>
            <a:pPr lvl="1" eaLnBrk="1" hangingPunct="1">
              <a:lnSpc>
                <a:spcPct val="90000"/>
              </a:lnSpc>
            </a:pPr>
            <a:endParaRPr lang="en-US" altLang="en-US" sz="8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Use indicators of enzyme activity (IKI, Benedict</a:t>
            </a:r>
            <a:r>
              <a:rPr lang="ja-JP" altLang="en-US" sz="2000"/>
              <a:t>’</a:t>
            </a:r>
            <a:r>
              <a:rPr lang="en-US" altLang="ja-JP" sz="2000"/>
              <a:t>s, etc.) </a:t>
            </a:r>
            <a:endParaRPr lang="en-US" altLang="en-US"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6" descr="stomach 10 enteroendocrine cell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0213"/>
            <a:ext cx="9144000" cy="6435725"/>
          </a:xfrm>
          <a:noFill/>
        </p:spPr>
      </p:pic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b="1"/>
              <a:t>G Cells produce Gastrin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8" descr="duodenum 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-33338"/>
            <a:ext cx="8915400" cy="6908801"/>
          </a:xfrm>
          <a:noFill/>
        </p:spPr>
      </p:pic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3581400" cy="1630362"/>
          </a:xfrm>
        </p:spPr>
        <p:txBody>
          <a:bodyPr/>
          <a:lstStyle/>
          <a:p>
            <a:pPr eaLnBrk="1" hangingPunct="1"/>
            <a:r>
              <a:rPr lang="en-US" altLang="en-US" b="1"/>
              <a:t>Duodenum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8" descr="duodenum 0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1013" y="0"/>
            <a:ext cx="6043612" cy="6858000"/>
          </a:xfrm>
          <a:noFill/>
        </p:spPr>
      </p:pic>
      <p:sp>
        <p:nvSpPr>
          <p:cNvPr id="35842" name="Text Box 9"/>
          <p:cNvSpPr txBox="1">
            <a:spLocks noChangeArrowheads="1"/>
          </p:cNvSpPr>
          <p:nvPr/>
        </p:nvSpPr>
        <p:spPr bwMode="auto">
          <a:xfrm>
            <a:off x="288925" y="5430838"/>
            <a:ext cx="31019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tx2"/>
                </a:solidFill>
              </a:rPr>
              <a:t>Duodenum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6" descr="duodenum 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09650"/>
            <a:ext cx="9144000" cy="5834063"/>
          </a:xfrm>
          <a:noFill/>
        </p:spPr>
      </p:pic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Villi (multicellular)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8" descr="duodenum 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7188"/>
            <a:ext cx="9144000" cy="6500812"/>
          </a:xfrm>
          <a:noFill/>
        </p:spPr>
      </p:pic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7338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Duodenum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6" descr="duodenum 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1275"/>
            <a:ext cx="9144000" cy="6843713"/>
          </a:xfrm>
          <a:noFill/>
        </p:spPr>
      </p:pic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Villi and Intestinal Crypts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030" descr="duodenum 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0500" y="0"/>
            <a:ext cx="5143500" cy="6858000"/>
          </a:xfrm>
          <a:noFill/>
        </p:spPr>
      </p:pic>
      <p:sp>
        <p:nvSpPr>
          <p:cNvPr id="39938" name="Rectangle 103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5814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Duodenum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jejunum 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6075"/>
            <a:ext cx="9144000" cy="6492875"/>
          </a:xfrm>
          <a:noFill/>
        </p:spPr>
      </p:pic>
      <p:sp>
        <p:nvSpPr>
          <p:cNvPr id="4096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5410200" cy="1417638"/>
          </a:xfrm>
        </p:spPr>
        <p:txBody>
          <a:bodyPr/>
          <a:lstStyle/>
          <a:p>
            <a:pPr eaLnBrk="1" hangingPunct="1"/>
            <a:r>
              <a:rPr lang="en-US" altLang="en-US" b="1"/>
              <a:t>Jejunum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jejunum 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6713"/>
            <a:ext cx="9144000" cy="6491287"/>
          </a:xfrm>
          <a:noFill/>
        </p:spPr>
      </p:pic>
      <p:sp>
        <p:nvSpPr>
          <p:cNvPr id="41986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0" y="0"/>
            <a:ext cx="3048000" cy="1143000"/>
          </a:xfrm>
        </p:spPr>
        <p:txBody>
          <a:bodyPr/>
          <a:lstStyle/>
          <a:p>
            <a:pPr eaLnBrk="1" hangingPunct="1"/>
            <a:r>
              <a:rPr lang="en-US" altLang="en-US" sz="5400" b="1"/>
              <a:t>Jejunum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6" descr="ileum 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0"/>
            <a:ext cx="8839200" cy="6907213"/>
          </a:xfrm>
          <a:noFill/>
        </p:spPr>
      </p:pic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4864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sz="4000" b="1"/>
              <a:t>Ileum with MALT = </a:t>
            </a:r>
            <a:br>
              <a:rPr lang="en-US" altLang="en-US" sz="4000" b="1"/>
            </a:br>
            <a:r>
              <a:rPr lang="en-US" altLang="en-US" sz="3200" b="1"/>
              <a:t>Mucosal Associated Lymphatic Tissue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a5lf2401_a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4588"/>
            <a:ext cx="6553200" cy="5713412"/>
          </a:xfrm>
          <a:noFill/>
        </p:spPr>
      </p:pic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b="1"/>
              <a:t>General Structure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43600" y="990600"/>
            <a:ext cx="3200400" cy="5867400"/>
          </a:xfrm>
        </p:spPr>
        <p:txBody>
          <a:bodyPr/>
          <a:lstStyle/>
          <a:p>
            <a:pPr eaLnBrk="1" hangingPunct="1"/>
            <a:r>
              <a:rPr lang="en-US" altLang="en-US" sz="2800"/>
              <a:t>Digestive organs divided into 2 main groups </a:t>
            </a:r>
          </a:p>
          <a:p>
            <a:pPr lvl="1" eaLnBrk="1" hangingPunct="1"/>
            <a:r>
              <a:rPr lang="en-US" altLang="en-US" sz="2400"/>
              <a:t>GI (alimentary) tract  </a:t>
            </a:r>
          </a:p>
          <a:p>
            <a:pPr lvl="1" eaLnBrk="1" hangingPunct="1"/>
            <a:r>
              <a:rPr lang="en-US" altLang="en-US" sz="2400"/>
              <a:t>Accessory structures </a:t>
            </a:r>
          </a:p>
          <a:p>
            <a:pPr lvl="2" eaLnBrk="1" hangingPunct="1"/>
            <a:r>
              <a:rPr lang="en-US" altLang="en-US" sz="2000"/>
              <a:t>cheeks, teeth, tongue, salivary glands</a:t>
            </a:r>
          </a:p>
          <a:p>
            <a:pPr lvl="2" eaLnBrk="1" hangingPunct="1"/>
            <a:r>
              <a:rPr lang="en-US" altLang="en-US" sz="2000"/>
              <a:t>liver, gallbladder, pancreas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8" descr="ileum 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7663"/>
            <a:ext cx="9144000" cy="6491287"/>
          </a:xfrm>
          <a:noFill/>
        </p:spPr>
      </p:pic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667000" cy="1417638"/>
          </a:xfrm>
        </p:spPr>
        <p:txBody>
          <a:bodyPr/>
          <a:lstStyle/>
          <a:p>
            <a:pPr eaLnBrk="1" hangingPunct="1"/>
            <a:r>
              <a:rPr lang="en-US" altLang="en-US"/>
              <a:t>	</a:t>
            </a:r>
            <a:r>
              <a:rPr lang="en-US" altLang="en-US" b="1"/>
              <a:t>Ileum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/>
              <a:t>Ileum with Peyer</a:t>
            </a:r>
            <a:r>
              <a:rPr lang="ja-JP" altLang="en-US" sz="4000" b="1"/>
              <a:t>’</a:t>
            </a:r>
            <a:r>
              <a:rPr lang="en-US" altLang="ja-JP" sz="4000" b="1"/>
              <a:t>s Patches = aggregated lymphatic nodules</a:t>
            </a:r>
            <a:endParaRPr lang="en-US" altLang="en-US" sz="4000" b="1"/>
          </a:p>
        </p:txBody>
      </p:sp>
      <p:pic>
        <p:nvPicPr>
          <p:cNvPr id="45058" name="Picture 6" descr="ileum 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41525"/>
            <a:ext cx="9144000" cy="4816475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6" descr="ileum 04 with villus 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6613"/>
            <a:ext cx="9144000" cy="6053137"/>
          </a:xfrm>
          <a:noFill/>
        </p:spPr>
      </p:pic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010400" cy="1219200"/>
          </a:xfrm>
        </p:spPr>
        <p:txBody>
          <a:bodyPr/>
          <a:lstStyle/>
          <a:p>
            <a:pPr eaLnBrk="1" hangingPunct="1"/>
            <a:r>
              <a:rPr lang="en-US" altLang="en-US" sz="4000" b="1"/>
              <a:t>Ileum and Plicae Circularies</a:t>
            </a:r>
          </a:p>
        </p:txBody>
      </p:sp>
      <p:sp>
        <p:nvSpPr>
          <p:cNvPr id="46083" name="Text Box 7"/>
          <p:cNvSpPr txBox="1">
            <a:spLocks noChangeArrowheads="1"/>
          </p:cNvSpPr>
          <p:nvPr/>
        </p:nvSpPr>
        <p:spPr bwMode="auto">
          <a:xfrm>
            <a:off x="609600" y="5562600"/>
            <a:ext cx="1581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1"/>
              <a:t>Lacteal</a:t>
            </a:r>
          </a:p>
        </p:txBody>
      </p:sp>
      <p:sp>
        <p:nvSpPr>
          <p:cNvPr id="46084" name="Line 8"/>
          <p:cNvSpPr>
            <a:spLocks noChangeShapeType="1"/>
          </p:cNvSpPr>
          <p:nvPr/>
        </p:nvSpPr>
        <p:spPr bwMode="auto">
          <a:xfrm flipV="1">
            <a:off x="2286000" y="3733800"/>
            <a:ext cx="2667000" cy="21336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5" name="Line 9"/>
          <p:cNvSpPr>
            <a:spLocks noChangeShapeType="1"/>
          </p:cNvSpPr>
          <p:nvPr/>
        </p:nvSpPr>
        <p:spPr bwMode="auto">
          <a:xfrm flipH="1" flipV="1">
            <a:off x="2286000" y="5867400"/>
            <a:ext cx="914400" cy="2286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086" name="Picture 6" descr="plicae_circula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2013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Liver in cross section</a:t>
            </a:r>
          </a:p>
        </p:txBody>
      </p:sp>
      <p:pic>
        <p:nvPicPr>
          <p:cNvPr id="47106" name="Picture 6" descr="liver 01 gro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6588"/>
            <a:ext cx="9144000" cy="4914900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6" descr="Liver 03 lobule animated 03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14388"/>
            <a:ext cx="9144000" cy="6096000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6" descr="liver 04 lobule 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01688"/>
            <a:ext cx="9144000" cy="6121400"/>
          </a:xfrm>
          <a:noFill/>
        </p:spPr>
      </p:pic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b="1"/>
              <a:t>Liver Lobules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6" descr="liver 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5400"/>
            <a:ext cx="9144000" cy="6859588"/>
          </a:xfrm>
          <a:noFill/>
        </p:spPr>
      </p:pic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Liver Parenchyma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6" descr="liver 07 hepatocyte 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-9525"/>
            <a:ext cx="7696200" cy="6861175"/>
          </a:xfrm>
          <a:noFill/>
        </p:spPr>
      </p:pic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200400"/>
            <a:ext cx="3657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Hepatocytes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6" descr="liver 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23938"/>
            <a:ext cx="9144000" cy="5834062"/>
          </a:xfrm>
          <a:noFill/>
        </p:spPr>
      </p:pic>
      <p:sp>
        <p:nvSpPr>
          <p:cNvPr id="52226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Liver Lobule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Pancreas</a:t>
            </a:r>
          </a:p>
        </p:txBody>
      </p:sp>
      <p:pic>
        <p:nvPicPr>
          <p:cNvPr id="53250" name="Picture 3" descr="pancreas gro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447800"/>
            <a:ext cx="5410200" cy="5133975"/>
          </a:xfrm>
          <a:noFill/>
        </p:spPr>
      </p:pic>
      <p:pic>
        <p:nvPicPr>
          <p:cNvPr id="53251" name="Picture 3" descr="pancre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19600"/>
            <a:ext cx="36576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657600" cy="1143000"/>
          </a:xfrm>
        </p:spPr>
        <p:txBody>
          <a:bodyPr/>
          <a:lstStyle/>
          <a:p>
            <a:r>
              <a:rPr lang="en-US" dirty="0"/>
              <a:t>Teeth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1143000"/>
            <a:ext cx="4495800" cy="522092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428" y="228600"/>
            <a:ext cx="4407408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134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3" descr="pancreas isle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86200"/>
            <a:ext cx="4135438" cy="2971800"/>
          </a:xfrm>
          <a:noFill/>
        </p:spPr>
      </p:pic>
      <p:pic>
        <p:nvPicPr>
          <p:cNvPr id="54274" name="Picture 2" descr="pancreas_tissu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52400"/>
            <a:ext cx="4354512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Box 3"/>
          <p:cNvSpPr txBox="1">
            <a:spLocks noChangeArrowheads="1"/>
          </p:cNvSpPr>
          <p:nvPr/>
        </p:nvSpPr>
        <p:spPr bwMode="auto">
          <a:xfrm>
            <a:off x="869950" y="152400"/>
            <a:ext cx="2787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800"/>
              <a:t>Pancreas</a:t>
            </a:r>
          </a:p>
        </p:txBody>
      </p:sp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609600" y="1752600"/>
            <a:ext cx="2428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Exocrine:  acinar cells</a:t>
            </a:r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/>
              <a:t>Endocrine:  islet cells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62000" y="1752600"/>
            <a:ext cx="5715000" cy="3505200"/>
          </a:xfrm>
          <a:prstGeom prst="straightConnector1">
            <a:avLst/>
          </a:prstGeom>
          <a:ln w="2222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5298" name="Picture 3" descr="islets 0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9688"/>
            <a:ext cx="9144000" cy="6888163"/>
          </a:xfr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" descr="pancre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65188"/>
            <a:ext cx="9144000" cy="5992812"/>
          </a:xfrm>
          <a:noFill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Pancreas</a:t>
            </a: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2117725" y="3548063"/>
            <a:ext cx="262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CCFF33"/>
                </a:solidFill>
              </a:rPr>
              <a:t>Acinar Cells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altLang="en-US"/>
              <a:t>Large Intestine</a:t>
            </a:r>
            <a:br>
              <a:rPr lang="en-US" altLang="en-US"/>
            </a:br>
            <a:r>
              <a:rPr lang="en-US" altLang="en-US"/>
              <a:t>(Colon)</a:t>
            </a:r>
          </a:p>
        </p:txBody>
      </p:sp>
      <p:pic>
        <p:nvPicPr>
          <p:cNvPr id="57346" name="Content Placeholder 3" descr="23-29a_AnatLgIntest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8" y="1600200"/>
            <a:ext cx="7947025" cy="5105400"/>
          </a:xfrm>
        </p:spPr>
      </p:pic>
      <p:pic>
        <p:nvPicPr>
          <p:cNvPr id="57347" name="Picture 9" descr="colonoscope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20574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10" descr="colonoscope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082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6" descr="appendix 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1913"/>
            <a:ext cx="9144000" cy="6924676"/>
          </a:xfrm>
          <a:noFill/>
        </p:spPr>
      </p:pic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Appendix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6" descr="appendix 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-31750"/>
            <a:ext cx="8229600" cy="6889750"/>
          </a:xfrm>
          <a:noFill/>
        </p:spPr>
      </p:pic>
      <p:sp>
        <p:nvSpPr>
          <p:cNvPr id="5939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0480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Appendix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6" descr="colon 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0"/>
            <a:ext cx="8153400" cy="6869113"/>
          </a:xfrm>
          <a:noFill/>
        </p:spPr>
      </p:pic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b="1"/>
              <a:t>Colon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2819400" cy="1143000"/>
          </a:xfrm>
        </p:spPr>
        <p:txBody>
          <a:bodyPr/>
          <a:lstStyle/>
          <a:p>
            <a:r>
              <a:rPr lang="en-US" altLang="en-US"/>
              <a:t>Colon</a:t>
            </a:r>
          </a:p>
        </p:txBody>
      </p:sp>
      <p:pic>
        <p:nvPicPr>
          <p:cNvPr id="61442" name="Content Placeholder 3" descr="taenia_coli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413" y="0"/>
            <a:ext cx="6097587" cy="4876800"/>
          </a:xfrm>
        </p:spPr>
      </p:pic>
      <p:pic>
        <p:nvPicPr>
          <p:cNvPr id="61443" name="Picture 3" descr="teniae_coli_l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5650"/>
            <a:ext cx="47244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Glands in Colon</a:t>
            </a:r>
          </a:p>
        </p:txBody>
      </p:sp>
      <p:pic>
        <p:nvPicPr>
          <p:cNvPr id="62466" name="Content Placeholder 7" descr="colonic_glands_ls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600200"/>
            <a:ext cx="3962400" cy="4953000"/>
          </a:xfrm>
        </p:spPr>
      </p:pic>
      <p:pic>
        <p:nvPicPr>
          <p:cNvPr id="62467" name="Content Placeholder 8" descr="Colonic_Glands_02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209675"/>
            <a:ext cx="3657600" cy="5419725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Glands in Colon</a:t>
            </a:r>
          </a:p>
        </p:txBody>
      </p:sp>
      <p:pic>
        <p:nvPicPr>
          <p:cNvPr id="63490" name="Content Placeholder 5" descr="Colonic_Glands_Monkey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401763"/>
            <a:ext cx="3505200" cy="5267325"/>
          </a:xfrm>
        </p:spPr>
      </p:pic>
      <p:pic>
        <p:nvPicPr>
          <p:cNvPr id="63491" name="Content Placeholder 9" descr="polyp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389063"/>
            <a:ext cx="4575175" cy="5240337"/>
          </a:xfrm>
        </p:spPr>
      </p:pic>
      <p:sp>
        <p:nvSpPr>
          <p:cNvPr id="63492" name="TextBox 10"/>
          <p:cNvSpPr txBox="1">
            <a:spLocks noChangeArrowheads="1"/>
          </p:cNvSpPr>
          <p:nvPr/>
        </p:nvSpPr>
        <p:spPr bwMode="auto">
          <a:xfrm>
            <a:off x="5334000" y="2438400"/>
            <a:ext cx="2779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/>
              <a:t>colon polyp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General Organization of GI Tract</a:t>
            </a:r>
          </a:p>
        </p:txBody>
      </p:sp>
      <p:pic>
        <p:nvPicPr>
          <p:cNvPr id="18434" name="Picture 2" descr="General GI Histolog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163638"/>
            <a:ext cx="8305800" cy="5657850"/>
          </a:xfrm>
        </p:spPr>
      </p:pic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7010400" y="4495800"/>
            <a:ext cx="976313" cy="381000"/>
          </a:xfrm>
          <a:prstGeom prst="leftArrow">
            <a:avLst>
              <a:gd name="adj1" fmla="val 50000"/>
              <a:gd name="adj2" fmla="val 64063"/>
            </a:avLst>
          </a:prstGeom>
          <a:solidFill>
            <a:srgbClr val="0000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7620000" y="4800600"/>
            <a:ext cx="976313" cy="381000"/>
          </a:xfrm>
          <a:prstGeom prst="leftArrow">
            <a:avLst>
              <a:gd name="adj1" fmla="val 50000"/>
              <a:gd name="adj2" fmla="val 64063"/>
            </a:avLst>
          </a:prstGeom>
          <a:solidFill>
            <a:srgbClr val="0000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7924800" y="5257800"/>
            <a:ext cx="976313" cy="381000"/>
          </a:xfrm>
          <a:prstGeom prst="leftArrow">
            <a:avLst>
              <a:gd name="adj1" fmla="val 50000"/>
              <a:gd name="adj2" fmla="val 64063"/>
            </a:avLst>
          </a:prstGeom>
          <a:solidFill>
            <a:srgbClr val="0000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8153400" y="5791200"/>
            <a:ext cx="838200" cy="381000"/>
          </a:xfrm>
          <a:prstGeom prst="leftArrow">
            <a:avLst>
              <a:gd name="adj1" fmla="val 50000"/>
              <a:gd name="adj2" fmla="val 55000"/>
            </a:avLst>
          </a:prstGeom>
          <a:solidFill>
            <a:srgbClr val="0000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PhysioEx 39B</a:t>
            </a:r>
          </a:p>
        </p:txBody>
      </p:sp>
      <p:sp>
        <p:nvSpPr>
          <p:cNvPr id="6451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Experiment 1:  Starch Digestion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Starch Digestion by Amylase</a:t>
            </a:r>
          </a:p>
        </p:txBody>
      </p:sp>
      <p:pic>
        <p:nvPicPr>
          <p:cNvPr id="65538" name="Picture 7" descr="starc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6934200" cy="5032375"/>
          </a:xfrm>
          <a:noFill/>
        </p:spPr>
      </p:pic>
      <p:pic>
        <p:nvPicPr>
          <p:cNvPr id="65539" name="Picture 8" descr="malto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3800" y="5419725"/>
            <a:ext cx="1362075" cy="935038"/>
          </a:xfrm>
          <a:noFill/>
        </p:spPr>
      </p:pic>
      <p:sp>
        <p:nvSpPr>
          <p:cNvPr id="65540" name="Text Box 9"/>
          <p:cNvSpPr txBox="1">
            <a:spLocks noChangeArrowheads="1"/>
          </p:cNvSpPr>
          <p:nvPr/>
        </p:nvSpPr>
        <p:spPr bwMode="auto">
          <a:xfrm>
            <a:off x="6096000" y="1484313"/>
            <a:ext cx="28194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/>
              <a:t>Starch is a polymer composed of repeating units of glucose.</a:t>
            </a:r>
          </a:p>
          <a:p>
            <a:pPr eaLnBrk="1" hangingPunct="1"/>
            <a:endParaRPr lang="en-US" altLang="en-US" sz="1800" b="1"/>
          </a:p>
          <a:p>
            <a:pPr eaLnBrk="1" hangingPunct="1"/>
            <a:r>
              <a:rPr lang="en-US" altLang="en-US" sz="1800" b="1"/>
              <a:t>Amylase breaks starch into smaller subunits such as maltose.</a:t>
            </a:r>
          </a:p>
        </p:txBody>
      </p:sp>
      <p:sp>
        <p:nvSpPr>
          <p:cNvPr id="65541" name="Text Box 10"/>
          <p:cNvSpPr txBox="1">
            <a:spLocks noChangeArrowheads="1"/>
          </p:cNvSpPr>
          <p:nvPr/>
        </p:nvSpPr>
        <p:spPr bwMode="auto">
          <a:xfrm>
            <a:off x="7680325" y="5089525"/>
            <a:ext cx="941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/>
              <a:t>Maltose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5" descr="PhysioEx39B-Digest-Activity1-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4288"/>
            <a:ext cx="9144000" cy="6872288"/>
          </a:xfrm>
          <a:noFill/>
        </p:spPr>
      </p:pic>
      <p:sp>
        <p:nvSpPr>
          <p:cNvPr id="66562" name="Rectangle 6"/>
          <p:cNvSpPr>
            <a:spLocks noChangeArrowheads="1"/>
          </p:cNvSpPr>
          <p:nvPr/>
        </p:nvSpPr>
        <p:spPr bwMode="auto">
          <a:xfrm>
            <a:off x="8153400" y="0"/>
            <a:ext cx="9906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563" name="Rectangle 7"/>
          <p:cNvSpPr>
            <a:spLocks noChangeArrowheads="1"/>
          </p:cNvSpPr>
          <p:nvPr/>
        </p:nvSpPr>
        <p:spPr bwMode="auto">
          <a:xfrm>
            <a:off x="1981200" y="0"/>
            <a:ext cx="1219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3" descr="PhysioEx39B-Digest-Act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113"/>
            <a:ext cx="9144000" cy="6869113"/>
          </a:xfrm>
          <a:noFill/>
        </p:spPr>
      </p:pic>
      <p:sp>
        <p:nvSpPr>
          <p:cNvPr id="67586" name="Text Box 4"/>
          <p:cNvSpPr txBox="1">
            <a:spLocks noChangeArrowheads="1"/>
          </p:cNvSpPr>
          <p:nvPr/>
        </p:nvSpPr>
        <p:spPr bwMode="auto">
          <a:xfrm>
            <a:off x="2209800" y="5080000"/>
            <a:ext cx="175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/>
              <a:t>Load 7 tubes</a:t>
            </a:r>
          </a:p>
        </p:txBody>
      </p:sp>
      <p:sp>
        <p:nvSpPr>
          <p:cNvPr id="67587" name="AutoShape 5"/>
          <p:cNvSpPr>
            <a:spLocks noChangeArrowheads="1"/>
          </p:cNvSpPr>
          <p:nvPr/>
        </p:nvSpPr>
        <p:spPr bwMode="auto">
          <a:xfrm rot="-1331284">
            <a:off x="3276600" y="3657600"/>
            <a:ext cx="976313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3" descr="PhysioEx39B-Digest-Act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588"/>
            <a:ext cx="9144000" cy="6859588"/>
          </a:xfrm>
          <a:noFill/>
        </p:spPr>
      </p:pic>
      <p:sp>
        <p:nvSpPr>
          <p:cNvPr id="68610" name="Text Box 4"/>
          <p:cNvSpPr txBox="1">
            <a:spLocks noChangeArrowheads="1"/>
          </p:cNvSpPr>
          <p:nvPr/>
        </p:nvSpPr>
        <p:spPr bwMode="auto">
          <a:xfrm>
            <a:off x="304800" y="1600200"/>
            <a:ext cx="3079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/>
              <a:t>Fill 7 tubes,</a:t>
            </a:r>
          </a:p>
          <a:p>
            <a:pPr eaLnBrk="1" hangingPunct="1"/>
            <a:r>
              <a:rPr lang="en-US" altLang="en-US" sz="3600" b="1"/>
              <a:t>use droppers</a:t>
            </a:r>
          </a:p>
        </p:txBody>
      </p:sp>
      <p:sp>
        <p:nvSpPr>
          <p:cNvPr id="68611" name="AutoShape 5"/>
          <p:cNvSpPr>
            <a:spLocks noChangeArrowheads="1"/>
          </p:cNvSpPr>
          <p:nvPr/>
        </p:nvSpPr>
        <p:spPr bwMode="auto">
          <a:xfrm rot="5400000">
            <a:off x="3793331" y="2302669"/>
            <a:ext cx="976313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3" descr="PhysioEx39B-Digest-Act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175"/>
            <a:ext cx="9144000" cy="6854825"/>
          </a:xfrm>
          <a:noFill/>
        </p:spPr>
      </p:pic>
      <p:sp>
        <p:nvSpPr>
          <p:cNvPr id="69634" name="Text Box 4"/>
          <p:cNvSpPr txBox="1">
            <a:spLocks noChangeArrowheads="1"/>
          </p:cNvSpPr>
          <p:nvPr/>
        </p:nvSpPr>
        <p:spPr bwMode="auto">
          <a:xfrm>
            <a:off x="2117725" y="4811713"/>
            <a:ext cx="1976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/>
              <a:t>Boil tube 1,</a:t>
            </a:r>
          </a:p>
          <a:p>
            <a:pPr eaLnBrk="1" hangingPunct="1"/>
            <a:r>
              <a:rPr lang="en-US" altLang="en-US" sz="2000" b="1"/>
              <a:t>Incubate tubes</a:t>
            </a:r>
          </a:p>
        </p:txBody>
      </p:sp>
      <p:sp>
        <p:nvSpPr>
          <p:cNvPr id="69635" name="Rectangle 5"/>
          <p:cNvSpPr>
            <a:spLocks noChangeArrowheads="1"/>
          </p:cNvSpPr>
          <p:nvPr/>
        </p:nvSpPr>
        <p:spPr bwMode="auto">
          <a:xfrm>
            <a:off x="4114800" y="5105400"/>
            <a:ext cx="13716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9636" name="Rectangle 6"/>
          <p:cNvSpPr>
            <a:spLocks noChangeArrowheads="1"/>
          </p:cNvSpPr>
          <p:nvPr/>
        </p:nvSpPr>
        <p:spPr bwMode="auto">
          <a:xfrm>
            <a:off x="7620000" y="4648200"/>
            <a:ext cx="12192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3" descr="PhysioEx39B-Digest-Act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988"/>
            <a:ext cx="9144000" cy="6884988"/>
          </a:xfrm>
          <a:noFill/>
        </p:spPr>
      </p:pic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1981200" y="4800600"/>
            <a:ext cx="1946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/>
              <a:t>Transfer liquid</a:t>
            </a:r>
          </a:p>
          <a:p>
            <a:pPr eaLnBrk="1" hangingPunct="1"/>
            <a:r>
              <a:rPr lang="en-US" altLang="en-US" sz="2000" b="1"/>
              <a:t>to new tubes</a:t>
            </a:r>
          </a:p>
        </p:txBody>
      </p:sp>
      <p:sp>
        <p:nvSpPr>
          <p:cNvPr id="70659" name="AutoShape 5"/>
          <p:cNvSpPr>
            <a:spLocks noChangeArrowheads="1"/>
          </p:cNvSpPr>
          <p:nvPr/>
        </p:nvSpPr>
        <p:spPr bwMode="auto">
          <a:xfrm rot="-9294161">
            <a:off x="3429000" y="2590800"/>
            <a:ext cx="976313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3" descr="PhysioEx39B-Digest-Act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113"/>
            <a:ext cx="9144000" cy="6869113"/>
          </a:xfrm>
          <a:noFill/>
        </p:spPr>
      </p:pic>
      <p:sp>
        <p:nvSpPr>
          <p:cNvPr id="71682" name="Text Box 4"/>
          <p:cNvSpPr txBox="1">
            <a:spLocks noChangeArrowheads="1"/>
          </p:cNvSpPr>
          <p:nvPr/>
        </p:nvSpPr>
        <p:spPr bwMode="auto">
          <a:xfrm>
            <a:off x="609600" y="1981200"/>
            <a:ext cx="206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/>
              <a:t>Add IKI reagent</a:t>
            </a:r>
          </a:p>
        </p:txBody>
      </p:sp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4251325" y="2830513"/>
            <a:ext cx="465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/>
              <a:t>Add Benedict</a:t>
            </a:r>
            <a:r>
              <a:rPr lang="ja-JP" altLang="en-US" sz="2000" b="1"/>
              <a:t>’</a:t>
            </a:r>
            <a:r>
              <a:rPr lang="en-US" altLang="ja-JP" sz="2000" b="1"/>
              <a:t>s reagent and incubate</a:t>
            </a:r>
            <a:endParaRPr lang="en-US" altLang="en-US" sz="2000" b="1"/>
          </a:p>
        </p:txBody>
      </p:sp>
      <p:sp>
        <p:nvSpPr>
          <p:cNvPr id="71684" name="Rectangle 6"/>
          <p:cNvSpPr>
            <a:spLocks noChangeArrowheads="1"/>
          </p:cNvSpPr>
          <p:nvPr/>
        </p:nvSpPr>
        <p:spPr bwMode="auto">
          <a:xfrm>
            <a:off x="4114800" y="5105400"/>
            <a:ext cx="13716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1685" name="AutoShape 7"/>
          <p:cNvSpPr>
            <a:spLocks noChangeArrowheads="1"/>
          </p:cNvSpPr>
          <p:nvPr/>
        </p:nvSpPr>
        <p:spPr bwMode="auto">
          <a:xfrm rot="2135658">
            <a:off x="3352800" y="2133600"/>
            <a:ext cx="976313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AutoShape 8"/>
          <p:cNvSpPr>
            <a:spLocks noChangeArrowheads="1"/>
          </p:cNvSpPr>
          <p:nvPr/>
        </p:nvSpPr>
        <p:spPr bwMode="auto">
          <a:xfrm rot="5400000">
            <a:off x="305595" y="1066006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Record data</a:t>
            </a:r>
          </a:p>
        </p:txBody>
      </p:sp>
      <p:sp>
        <p:nvSpPr>
          <p:cNvPr id="7270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696200" cy="1752600"/>
          </a:xfrm>
        </p:spPr>
        <p:txBody>
          <a:bodyPr/>
          <a:lstStyle/>
          <a:p>
            <a:pPr eaLnBrk="1" hangingPunct="1"/>
            <a:r>
              <a:rPr lang="en-US" altLang="en-US" dirty="0"/>
              <a:t>Print data table and answer questions as directed in your </a:t>
            </a:r>
            <a:r>
              <a:rPr lang="en-US" altLang="en-US"/>
              <a:t>Lab manual</a:t>
            </a:r>
            <a:endParaRPr lang="en-US" alt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End Lab 8</a:t>
            </a:r>
          </a:p>
        </p:txBody>
      </p:sp>
      <p:pic>
        <p:nvPicPr>
          <p:cNvPr id="73730" name="Picture 2" descr="crossed_leg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2794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Box 3"/>
          <p:cNvSpPr txBox="1">
            <a:spLocks noChangeArrowheads="1"/>
          </p:cNvSpPr>
          <p:nvPr/>
        </p:nvSpPr>
        <p:spPr bwMode="auto">
          <a:xfrm>
            <a:off x="3962400" y="4114800"/>
            <a:ext cx="2743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/>
              <a:t>Please bring a full bladder to lab next week for urinalysis!</a:t>
            </a:r>
          </a:p>
        </p:txBody>
      </p:sp>
      <p:pic>
        <p:nvPicPr>
          <p:cNvPr id="73732" name="Picture 4" descr="full_bladder_x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0"/>
            <a:ext cx="159861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gutpla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914400"/>
            <a:ext cx="33147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Histology of the GI Tract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#55: salivary glands</a:t>
            </a:r>
          </a:p>
          <a:p>
            <a:pPr eaLnBrk="1" hangingPunct="1">
              <a:buFontTx/>
              <a:buNone/>
            </a:pPr>
            <a:r>
              <a:rPr lang="en-US" altLang="en-US"/>
              <a:t>#56: esophagus</a:t>
            </a:r>
          </a:p>
          <a:p>
            <a:pPr eaLnBrk="1" hangingPunct="1">
              <a:buFontTx/>
              <a:buNone/>
            </a:pPr>
            <a:r>
              <a:rPr lang="en-US" altLang="en-US"/>
              <a:t>#57: stomach</a:t>
            </a:r>
          </a:p>
          <a:p>
            <a:pPr eaLnBrk="1" hangingPunct="1">
              <a:buFontTx/>
              <a:buNone/>
            </a:pPr>
            <a:r>
              <a:rPr lang="en-US" altLang="en-US"/>
              <a:t>#58: small intestine – duodenum</a:t>
            </a:r>
          </a:p>
          <a:p>
            <a:pPr eaLnBrk="1" hangingPunct="1">
              <a:buFontTx/>
              <a:buNone/>
            </a:pPr>
            <a:r>
              <a:rPr lang="en-US" altLang="en-US"/>
              <a:t>#59: small intestine - jejunum</a:t>
            </a:r>
          </a:p>
          <a:p>
            <a:pPr eaLnBrk="1" hangingPunct="1">
              <a:buFontTx/>
              <a:buNone/>
            </a:pPr>
            <a:r>
              <a:rPr lang="en-US" altLang="en-US"/>
              <a:t>#60: small intestine – ileum</a:t>
            </a:r>
          </a:p>
          <a:p>
            <a:pPr eaLnBrk="1" hangingPunct="1">
              <a:buFontTx/>
              <a:buNone/>
            </a:pPr>
            <a:r>
              <a:rPr lang="en-US" altLang="en-US"/>
              <a:t>#54: liver</a:t>
            </a:r>
          </a:p>
          <a:p>
            <a:pPr eaLnBrk="1" hangingPunct="1">
              <a:buFontTx/>
              <a:buNone/>
            </a:pPr>
            <a:r>
              <a:rPr lang="en-US" altLang="en-US"/>
              <a:t>#39: pancreas</a:t>
            </a:r>
          </a:p>
          <a:p>
            <a:pPr eaLnBrk="1" hangingPunct="1">
              <a:buFontTx/>
              <a:buNone/>
            </a:pPr>
            <a:r>
              <a:rPr lang="en-US" altLang="en-US"/>
              <a:t>#61: large intestine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/>
              <a:t>Salivary Glands</a:t>
            </a:r>
          </a:p>
        </p:txBody>
      </p:sp>
      <p:pic>
        <p:nvPicPr>
          <p:cNvPr id="20482" name="Content Placeholder 6" descr="MIXED_ACINU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65363"/>
            <a:ext cx="4038600" cy="3197225"/>
          </a:xfrm>
        </p:spPr>
      </p:pic>
      <p:pic>
        <p:nvPicPr>
          <p:cNvPr id="20483" name="Content Placeholder 7" descr="salivary_duct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286000"/>
            <a:ext cx="4614863" cy="3124200"/>
          </a:xfrm>
        </p:spPr>
      </p:pic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1676400" y="5867400"/>
            <a:ext cx="46212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MA = mucous acinus;  SA = serous acinus; </a:t>
            </a:r>
          </a:p>
          <a:p>
            <a:pPr eaLnBrk="1" hangingPunct="1"/>
            <a:r>
              <a:rPr lang="en-US" altLang="en-US" sz="1800"/>
              <a:t>ducts lined by simple cuboidal epithelium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2 parotid gla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0"/>
            <a:ext cx="8686800" cy="6877050"/>
          </a:xfrm>
          <a:noFill/>
        </p:spPr>
      </p:pic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4000" b="1"/>
              <a:t>Parotid Salivary Gland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8" descr="esophagus 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7825"/>
            <a:ext cx="9144000" cy="6480175"/>
          </a:xfrm>
          <a:noFill/>
        </p:spPr>
      </p:pic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5943600" y="6096000"/>
            <a:ext cx="3200400" cy="762000"/>
          </a:xfrm>
        </p:spPr>
        <p:txBody>
          <a:bodyPr/>
          <a:lstStyle/>
          <a:p>
            <a:pPr eaLnBrk="1" hangingPunct="1"/>
            <a:r>
              <a:rPr lang="en-US" altLang="en-US" b="1"/>
              <a:t>Esophagus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408</Words>
  <Application>Microsoft Office PowerPoint</Application>
  <PresentationFormat>On-screen Show (4:3)</PresentationFormat>
  <Paragraphs>107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MS PGothic</vt:lpstr>
      <vt:lpstr>Arial</vt:lpstr>
      <vt:lpstr>Default Design</vt:lpstr>
      <vt:lpstr>Lab 8</vt:lpstr>
      <vt:lpstr>Lab 8: Digestion</vt:lpstr>
      <vt:lpstr>General Structure</vt:lpstr>
      <vt:lpstr>Teeth</vt:lpstr>
      <vt:lpstr>General Organization of GI Tract</vt:lpstr>
      <vt:lpstr>Histology of the GI Tract</vt:lpstr>
      <vt:lpstr>Salivary Glands</vt:lpstr>
      <vt:lpstr>Parotid Salivary Gland</vt:lpstr>
      <vt:lpstr>Esophagus</vt:lpstr>
      <vt:lpstr>Esophagus</vt:lpstr>
      <vt:lpstr>Esophagus – 4 tissue layers</vt:lpstr>
      <vt:lpstr>Esophagus</vt:lpstr>
      <vt:lpstr>Esophagus</vt:lpstr>
      <vt:lpstr>Transition Zone</vt:lpstr>
      <vt:lpstr>Stomach</vt:lpstr>
      <vt:lpstr>The interior wall of the stomach consists of a series of folds, called rugae.</vt:lpstr>
      <vt:lpstr>Detail of Rugae</vt:lpstr>
      <vt:lpstr>Fundus: gastric glands</vt:lpstr>
      <vt:lpstr>Gastric Glands</vt:lpstr>
      <vt:lpstr>G Cells produce Gastrin</vt:lpstr>
      <vt:lpstr>Duodenum</vt:lpstr>
      <vt:lpstr>PowerPoint Presentation</vt:lpstr>
      <vt:lpstr>Villi (multicellular)</vt:lpstr>
      <vt:lpstr>Duodenum</vt:lpstr>
      <vt:lpstr>Villi and Intestinal Crypts</vt:lpstr>
      <vt:lpstr>Duodenum</vt:lpstr>
      <vt:lpstr>Jejunum</vt:lpstr>
      <vt:lpstr>Jejunum</vt:lpstr>
      <vt:lpstr>Ileum with MALT =  Mucosal Associated Lymphatic Tissue</vt:lpstr>
      <vt:lpstr> Ileum</vt:lpstr>
      <vt:lpstr>Ileum with Peyer’s Patches = aggregated lymphatic nodules</vt:lpstr>
      <vt:lpstr>Ileum and Plicae Circularies</vt:lpstr>
      <vt:lpstr>Liver in cross section</vt:lpstr>
      <vt:lpstr>PowerPoint Presentation</vt:lpstr>
      <vt:lpstr>Liver Lobules</vt:lpstr>
      <vt:lpstr>Liver Parenchyma</vt:lpstr>
      <vt:lpstr>Hepatocytes</vt:lpstr>
      <vt:lpstr>Liver Lobule</vt:lpstr>
      <vt:lpstr>Pancreas</vt:lpstr>
      <vt:lpstr>PowerPoint Presentation</vt:lpstr>
      <vt:lpstr>PowerPoint Presentation</vt:lpstr>
      <vt:lpstr>Pancreas</vt:lpstr>
      <vt:lpstr>Large Intestine (Colon)</vt:lpstr>
      <vt:lpstr>Appendix</vt:lpstr>
      <vt:lpstr>Appendix</vt:lpstr>
      <vt:lpstr>Colon</vt:lpstr>
      <vt:lpstr>Colon</vt:lpstr>
      <vt:lpstr>Glands in Colon</vt:lpstr>
      <vt:lpstr>Glands in Colon</vt:lpstr>
      <vt:lpstr>PhysioEx 39B</vt:lpstr>
      <vt:lpstr>Starch Digestion by Amylase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Record data</vt:lpstr>
      <vt:lpstr>End Lab 8</vt:lpstr>
    </vt:vector>
  </TitlesOfParts>
  <Company>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Starch Digestion by Amylase</dc:title>
  <dc:creator>ThompsonJ</dc:creator>
  <cp:lastModifiedBy>Gilbert</cp:lastModifiedBy>
  <cp:revision>43</cp:revision>
  <dcterms:created xsi:type="dcterms:W3CDTF">2003-03-18T17:05:07Z</dcterms:created>
  <dcterms:modified xsi:type="dcterms:W3CDTF">2017-02-28T17:29:51Z</dcterms:modified>
</cp:coreProperties>
</file>