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6"/>
  </p:notesMasterIdLst>
  <p:sldIdLst>
    <p:sldId id="257" r:id="rId2"/>
    <p:sldId id="267" r:id="rId3"/>
    <p:sldId id="262" r:id="rId4"/>
    <p:sldId id="291" r:id="rId5"/>
    <p:sldId id="296" r:id="rId6"/>
    <p:sldId id="313" r:id="rId7"/>
    <p:sldId id="315" r:id="rId8"/>
    <p:sldId id="321" r:id="rId9"/>
    <p:sldId id="322" r:id="rId10"/>
    <p:sldId id="323" r:id="rId11"/>
    <p:sldId id="333" r:id="rId12"/>
    <p:sldId id="324" r:id="rId13"/>
    <p:sldId id="328" r:id="rId14"/>
    <p:sldId id="329" r:id="rId15"/>
    <p:sldId id="330" r:id="rId16"/>
    <p:sldId id="331" r:id="rId17"/>
    <p:sldId id="332" r:id="rId18"/>
    <p:sldId id="325" r:id="rId19"/>
    <p:sldId id="326" r:id="rId20"/>
    <p:sldId id="327" r:id="rId21"/>
    <p:sldId id="334" r:id="rId22"/>
    <p:sldId id="265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074F6B-AC50-4B8B-B5DD-048E50FBE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9DE4-3F7C-4E24-86C6-1760D995B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9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AE8DE-932B-4CED-9594-6383A8B14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52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DB8A3-2A95-480B-902A-154B873A1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9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F4626-5771-4153-BBD0-D7104B331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9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B6B6D-D951-4B2C-B2E4-4F2A94AC8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70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77DFC-91F4-40B9-8DCD-63AA053DA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01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8C005-BDFC-4F83-BD4D-25B400692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1D5F1-0CBF-4792-9DDD-3B4AEC4CA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2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4164E-6B98-4FCC-82A3-E02CCEF8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4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F21E4-32F8-49BD-9E2B-87241EF6E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EBC7-3241-4760-97CB-EF1F827CA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80DB3-88B1-4F59-AA74-F05E3CF1B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7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CF7E-3FBD-466C-A32D-08C87186F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0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80D4F84-530C-47F6-BBD2-973A55E79E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Respiratory System &amp; Ventilation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a5lf2316a_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9144000" cy="334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Lung Volumes and Capacities</a:t>
            </a:r>
          </a:p>
        </p:txBody>
      </p:sp>
      <p:sp>
        <p:nvSpPr>
          <p:cNvPr id="11059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954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Pulmonary volumes are measured</a:t>
            </a:r>
          </a:p>
          <a:p>
            <a:pPr eaLnBrk="1" hangingPunct="1"/>
            <a:r>
              <a:rPr lang="en-US" altLang="en-US" sz="2800" smtClean="0"/>
              <a:t>Pulmonary capacities are calculated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Biopac Set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1" y="1371600"/>
            <a:ext cx="8763000" cy="4727575"/>
          </a:xfrm>
        </p:spPr>
        <p:txBody>
          <a:bodyPr/>
          <a:lstStyle/>
          <a:p>
            <a:r>
              <a:rPr lang="en-US" altLang="en-US" dirty="0" smtClean="0"/>
              <a:t>The respiration transducer- channel </a:t>
            </a:r>
            <a:r>
              <a:rPr lang="en-US" altLang="en-US" dirty="0" smtClean="0"/>
              <a:t>1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dirty="0" smtClean="0"/>
              <a:t>The temperature transducer- channel </a:t>
            </a:r>
            <a:r>
              <a:rPr lang="en-US" altLang="en-US" dirty="0" smtClean="0"/>
              <a:t>2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dirty="0" smtClean="0"/>
              <a:t>Place the respiration transducer over light clothing, around the chest, above the nipples and below the armpits</a:t>
            </a:r>
            <a:r>
              <a:rPr lang="en-US" altLang="en-US" dirty="0" smtClean="0"/>
              <a:t>.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dirty="0" smtClean="0"/>
              <a:t> Make </a:t>
            </a:r>
            <a:r>
              <a:rPr lang="en-US" altLang="en-US" dirty="0" smtClean="0"/>
              <a:t>sure during a maximum expiration it is still snug. Take time calibrating as it is sensitive to tension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Collecting Pneumogram Data</a:t>
            </a:r>
          </a:p>
        </p:txBody>
      </p:sp>
      <p:sp>
        <p:nvSpPr>
          <p:cNvPr id="111631" name="Rectangle 1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Calibration:  </a:t>
            </a:r>
            <a:r>
              <a:rPr lang="en-US" altLang="en-US" i="1" smtClean="0"/>
              <a:t>Expect lots of trial and error positioning the thermistor and pneumograph transducer</a:t>
            </a:r>
            <a:endParaRPr lang="en-US" altLang="en-US" sz="800" i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i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Treatment 1:  normal breathing 15 seconds</a:t>
            </a:r>
            <a:endParaRPr lang="en-US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Treatment 2:  hyperventilation 30 seconds followed by normal breathing 30 seconds</a:t>
            </a:r>
            <a:r>
              <a:rPr lang="en-US" altLang="en-US" sz="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Treatment 3:  hypoventilation 30 seconds followed by normal breathing 30 seconds</a:t>
            </a:r>
            <a:endParaRPr lang="en-US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Treatment 4:  cough once followed by reading aloud 30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8" descr="biopac 8 calib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1350"/>
            <a:ext cx="7772400" cy="621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8510588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Pneumogram Calibration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P32-20050301-1029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28857"/>
          <a:stretch>
            <a:fillRect/>
          </a:stretch>
        </p:blipFill>
        <p:spPr>
          <a:xfrm>
            <a:off x="228600" y="671513"/>
            <a:ext cx="8763000" cy="618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8510588" cy="914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Pneumogram Example Data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315200" y="3352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cough and </a:t>
            </a:r>
          </a:p>
          <a:p>
            <a:r>
              <a:rPr lang="en-US" altLang="en-US" sz="1200" b="1">
                <a:solidFill>
                  <a:schemeClr val="bg2"/>
                </a:solidFill>
              </a:rPr>
              <a:t>then read</a:t>
            </a:r>
            <a:endParaRPr lang="en-US" altLang="en-US" sz="1800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1430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normal breathing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1362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hyperventilation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124200" y="3505200"/>
            <a:ext cx="1312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hypoventilation</a:t>
            </a:r>
          </a:p>
        </p:txBody>
      </p:sp>
      <p:sp>
        <p:nvSpPr>
          <p:cNvPr id="28679" name="AutoShape 8"/>
          <p:cNvSpPr>
            <a:spLocks/>
          </p:cNvSpPr>
          <p:nvPr/>
        </p:nvSpPr>
        <p:spPr bwMode="auto">
          <a:xfrm rot="-5400000">
            <a:off x="2057400" y="28956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0" name="AutoShape 9"/>
          <p:cNvSpPr>
            <a:spLocks/>
          </p:cNvSpPr>
          <p:nvPr/>
        </p:nvSpPr>
        <p:spPr bwMode="auto">
          <a:xfrm rot="-5400000">
            <a:off x="3657600" y="24384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1" name="AutoShape 10"/>
          <p:cNvSpPr>
            <a:spLocks/>
          </p:cNvSpPr>
          <p:nvPr/>
        </p:nvSpPr>
        <p:spPr bwMode="auto">
          <a:xfrm rot="-5400000">
            <a:off x="5791200" y="22860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2" name="AutoShape 11"/>
          <p:cNvSpPr>
            <a:spLocks/>
          </p:cNvSpPr>
          <p:nvPr/>
        </p:nvSpPr>
        <p:spPr bwMode="auto">
          <a:xfrm rot="-5400000">
            <a:off x="7620000" y="2819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3" name="AutoShape 12"/>
          <p:cNvSpPr>
            <a:spLocks/>
          </p:cNvSpPr>
          <p:nvPr/>
        </p:nvSpPr>
        <p:spPr bwMode="auto">
          <a:xfrm rot="-5400000">
            <a:off x="419100" y="32385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4" name="AutoShape 13"/>
          <p:cNvSpPr>
            <a:spLocks/>
          </p:cNvSpPr>
          <p:nvPr/>
        </p:nvSpPr>
        <p:spPr bwMode="auto">
          <a:xfrm rot="5400000">
            <a:off x="952500" y="17907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1828800" y="3581400"/>
            <a:ext cx="866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Recovery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5486400" y="3581400"/>
            <a:ext cx="866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2"/>
                </a:solidFill>
              </a:rPr>
              <a:t>Recovery</a:t>
            </a:r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H="1" flipV="1">
            <a:off x="533400" y="3505200"/>
            <a:ext cx="304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10588" cy="1295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Data Analysis:</a:t>
            </a:r>
            <a:b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Measuring Inspiration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>
            <a:fillRect/>
          </a:stretch>
        </p:blipFill>
        <p:spPr bwMode="auto">
          <a:xfrm>
            <a:off x="228600" y="1752600"/>
            <a:ext cx="88249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10588" cy="1295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Data Analysis:</a:t>
            </a:r>
            <a:b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Measuring Exhalation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>
            <a:fillRect/>
          </a:stretch>
        </p:blipFill>
        <p:spPr bwMode="auto">
          <a:xfrm>
            <a:off x="228600" y="1819275"/>
            <a:ext cx="8534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10588" cy="1295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BioPac Data Analysis:</a:t>
            </a:r>
            <a:b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Measuring Ventilation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>
            <a:fillRect/>
          </a:stretch>
        </p:blipFill>
        <p:spPr bwMode="auto">
          <a:xfrm>
            <a:off x="533400" y="1665288"/>
            <a:ext cx="82296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8281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/>
              <a:t>Repeat these measurements for all the treatments!</a:t>
            </a:r>
          </a:p>
          <a:p>
            <a:r>
              <a:rPr lang="en-US" altLang="en-US" sz="2800" i="1"/>
              <a:t>Use the RECOVERY SECTIONS!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PhysioEx Measuring Resp Vo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70063"/>
            <a:ext cx="6781800" cy="508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3255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PhysioEx 7: Respiratory System Mechanics</a:t>
            </a:r>
          </a:p>
        </p:txBody>
      </p:sp>
      <p:sp>
        <p:nvSpPr>
          <p:cNvPr id="112647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2362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Activity 1:  Measuring Respiratory Volumes and Calculating Capacities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hlink"/>
                </a:solidFill>
              </a:rPr>
              <a:t>Record data in Table 4 on page 7-12 of lab manual.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7620000" y="1752600"/>
            <a:ext cx="1524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PhysioEx Factors Affecting Res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68475"/>
            <a:ext cx="6781800" cy="508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3255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PhysioEx 7: Respiratory System Mechanics</a:t>
            </a:r>
          </a:p>
        </p:txBody>
      </p:sp>
      <p:sp>
        <p:nvSpPr>
          <p:cNvPr id="11981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2438400" cy="51816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Activity 2:  Comparative  Spirometry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hlink"/>
                </a:solidFill>
              </a:rPr>
              <a:t>Record data in Table 5 on page 7-13 in Lab Manual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010400" y="1752600"/>
            <a:ext cx="2133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 7 Activities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4384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Biopac</a:t>
            </a:r>
            <a:r>
              <a:rPr lang="en-US" altLang="en-US" dirty="0" smtClean="0"/>
              <a:t> L08-Respiratory Cycle 1:  </a:t>
            </a:r>
            <a:r>
              <a:rPr lang="en-US" altLang="en-US" smtClean="0"/>
              <a:t>Pneumography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PhysioEx</a:t>
            </a:r>
            <a:r>
              <a:rPr lang="en-US" altLang="en-US" dirty="0" smtClean="0"/>
              <a:t> Respiratory System Mechanics (computer simulations of spirometry)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PhysioEx Variations in Breat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712913"/>
            <a:ext cx="6858000" cy="514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3255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PhysioEx 7: Respiratory System Mechanics</a:t>
            </a:r>
          </a:p>
        </p:txBody>
      </p:sp>
      <p:sp>
        <p:nvSpPr>
          <p:cNvPr id="1208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2362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a typeface="+mn-ea"/>
              </a:rPr>
              <a:t>Activity 3:  Effect of Surfactant and </a:t>
            </a:r>
            <a:r>
              <a:rPr lang="en-US" sz="2400" b="1" dirty="0" err="1" smtClean="0">
                <a:ea typeface="+mn-ea"/>
              </a:rPr>
              <a:t>Intrapleural</a:t>
            </a:r>
            <a:r>
              <a:rPr lang="en-US" sz="2400" b="1" dirty="0" smtClean="0">
                <a:ea typeface="+mn-ea"/>
              </a:rPr>
              <a:t> Pressure on Respiration</a:t>
            </a:r>
          </a:p>
          <a:p>
            <a:pPr eaLnBrk="1" hangingPunct="1">
              <a:defRPr/>
            </a:pPr>
            <a:endParaRPr lang="en-US" sz="24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  <a:ea typeface="+mn-ea"/>
              </a:rPr>
              <a:t>Record data in Table 6 on page 7-13 in Lab Manual</a:t>
            </a:r>
          </a:p>
          <a:p>
            <a:pPr eaLnBrk="1" hangingPunct="1">
              <a:defRPr/>
            </a:pPr>
            <a:endParaRPr lang="en-US" sz="2400" b="1" dirty="0" smtClean="0"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467600" y="1676400"/>
            <a:ext cx="1676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5943600" y="4648200"/>
            <a:ext cx="1219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will turn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308975" cy="44227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Pages 7-11 through 7-13. 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 labeled printout of the </a:t>
            </a:r>
            <a:r>
              <a:rPr lang="en-US" altLang="en-US" dirty="0" err="1" smtClean="0"/>
              <a:t>pneumogram</a:t>
            </a:r>
            <a:r>
              <a:rPr lang="en-US" altLang="en-US" dirty="0" smtClean="0"/>
              <a:t> from </a:t>
            </a:r>
            <a:r>
              <a:rPr lang="en-US" altLang="en-US" dirty="0" err="1" smtClean="0"/>
              <a:t>Biopac</a:t>
            </a:r>
            <a:r>
              <a:rPr lang="en-US" altLang="en-US" dirty="0" smtClean="0"/>
              <a:t>. See page 7-11, question 2 for details on what to label.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 smtClean="0"/>
              <a:t>MasteringAandP</a:t>
            </a:r>
            <a:r>
              <a:rPr lang="en-US" altLang="en-US" dirty="0" smtClean="0"/>
              <a:t> activity 7 is due next Friday.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Pulmonary Inspiration - Summary</a:t>
            </a:r>
          </a:p>
        </p:txBody>
      </p:sp>
      <p:pic>
        <p:nvPicPr>
          <p:cNvPr id="36866" name="Picture 3" descr="23_12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428"/>
          <a:stretch>
            <a:fillRect/>
          </a:stretch>
        </p:blipFill>
        <p:spPr>
          <a:xfrm>
            <a:off x="304800" y="1597025"/>
            <a:ext cx="8534400" cy="52609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Pulmonary Expiration - Summary</a:t>
            </a:r>
          </a:p>
        </p:txBody>
      </p:sp>
      <p:pic>
        <p:nvPicPr>
          <p:cNvPr id="37890" name="Picture 3" descr="23_12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457"/>
          <a:stretch>
            <a:fillRect/>
          </a:stretch>
        </p:blipFill>
        <p:spPr>
          <a:xfrm>
            <a:off x="304800" y="1706563"/>
            <a:ext cx="8534400" cy="5151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Respiratory System Structure</a:t>
            </a:r>
          </a:p>
        </p:txBody>
      </p:sp>
      <p:pic>
        <p:nvPicPr>
          <p:cNvPr id="18434" name="Picture 2" descr="23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14450"/>
            <a:ext cx="66294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Muscl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552575"/>
            <a:ext cx="5334000" cy="5305425"/>
          </a:xfrm>
        </p:spPr>
      </p:pic>
      <p:sp>
        <p:nvSpPr>
          <p:cNvPr id="7065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Respiratory System Muscles</a:t>
            </a:r>
          </a:p>
        </p:txBody>
      </p:sp>
      <p:sp>
        <p:nvSpPr>
          <p:cNvPr id="7066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209800"/>
            <a:ext cx="3657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Muscles of inspiration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charset="0"/>
              </a:rPr>
              <a:t>diaphragm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charset="0"/>
              </a:rPr>
              <a:t>external intercostals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Muscles of expiration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charset="0"/>
              </a:rPr>
              <a:t>internal intercostals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charset="0"/>
              </a:rPr>
              <a:t>abdominals</a:t>
            </a:r>
            <a:endParaRPr lang="en-US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>
              <a:ea typeface="ＭＳ Ｐゴシック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17975" cy="3581400"/>
          </a:xfrm>
        </p:spPr>
        <p:txBody>
          <a:bodyPr/>
          <a:lstStyle/>
          <a:p>
            <a:pPr eaLnBrk="1" hangingPunct="1"/>
            <a:r>
              <a:rPr lang="en-US" altLang="en-US" smtClean="0"/>
              <a:t>Pulmonary Ventilation: Inspiration + Expiration</a:t>
            </a:r>
          </a:p>
        </p:txBody>
      </p:sp>
      <p:pic>
        <p:nvPicPr>
          <p:cNvPr id="20482" name="Picture 4" descr="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588" y="0"/>
            <a:ext cx="46974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CO</a:t>
            </a:r>
            <a:r>
              <a:rPr lang="en-US" sz="4000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2</a:t>
            </a:r>
            <a:r>
              <a:rPr 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 &amp; Ph Levels Influence Ventilation Rate</a:t>
            </a:r>
            <a:endParaRPr lang="en-US" sz="4000" baseline="-25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</a:endParaRP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362200"/>
            <a:ext cx="8540750" cy="3736975"/>
          </a:xfrm>
        </p:spPr>
        <p:txBody>
          <a:bodyPr/>
          <a:lstStyle/>
          <a:p>
            <a:pPr eaLnBrk="1" hangingPunct="1"/>
            <a:r>
              <a:rPr lang="en-US" altLang="en-US" smtClean="0"/>
              <a:t>Bicarbonate formation driven by the RBC enzyme: carbonic anhydrase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/>
              <a:t>       CO</a:t>
            </a:r>
            <a:r>
              <a:rPr lang="en-US" altLang="en-US" baseline="-25000" smtClean="0"/>
              <a:t>2</a:t>
            </a:r>
            <a:r>
              <a:rPr lang="en-US" altLang="en-US" smtClean="0"/>
              <a:t> +H</a:t>
            </a:r>
            <a:r>
              <a:rPr lang="en-US" altLang="en-US" baseline="-25000" smtClean="0"/>
              <a:t>2</a:t>
            </a:r>
            <a:r>
              <a:rPr lang="en-US" altLang="en-US" smtClean="0"/>
              <a:t>0  </a:t>
            </a:r>
            <a:r>
              <a:rPr lang="en-US" altLang="en-US" b="1" smtClean="0">
                <a:latin typeface="Arial Unicode MS" panose="020B0604020202020204" pitchFamily="34" charset="-128"/>
                <a:sym typeface="WP MathA" pitchFamily="2" charset="2"/>
              </a:rPr>
              <a:t>⇌</a:t>
            </a:r>
            <a:r>
              <a:rPr lang="en-US" altLang="en-US" smtClean="0">
                <a:sym typeface="WP MathA" pitchFamily="2" charset="2"/>
              </a:rPr>
              <a:t>  H</a:t>
            </a:r>
            <a:r>
              <a:rPr lang="en-US" altLang="en-US" baseline="-25000" smtClean="0">
                <a:sym typeface="WP MathA" pitchFamily="2" charset="2"/>
              </a:rPr>
              <a:t>2</a:t>
            </a:r>
            <a:r>
              <a:rPr lang="en-US" altLang="en-US" smtClean="0">
                <a:sym typeface="WP MathA" pitchFamily="2" charset="2"/>
              </a:rPr>
              <a:t>CO</a:t>
            </a:r>
            <a:r>
              <a:rPr lang="en-US" altLang="en-US" baseline="-25000" smtClean="0">
                <a:sym typeface="WP MathA" pitchFamily="2" charset="2"/>
              </a:rPr>
              <a:t>3</a:t>
            </a:r>
            <a:r>
              <a:rPr lang="en-US" altLang="en-US" baseline="30000" smtClean="0">
                <a:sym typeface="WP MathA" pitchFamily="2" charset="2"/>
              </a:rPr>
              <a:t>-</a:t>
            </a:r>
            <a:r>
              <a:rPr lang="en-US" altLang="en-US" smtClean="0">
                <a:sym typeface="WP MathA" pitchFamily="2" charset="2"/>
              </a:rPr>
              <a:t>  </a:t>
            </a:r>
            <a:r>
              <a:rPr lang="en-US" altLang="en-US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P MathA" pitchFamily="2" charset="2"/>
              </a:rPr>
              <a:t>⇌</a:t>
            </a:r>
            <a:r>
              <a:rPr lang="en-US" altLang="en-US" smtClean="0">
                <a:sym typeface="WP MathA" pitchFamily="2" charset="2"/>
              </a:rPr>
              <a:t> </a:t>
            </a:r>
            <a:r>
              <a:rPr lang="en-US" altLang="en-US" smtClean="0"/>
              <a:t> </a:t>
            </a:r>
            <a:r>
              <a:rPr lang="en-US" altLang="en-US" smtClean="0">
                <a:sym typeface="WP MathA" pitchFamily="2" charset="2"/>
              </a:rPr>
              <a:t>HCO</a:t>
            </a:r>
            <a:r>
              <a:rPr lang="en-US" altLang="en-US" baseline="-25000" smtClean="0">
                <a:sym typeface="WP MathA" pitchFamily="2" charset="2"/>
              </a:rPr>
              <a:t>3</a:t>
            </a:r>
            <a:r>
              <a:rPr lang="en-US" altLang="en-US" baseline="30000" smtClean="0">
                <a:sym typeface="WP MathA" pitchFamily="2" charset="2"/>
              </a:rPr>
              <a:t>-</a:t>
            </a:r>
            <a:r>
              <a:rPr lang="en-US" altLang="en-US" smtClean="0">
                <a:sym typeface="WP MathA" pitchFamily="2" charset="2"/>
              </a:rPr>
              <a:t> +H</a:t>
            </a:r>
            <a:r>
              <a:rPr lang="en-US" altLang="en-US" baseline="30000" smtClean="0">
                <a:sym typeface="WP MathA" pitchFamily="2" charset="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a5lf2322a_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CO</a:t>
            </a:r>
            <a:r>
              <a:rPr lang="en-US" altLang="en-US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Transport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990600"/>
            <a:ext cx="8467725" cy="4302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Gas exchange in the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Respiratory control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363"/>
            <a:ext cx="9144000" cy="6624637"/>
          </a:xfrm>
        </p:spPr>
      </p:pic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Control of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Biopac Spirometry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943600" y="45720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bg2"/>
                </a:solidFill>
              </a:rPr>
              <a:t>Residual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chemeClr val="bg2"/>
                </a:solidFill>
              </a:rPr>
              <a:t>volume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-2117360">
            <a:off x="5029200" y="5410200"/>
            <a:ext cx="976313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382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PGothic</vt:lpstr>
      <vt:lpstr>MS PGothic</vt:lpstr>
      <vt:lpstr>Arial</vt:lpstr>
      <vt:lpstr>Wingdings</vt:lpstr>
      <vt:lpstr>WP MathA</vt:lpstr>
      <vt:lpstr>Clouds</vt:lpstr>
      <vt:lpstr>The Respiratory System &amp; Ventilation</vt:lpstr>
      <vt:lpstr>Lab 7 Activities</vt:lpstr>
      <vt:lpstr>Respiratory System Structure</vt:lpstr>
      <vt:lpstr>Respiratory System Muscles</vt:lpstr>
      <vt:lpstr>Pulmonary Ventilation: Inspiration + Expiration</vt:lpstr>
      <vt:lpstr>CO2 &amp; Ph Levels Influence Ventilation Rate</vt:lpstr>
      <vt:lpstr>O2 and CO2 Transport</vt:lpstr>
      <vt:lpstr>Control of Respiration</vt:lpstr>
      <vt:lpstr>Biopac Spirometry</vt:lpstr>
      <vt:lpstr>Lung Volumes and Capacities</vt:lpstr>
      <vt:lpstr>Biopac Set up</vt:lpstr>
      <vt:lpstr>BioPac Collecting Pneumogram Data</vt:lpstr>
      <vt:lpstr>BioPac Pneumogram Calibration</vt:lpstr>
      <vt:lpstr>BioPac Pneumogram Example Data</vt:lpstr>
      <vt:lpstr>BioPac Data Analysis: Measuring Inspiration</vt:lpstr>
      <vt:lpstr>BioPac Data Analysis: Measuring Exhalation</vt:lpstr>
      <vt:lpstr>BioPac Data Analysis: Measuring Ventilation</vt:lpstr>
      <vt:lpstr>PhysioEx 7: Respiratory System Mechanics</vt:lpstr>
      <vt:lpstr>PhysioEx 7: Respiratory System Mechanics</vt:lpstr>
      <vt:lpstr>PhysioEx 7: Respiratory System Mechanics</vt:lpstr>
      <vt:lpstr>What you will turn in</vt:lpstr>
      <vt:lpstr>The End</vt:lpstr>
      <vt:lpstr>Pulmonary Inspiration - Summary</vt:lpstr>
      <vt:lpstr>Pulmonary Expiration - Summary</vt:lpstr>
    </vt:vector>
  </TitlesOfParts>
  <Company>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SPIROMETRY –  RESPIRATORY VOLUMES  AND CAPACITIES</dc:title>
  <dc:creator>ThompsonJ</dc:creator>
  <cp:lastModifiedBy>Pitts, Gilbert</cp:lastModifiedBy>
  <cp:revision>30</cp:revision>
  <dcterms:created xsi:type="dcterms:W3CDTF">2003-02-11T17:55:02Z</dcterms:created>
  <dcterms:modified xsi:type="dcterms:W3CDTF">2015-07-23T13:11:16Z</dcterms:modified>
</cp:coreProperties>
</file>