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6" r:id="rId4"/>
    <p:sldId id="280" r:id="rId5"/>
    <p:sldId id="267" r:id="rId6"/>
    <p:sldId id="265" r:id="rId7"/>
    <p:sldId id="269" r:id="rId8"/>
    <p:sldId id="274" r:id="rId9"/>
    <p:sldId id="270" r:id="rId10"/>
    <p:sldId id="272" r:id="rId11"/>
    <p:sldId id="271" r:id="rId12"/>
    <p:sldId id="275" r:id="rId13"/>
    <p:sldId id="259" r:id="rId14"/>
    <p:sldId id="276" r:id="rId15"/>
    <p:sldId id="277" r:id="rId16"/>
    <p:sldId id="278" r:id="rId17"/>
    <p:sldId id="279" r:id="rId18"/>
    <p:sldId id="268" r:id="rId1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6"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C77938CB-7D6C-4A21-9032-E04BCED8E932}" type="datetimeFigureOut">
              <a:rPr lang="en-US" altLang="en-US"/>
              <a:pPr/>
              <a:t>1/20/2015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9D3C40A-7E62-47BA-9C53-6127849296C0}" type="slidenum">
              <a:rPr lang="en-US" altLang="en-US"/>
              <a:pPr/>
              <a:t>‹#›</a:t>
            </a:fld>
            <a:endParaRPr lang="en-US" altLang="en-US"/>
          </a:p>
        </p:txBody>
      </p:sp>
    </p:spTree>
    <p:extLst>
      <p:ext uri="{BB962C8B-B14F-4D97-AF65-F5344CB8AC3E}">
        <p14:creationId xmlns:p14="http://schemas.microsoft.com/office/powerpoint/2010/main" val="1471216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095F750-E555-41D7-A179-A8D8999DB245}" type="datetimeFigureOut">
              <a:rPr lang="en-US" altLang="en-US"/>
              <a:pPr/>
              <a:t>1/20/2015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01DE58E-0695-460D-A266-78AC53356A08}" type="slidenum">
              <a:rPr lang="en-US" altLang="en-US"/>
              <a:pPr/>
              <a:t>‹#›</a:t>
            </a:fld>
            <a:endParaRPr lang="en-US" altLang="en-US"/>
          </a:p>
        </p:txBody>
      </p:sp>
    </p:spTree>
    <p:extLst>
      <p:ext uri="{BB962C8B-B14F-4D97-AF65-F5344CB8AC3E}">
        <p14:creationId xmlns:p14="http://schemas.microsoft.com/office/powerpoint/2010/main" val="1233072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151BFB4-25DB-46F2-8C6A-6CB522A2289A}" type="datetimeFigureOut">
              <a:rPr lang="en-US" altLang="en-US"/>
              <a:pPr/>
              <a:t>1/20/2015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8D30067-56F0-445D-B10A-E32AD14074CB}" type="slidenum">
              <a:rPr lang="en-US" altLang="en-US"/>
              <a:pPr/>
              <a:t>‹#›</a:t>
            </a:fld>
            <a:endParaRPr lang="en-US" altLang="en-US"/>
          </a:p>
        </p:txBody>
      </p:sp>
    </p:spTree>
    <p:extLst>
      <p:ext uri="{BB962C8B-B14F-4D97-AF65-F5344CB8AC3E}">
        <p14:creationId xmlns:p14="http://schemas.microsoft.com/office/powerpoint/2010/main" val="485407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9144000" cy="685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324601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8FF62A2-F887-4E87-BC01-D0F78DB72F5B}" type="datetimeFigureOut">
              <a:rPr lang="en-US" altLang="en-US"/>
              <a:pPr/>
              <a:t>1/20/2015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F7D5FF-9F85-4D61-A3B2-C6D20CA1B786}" type="slidenum">
              <a:rPr lang="en-US" altLang="en-US"/>
              <a:pPr/>
              <a:t>‹#›</a:t>
            </a:fld>
            <a:endParaRPr lang="en-US" altLang="en-US"/>
          </a:p>
        </p:txBody>
      </p:sp>
    </p:spTree>
    <p:extLst>
      <p:ext uri="{BB962C8B-B14F-4D97-AF65-F5344CB8AC3E}">
        <p14:creationId xmlns:p14="http://schemas.microsoft.com/office/powerpoint/2010/main" val="2109956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7209B2B-1397-4317-AE5D-FFADEF41EC73}" type="datetimeFigureOut">
              <a:rPr lang="en-US" altLang="en-US"/>
              <a:pPr/>
              <a:t>1/20/2015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670CB88-8562-4808-AAFD-338EFE86DF76}" type="slidenum">
              <a:rPr lang="en-US" altLang="en-US"/>
              <a:pPr/>
              <a:t>‹#›</a:t>
            </a:fld>
            <a:endParaRPr lang="en-US" altLang="en-US"/>
          </a:p>
        </p:txBody>
      </p:sp>
    </p:spTree>
    <p:extLst>
      <p:ext uri="{BB962C8B-B14F-4D97-AF65-F5344CB8AC3E}">
        <p14:creationId xmlns:p14="http://schemas.microsoft.com/office/powerpoint/2010/main" val="693238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64F21E7-D8DF-422A-BF06-72B70DD0B84C}" type="datetimeFigureOut">
              <a:rPr lang="en-US" altLang="en-US"/>
              <a:pPr/>
              <a:t>1/20/2015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4A2471B-F940-4151-966F-06B3734866CB}" type="slidenum">
              <a:rPr lang="en-US" altLang="en-US"/>
              <a:pPr/>
              <a:t>‹#›</a:t>
            </a:fld>
            <a:endParaRPr lang="en-US" altLang="en-US"/>
          </a:p>
        </p:txBody>
      </p:sp>
    </p:spTree>
    <p:extLst>
      <p:ext uri="{BB962C8B-B14F-4D97-AF65-F5344CB8AC3E}">
        <p14:creationId xmlns:p14="http://schemas.microsoft.com/office/powerpoint/2010/main" val="3330214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F425A08-0275-43D3-9B19-4FA442CE1C0F}" type="datetimeFigureOut">
              <a:rPr lang="en-US" altLang="en-US"/>
              <a:pPr/>
              <a:t>1/20/2015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9DFCDDA4-C8B9-490F-A426-D4E33548FFEA}" type="slidenum">
              <a:rPr lang="en-US" altLang="en-US"/>
              <a:pPr/>
              <a:t>‹#›</a:t>
            </a:fld>
            <a:endParaRPr lang="en-US" altLang="en-US"/>
          </a:p>
        </p:txBody>
      </p:sp>
    </p:spTree>
    <p:extLst>
      <p:ext uri="{BB962C8B-B14F-4D97-AF65-F5344CB8AC3E}">
        <p14:creationId xmlns:p14="http://schemas.microsoft.com/office/powerpoint/2010/main" val="3792839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42D140BC-78ED-415C-AEDD-3AF9C7ABA872}" type="datetimeFigureOut">
              <a:rPr lang="en-US" altLang="en-US"/>
              <a:pPr/>
              <a:t>1/20/2015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BC8F1382-9AD0-44F0-8826-73E7DB7E9471}" type="slidenum">
              <a:rPr lang="en-US" altLang="en-US"/>
              <a:pPr/>
              <a:t>‹#›</a:t>
            </a:fld>
            <a:endParaRPr lang="en-US" altLang="en-US"/>
          </a:p>
        </p:txBody>
      </p:sp>
    </p:spTree>
    <p:extLst>
      <p:ext uri="{BB962C8B-B14F-4D97-AF65-F5344CB8AC3E}">
        <p14:creationId xmlns:p14="http://schemas.microsoft.com/office/powerpoint/2010/main" val="3579260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47E428D-956E-414A-80EC-21B552A72147}" type="datetimeFigureOut">
              <a:rPr lang="en-US" altLang="en-US"/>
              <a:pPr/>
              <a:t>1/20/2015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0580815D-E386-4EF5-9B24-6E815D2AFCCE}" type="slidenum">
              <a:rPr lang="en-US" altLang="en-US"/>
              <a:pPr/>
              <a:t>‹#›</a:t>
            </a:fld>
            <a:endParaRPr lang="en-US" altLang="en-US"/>
          </a:p>
        </p:txBody>
      </p:sp>
    </p:spTree>
    <p:extLst>
      <p:ext uri="{BB962C8B-B14F-4D97-AF65-F5344CB8AC3E}">
        <p14:creationId xmlns:p14="http://schemas.microsoft.com/office/powerpoint/2010/main" val="2280165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903C933-2998-40F1-8F0C-FF26D351D23F}" type="datetimeFigureOut">
              <a:rPr lang="en-US" altLang="en-US"/>
              <a:pPr/>
              <a:t>1/20/2015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6890759-6E91-4C32-80F9-60053349FE7B}" type="slidenum">
              <a:rPr lang="en-US" altLang="en-US"/>
              <a:pPr/>
              <a:t>‹#›</a:t>
            </a:fld>
            <a:endParaRPr lang="en-US" altLang="en-US"/>
          </a:p>
        </p:txBody>
      </p:sp>
    </p:spTree>
    <p:extLst>
      <p:ext uri="{BB962C8B-B14F-4D97-AF65-F5344CB8AC3E}">
        <p14:creationId xmlns:p14="http://schemas.microsoft.com/office/powerpoint/2010/main" val="2304679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FCB78C5-4671-4D4D-8976-232A632C0E9A}" type="datetimeFigureOut">
              <a:rPr lang="en-US" altLang="en-US"/>
              <a:pPr/>
              <a:t>1/20/2015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149EC0B-D92C-46D4-8EC0-AB904A89B67C}" type="slidenum">
              <a:rPr lang="en-US" altLang="en-US"/>
              <a:pPr/>
              <a:t>‹#›</a:t>
            </a:fld>
            <a:endParaRPr lang="en-US" altLang="en-US"/>
          </a:p>
        </p:txBody>
      </p:sp>
    </p:spTree>
    <p:extLst>
      <p:ext uri="{BB962C8B-B14F-4D97-AF65-F5344CB8AC3E}">
        <p14:creationId xmlns:p14="http://schemas.microsoft.com/office/powerpoint/2010/main" val="940959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58641E4C-35FA-4B04-AB1A-9834A39A5647}" type="datetimeFigureOut">
              <a:rPr lang="en-US" altLang="en-US"/>
              <a:pPr/>
              <a:t>1/20/2015</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115F349B-4184-4561-AB68-F5151C734BB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30188" y="1981200"/>
            <a:ext cx="8913812" cy="3916363"/>
          </a:xfrm>
        </p:spPr>
        <p:txBody>
          <a:bodyPr lIns="92075" tIns="46038" rIns="92075" bIns="46038" rtlCol="0" anchor="b">
            <a:normAutofit/>
          </a:bodyPr>
          <a:lstStyle/>
          <a:p>
            <a:pPr eaLnBrk="1" fontAlgn="auto" hangingPunct="1">
              <a:spcAft>
                <a:spcPts val="0"/>
              </a:spcAft>
              <a:defRPr/>
            </a:pPr>
            <a:r>
              <a:rPr lang="en-US" dirty="0" smtClean="0">
                <a:latin typeface="Comic Sans MS" pitchFamily="66" charset="0"/>
                <a:ea typeface="+mj-ea"/>
                <a:cs typeface="+mj-cs"/>
              </a:rPr>
              <a:t>Lab 4 </a:t>
            </a:r>
            <a:br>
              <a:rPr lang="en-US" dirty="0" smtClean="0">
                <a:latin typeface="Comic Sans MS" pitchFamily="66" charset="0"/>
                <a:ea typeface="+mj-ea"/>
                <a:cs typeface="+mj-cs"/>
              </a:rPr>
            </a:br>
            <a:r>
              <a:rPr lang="en-US" dirty="0" smtClean="0">
                <a:latin typeface="Comic Sans MS" pitchFamily="66" charset="0"/>
                <a:ea typeface="+mj-ea"/>
                <a:cs typeface="+mj-cs"/>
              </a:rPr>
              <a:t/>
            </a:r>
            <a:br>
              <a:rPr lang="en-US" dirty="0" smtClean="0">
                <a:latin typeface="Comic Sans MS" pitchFamily="66" charset="0"/>
                <a:ea typeface="+mj-ea"/>
                <a:cs typeface="+mj-cs"/>
              </a:rPr>
            </a:br>
            <a:r>
              <a:rPr lang="en-US" dirty="0" smtClean="0">
                <a:latin typeface="Comic Sans MS" pitchFamily="66" charset="0"/>
                <a:ea typeface="+mj-ea"/>
                <a:cs typeface="+mj-cs"/>
              </a:rPr>
              <a:t>Cardiovascular Physiology</a:t>
            </a:r>
            <a:br>
              <a:rPr lang="en-US" dirty="0" smtClean="0">
                <a:latin typeface="Comic Sans MS" pitchFamily="66" charset="0"/>
                <a:ea typeface="+mj-ea"/>
                <a:cs typeface="+mj-cs"/>
              </a:rPr>
            </a:br>
            <a:r>
              <a:rPr lang="en-US" dirty="0" smtClean="0">
                <a:latin typeface="Comic Sans MS" pitchFamily="66" charset="0"/>
                <a:ea typeface="+mj-ea"/>
                <a:cs typeface="+mj-cs"/>
              </a:rPr>
              <a:t/>
            </a:r>
            <a:br>
              <a:rPr lang="en-US" dirty="0" smtClean="0">
                <a:latin typeface="Comic Sans MS" pitchFamily="66" charset="0"/>
                <a:ea typeface="+mj-ea"/>
                <a:cs typeface="+mj-cs"/>
              </a:rPr>
            </a:br>
            <a:r>
              <a:rPr lang="en-US" dirty="0" smtClean="0">
                <a:latin typeface="Comic Sans MS" pitchFamily="66" charset="0"/>
                <a:ea typeface="+mj-ea"/>
                <a:cs typeface="+mj-cs"/>
              </a:rPr>
              <a:t/>
            </a:r>
            <a:br>
              <a:rPr lang="en-US" dirty="0" smtClean="0">
                <a:latin typeface="Comic Sans MS" pitchFamily="66" charset="0"/>
                <a:ea typeface="+mj-ea"/>
                <a:cs typeface="+mj-cs"/>
              </a:rPr>
            </a:br>
            <a:endParaRPr lang="en-US" sz="1800" dirty="0" smtClean="0">
              <a:latin typeface="Comic Sans MS" pitchFamily="66" charset="0"/>
              <a:ea typeface="+mj-ea"/>
              <a:cs typeface="+mj-c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76200"/>
            <a:ext cx="8229600" cy="715963"/>
          </a:xfrm>
        </p:spPr>
        <p:txBody>
          <a:bodyPr/>
          <a:lstStyle/>
          <a:p>
            <a:r>
              <a:rPr lang="en-US" altLang="en-US" smtClean="0"/>
              <a:t>BioPac:  L016-BP-1 Data Collection</a:t>
            </a:r>
          </a:p>
        </p:txBody>
      </p:sp>
      <p:pic>
        <p:nvPicPr>
          <p:cNvPr id="22530" name="Content Placeholder 7" descr="taking_BP2.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3400" y="1371600"/>
            <a:ext cx="2249488" cy="1495425"/>
          </a:xfrm>
        </p:spPr>
      </p:pic>
      <p:pic>
        <p:nvPicPr>
          <p:cNvPr id="22531" name="Content Placeholder 6" descr="taking_BP1.bmp"/>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33400" y="3048000"/>
            <a:ext cx="2219325" cy="3333750"/>
          </a:xfrm>
        </p:spPr>
      </p:pic>
      <p:sp>
        <p:nvSpPr>
          <p:cNvPr id="22532" name="TextBox 8"/>
          <p:cNvSpPr txBox="1">
            <a:spLocks noChangeArrowheads="1"/>
          </p:cNvSpPr>
          <p:nvPr/>
        </p:nvSpPr>
        <p:spPr bwMode="auto">
          <a:xfrm>
            <a:off x="2819400" y="1066800"/>
            <a:ext cx="6096000"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a:t>Each time you take the subject’s blood pressure (for the 3 treatments):</a:t>
            </a:r>
          </a:p>
          <a:p>
            <a:pPr eaLnBrk="1" hangingPunct="1"/>
            <a:endParaRPr lang="en-US" altLang="en-US"/>
          </a:p>
          <a:p>
            <a:pPr lvl="1" eaLnBrk="1" hangingPunct="1"/>
            <a:r>
              <a:rPr lang="en-US" altLang="en-US" sz="4000">
                <a:solidFill>
                  <a:srgbClr val="FF0000"/>
                </a:solidFill>
              </a:rPr>
              <a:t>Record both the systolic and diastolic BP values from the </a:t>
            </a:r>
            <a:r>
              <a:rPr lang="en-US" altLang="en-US" sz="4000" b="1" i="1">
                <a:solidFill>
                  <a:srgbClr val="FF0000"/>
                </a:solidFill>
              </a:rPr>
              <a:t>METER</a:t>
            </a:r>
            <a:r>
              <a:rPr lang="en-US" altLang="en-US" sz="4000">
                <a:solidFill>
                  <a:srgbClr val="FF0000"/>
                </a:solidFill>
              </a:rPr>
              <a:t> in Table 1 on page Lab 4-9 </a:t>
            </a:r>
            <a:r>
              <a:rPr lang="en-US" altLang="en-US" sz="4000" b="1" u="sng">
                <a:solidFill>
                  <a:srgbClr val="FF0000"/>
                </a:solidFill>
              </a:rPr>
              <a:t>as you go</a:t>
            </a:r>
            <a:r>
              <a:rPr lang="en-US" altLang="en-US" sz="4000">
                <a:solidFill>
                  <a:srgbClr val="FF0000"/>
                </a:solidFill>
              </a:rPr>
              <a:t>.  </a:t>
            </a:r>
          </a:p>
          <a:p>
            <a:pPr eaLnBrk="1" hangingPunct="1"/>
            <a:endParaRPr lang="en-US" altLang="en-US"/>
          </a:p>
          <a:p>
            <a:pPr eaLnBrk="1" hangingPunct="1"/>
            <a:r>
              <a:rPr lang="en-US" altLang="en-US" i="1"/>
              <a:t>You will need these numbers (e.g., 120/80) when you do the data analysis.</a:t>
            </a:r>
          </a:p>
        </p:txBody>
      </p:sp>
      <p:cxnSp>
        <p:nvCxnSpPr>
          <p:cNvPr id="3" name="Straight Arrow Connector 2"/>
          <p:cNvCxnSpPr/>
          <p:nvPr/>
        </p:nvCxnSpPr>
        <p:spPr>
          <a:xfrm flipH="1">
            <a:off x="1600200" y="3048000"/>
            <a:ext cx="1600200" cy="1143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0"/>
            <a:ext cx="8229600" cy="762000"/>
          </a:xfrm>
        </p:spPr>
        <p:txBody>
          <a:bodyPr/>
          <a:lstStyle/>
          <a:p>
            <a:r>
              <a:rPr lang="en-US" altLang="en-US" sz="4000" smtClean="0"/>
              <a:t>BioPac:  Data Analysis</a:t>
            </a:r>
          </a:p>
        </p:txBody>
      </p:sp>
      <p:pic>
        <p:nvPicPr>
          <p:cNvPr id="2355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8" y="1866900"/>
            <a:ext cx="9075737" cy="499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own Arrow 5"/>
          <p:cNvSpPr/>
          <p:nvPr/>
        </p:nvSpPr>
        <p:spPr>
          <a:xfrm>
            <a:off x="381000" y="1524000"/>
            <a:ext cx="242888" cy="685800"/>
          </a:xfrm>
          <a:prstGeom prst="downArrow">
            <a:avLst/>
          </a:prstGeom>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 name="Down Arrow 8"/>
          <p:cNvSpPr/>
          <p:nvPr/>
        </p:nvSpPr>
        <p:spPr>
          <a:xfrm>
            <a:off x="2743200" y="1524000"/>
            <a:ext cx="242888" cy="685800"/>
          </a:xfrm>
          <a:prstGeom prst="downArrow">
            <a:avLst/>
          </a:prstGeom>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0" name="Down Arrow 9"/>
          <p:cNvSpPr/>
          <p:nvPr/>
        </p:nvSpPr>
        <p:spPr>
          <a:xfrm>
            <a:off x="1524000" y="1524000"/>
            <a:ext cx="242888" cy="685800"/>
          </a:xfrm>
          <a:prstGeom prst="downArrow">
            <a:avLst/>
          </a:prstGeom>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3558" name="TextBox 2"/>
          <p:cNvSpPr txBox="1">
            <a:spLocks noChangeArrowheads="1"/>
          </p:cNvSpPr>
          <p:nvPr/>
        </p:nvSpPr>
        <p:spPr bwMode="auto">
          <a:xfrm>
            <a:off x="133350" y="781050"/>
            <a:ext cx="3032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t>Change to:</a:t>
            </a:r>
          </a:p>
          <a:p>
            <a:pPr eaLnBrk="1" hangingPunct="1"/>
            <a:r>
              <a:rPr lang="en-US" altLang="en-US" sz="1800"/>
              <a:t>1: MAX    1: MIN         1:P-P</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0"/>
            <a:ext cx="8229600" cy="838200"/>
          </a:xfrm>
        </p:spPr>
        <p:txBody>
          <a:bodyPr/>
          <a:lstStyle/>
          <a:p>
            <a:r>
              <a:rPr lang="en-US" altLang="en-US" sz="4000" smtClean="0"/>
              <a:t>BioPac: Data Analysis</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 y="2184400"/>
            <a:ext cx="8909050" cy="4529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79" name="TextBox 1"/>
          <p:cNvSpPr txBox="1">
            <a:spLocks noChangeArrowheads="1"/>
          </p:cNvSpPr>
          <p:nvPr/>
        </p:nvSpPr>
        <p:spPr bwMode="auto">
          <a:xfrm>
            <a:off x="152400" y="720725"/>
            <a:ext cx="45529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u="sng"/>
              <a:t>Highlight from First to Last Korotkoff sound</a:t>
            </a:r>
          </a:p>
          <a:p>
            <a:pPr eaLnBrk="1" hangingPunct="1"/>
            <a:r>
              <a:rPr lang="en-US" altLang="en-US" sz="1800"/>
              <a:t>1:MAX Reports Systolic Pressure</a:t>
            </a:r>
          </a:p>
          <a:p>
            <a:pPr eaLnBrk="1" hangingPunct="1"/>
            <a:r>
              <a:rPr lang="en-US" altLang="en-US" sz="1800"/>
              <a:t>1: MIN Reports Diastolic Pressure</a:t>
            </a:r>
          </a:p>
          <a:p>
            <a:pPr eaLnBrk="1" hangingPunct="1"/>
            <a:r>
              <a:rPr lang="en-US" altLang="en-US" sz="1800"/>
              <a:t>1: P-P Reports Pulse Pressure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05000"/>
            <a:ext cx="7131050"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2" name="Text Box 7"/>
          <p:cNvSpPr txBox="1">
            <a:spLocks noChangeArrowheads="1"/>
          </p:cNvSpPr>
          <p:nvPr/>
        </p:nvSpPr>
        <p:spPr bwMode="auto">
          <a:xfrm>
            <a:off x="71438" y="685800"/>
            <a:ext cx="69389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a:latin typeface="Calibri" panose="020F0502020204030204" pitchFamily="34" charset="0"/>
              </a:rPr>
              <a:t>Activity 1 (</a:t>
            </a:r>
            <a:r>
              <a:rPr lang="en-US" altLang="en-US">
                <a:solidFill>
                  <a:srgbClr val="FF0000"/>
                </a:solidFill>
                <a:latin typeface="Calibri" panose="020F0502020204030204" pitchFamily="34" charset="0"/>
              </a:rPr>
              <a:t>PhysioEx activity 1)</a:t>
            </a:r>
            <a:r>
              <a:rPr lang="en-US" altLang="en-US">
                <a:latin typeface="Calibri" panose="020F0502020204030204" pitchFamily="34" charset="0"/>
              </a:rPr>
              <a:t>: Effect of blood vessel radius on blood flow rate</a:t>
            </a:r>
            <a:endParaRPr lang="en-US" altLang="en-US" sz="800">
              <a:latin typeface="Calibri" panose="020F0502020204030204" pitchFamily="34" charset="0"/>
            </a:endParaRPr>
          </a:p>
          <a:p>
            <a:pPr eaLnBrk="1" hangingPunct="1"/>
            <a:r>
              <a:rPr lang="en-US" altLang="en-US" i="1">
                <a:latin typeface="Calibri" panose="020F0502020204030204" pitchFamily="34" charset="0"/>
              </a:rPr>
              <a:t>Record results in Table 2 on page Lab 4-11</a:t>
            </a:r>
          </a:p>
        </p:txBody>
      </p:sp>
      <p:sp>
        <p:nvSpPr>
          <p:cNvPr id="25603" name="Title 1"/>
          <p:cNvSpPr txBox="1">
            <a:spLocks/>
          </p:cNvSpPr>
          <p:nvPr/>
        </p:nvSpPr>
        <p:spPr bwMode="auto">
          <a:xfrm>
            <a:off x="457200" y="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20000"/>
              </a:spcBef>
              <a:buFont typeface="Arial" panose="020B0604020202020204" pitchFamily="34" charset="0"/>
              <a:buNone/>
            </a:pPr>
            <a:r>
              <a:rPr lang="en-US" altLang="en-US" sz="4000">
                <a:latin typeface="Calibri" panose="020F0502020204030204" pitchFamily="34" charset="0"/>
              </a:rPr>
              <a:t>PhysioEx 5: Cardiovascular Dynamics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7"/>
          <p:cNvSpPr txBox="1">
            <a:spLocks noChangeArrowheads="1"/>
          </p:cNvSpPr>
          <p:nvPr/>
        </p:nvSpPr>
        <p:spPr bwMode="auto">
          <a:xfrm>
            <a:off x="71438" y="685800"/>
            <a:ext cx="86153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a:latin typeface="Calibri" panose="020F0502020204030204" pitchFamily="34" charset="0"/>
              </a:rPr>
              <a:t>Activity 2 (</a:t>
            </a:r>
            <a:r>
              <a:rPr lang="en-US" altLang="en-US" i="1">
                <a:solidFill>
                  <a:srgbClr val="FF0000"/>
                </a:solidFill>
                <a:latin typeface="Calibri" panose="020F0502020204030204" pitchFamily="34" charset="0"/>
              </a:rPr>
              <a:t>PhysioEx Activity 4</a:t>
            </a:r>
            <a:r>
              <a:rPr lang="en-US" altLang="en-US">
                <a:latin typeface="Calibri" panose="020F0502020204030204" pitchFamily="34" charset="0"/>
              </a:rPr>
              <a:t>): Effect of blood pressure on blood flow rate</a:t>
            </a:r>
            <a:endParaRPr lang="en-US" altLang="en-US" sz="800">
              <a:latin typeface="Calibri" panose="020F0502020204030204" pitchFamily="34" charset="0"/>
            </a:endParaRPr>
          </a:p>
          <a:p>
            <a:pPr eaLnBrk="1" hangingPunct="1"/>
            <a:endParaRPr lang="en-US" altLang="en-US" sz="800">
              <a:latin typeface="Calibri" panose="020F0502020204030204" pitchFamily="34" charset="0"/>
            </a:endParaRPr>
          </a:p>
          <a:p>
            <a:pPr eaLnBrk="1" hangingPunct="1"/>
            <a:r>
              <a:rPr lang="en-US" altLang="en-US" i="1">
                <a:latin typeface="Calibri" panose="020F0502020204030204" pitchFamily="34" charset="0"/>
              </a:rPr>
              <a:t>	Record results in Table 2 on page Lab 4-11</a:t>
            </a:r>
          </a:p>
        </p:txBody>
      </p:sp>
      <p:sp>
        <p:nvSpPr>
          <p:cNvPr id="26626" name="Title 1"/>
          <p:cNvSpPr txBox="1">
            <a:spLocks/>
          </p:cNvSpPr>
          <p:nvPr/>
        </p:nvSpPr>
        <p:spPr bwMode="auto">
          <a:xfrm>
            <a:off x="457200" y="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20000"/>
              </a:spcBef>
              <a:buFont typeface="Arial" panose="020B0604020202020204" pitchFamily="34" charset="0"/>
              <a:buNone/>
            </a:pPr>
            <a:r>
              <a:rPr lang="en-US" altLang="en-US" sz="4000">
                <a:latin typeface="Calibri" panose="020F0502020204030204" pitchFamily="34" charset="0"/>
              </a:rPr>
              <a:t>PhysioEx 5: Cardiovascular Dynamics</a:t>
            </a:r>
          </a:p>
        </p:txBody>
      </p:sp>
      <p:pic>
        <p:nvPicPr>
          <p:cNvPr id="266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133600"/>
            <a:ext cx="6986588"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7"/>
          <p:cNvSpPr txBox="1">
            <a:spLocks noChangeArrowheads="1"/>
          </p:cNvSpPr>
          <p:nvPr/>
        </p:nvSpPr>
        <p:spPr bwMode="auto">
          <a:xfrm>
            <a:off x="71438" y="685800"/>
            <a:ext cx="86153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a:latin typeface="Calibri" panose="020F0502020204030204" pitchFamily="34" charset="0"/>
              </a:rPr>
              <a:t>Activity 3 (</a:t>
            </a:r>
            <a:r>
              <a:rPr lang="en-US" altLang="en-US" i="1">
                <a:solidFill>
                  <a:srgbClr val="FF0000"/>
                </a:solidFill>
                <a:latin typeface="Calibri" panose="020F0502020204030204" pitchFamily="34" charset="0"/>
              </a:rPr>
              <a:t>PhysioEx Activity 5</a:t>
            </a:r>
            <a:r>
              <a:rPr lang="en-US" altLang="en-US">
                <a:latin typeface="Calibri" panose="020F0502020204030204" pitchFamily="34" charset="0"/>
              </a:rPr>
              <a:t>): Effect of blood vessel radius on pump activity</a:t>
            </a:r>
            <a:endParaRPr lang="en-US" altLang="en-US" sz="800">
              <a:latin typeface="Calibri" panose="020F0502020204030204" pitchFamily="34" charset="0"/>
            </a:endParaRPr>
          </a:p>
          <a:p>
            <a:pPr eaLnBrk="1" hangingPunct="1"/>
            <a:endParaRPr lang="en-US" altLang="en-US" sz="800">
              <a:latin typeface="Calibri" panose="020F0502020204030204" pitchFamily="34" charset="0"/>
            </a:endParaRPr>
          </a:p>
          <a:p>
            <a:pPr eaLnBrk="1" hangingPunct="1"/>
            <a:r>
              <a:rPr lang="en-US" altLang="en-US" i="1">
                <a:latin typeface="Calibri" panose="020F0502020204030204" pitchFamily="34" charset="0"/>
              </a:rPr>
              <a:t>	Record results in Table 3 on page Lab 4-11</a:t>
            </a:r>
          </a:p>
        </p:txBody>
      </p:sp>
      <p:sp>
        <p:nvSpPr>
          <p:cNvPr id="27650" name="Title 1"/>
          <p:cNvSpPr txBox="1">
            <a:spLocks/>
          </p:cNvSpPr>
          <p:nvPr/>
        </p:nvSpPr>
        <p:spPr bwMode="auto">
          <a:xfrm>
            <a:off x="457200" y="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20000"/>
              </a:spcBef>
              <a:buFont typeface="Arial" panose="020B0604020202020204" pitchFamily="34" charset="0"/>
              <a:buNone/>
            </a:pPr>
            <a:r>
              <a:rPr lang="en-US" altLang="en-US" sz="4000">
                <a:latin typeface="Calibri" panose="020F0502020204030204" pitchFamily="34" charset="0"/>
              </a:rPr>
              <a:t>PhysioEx 5: Cardiovascular Dynamics</a:t>
            </a:r>
          </a:p>
        </p:txBody>
      </p:sp>
      <p:pic>
        <p:nvPicPr>
          <p:cNvPr id="276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188" y="1992313"/>
            <a:ext cx="7029450" cy="484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7"/>
          <p:cNvSpPr txBox="1">
            <a:spLocks noChangeArrowheads="1"/>
          </p:cNvSpPr>
          <p:nvPr/>
        </p:nvSpPr>
        <p:spPr bwMode="auto">
          <a:xfrm>
            <a:off x="71438" y="685800"/>
            <a:ext cx="86153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a:latin typeface="Calibri" panose="020F0502020204030204" pitchFamily="34" charset="0"/>
              </a:rPr>
              <a:t>Activity 4 (</a:t>
            </a:r>
            <a:r>
              <a:rPr lang="en-US" altLang="en-US" i="1">
                <a:solidFill>
                  <a:srgbClr val="FF0000"/>
                </a:solidFill>
                <a:latin typeface="Calibri" panose="020F0502020204030204" pitchFamily="34" charset="0"/>
              </a:rPr>
              <a:t>PhysioEx Activity 6</a:t>
            </a:r>
            <a:r>
              <a:rPr lang="en-US" altLang="en-US">
                <a:latin typeface="Calibri" panose="020F0502020204030204" pitchFamily="34" charset="0"/>
              </a:rPr>
              <a:t>): Effect of stroke volume on pump activity</a:t>
            </a:r>
            <a:endParaRPr lang="en-US" altLang="en-US" sz="800">
              <a:latin typeface="Calibri" panose="020F0502020204030204" pitchFamily="34" charset="0"/>
            </a:endParaRPr>
          </a:p>
          <a:p>
            <a:pPr eaLnBrk="1" hangingPunct="1"/>
            <a:endParaRPr lang="en-US" altLang="en-US" sz="800">
              <a:latin typeface="Calibri" panose="020F0502020204030204" pitchFamily="34" charset="0"/>
            </a:endParaRPr>
          </a:p>
          <a:p>
            <a:pPr eaLnBrk="1" hangingPunct="1"/>
            <a:r>
              <a:rPr lang="en-US" altLang="en-US" i="1">
                <a:latin typeface="Calibri" panose="020F0502020204030204" pitchFamily="34" charset="0"/>
              </a:rPr>
              <a:t>	Record results in Table 3 on page Lab 4-11</a:t>
            </a:r>
          </a:p>
        </p:txBody>
      </p:sp>
      <p:sp>
        <p:nvSpPr>
          <p:cNvPr id="28674" name="Title 1"/>
          <p:cNvSpPr txBox="1">
            <a:spLocks/>
          </p:cNvSpPr>
          <p:nvPr/>
        </p:nvSpPr>
        <p:spPr bwMode="auto">
          <a:xfrm>
            <a:off x="457200" y="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20000"/>
              </a:spcBef>
              <a:buFont typeface="Arial" panose="020B0604020202020204" pitchFamily="34" charset="0"/>
              <a:buNone/>
            </a:pPr>
            <a:r>
              <a:rPr lang="en-US" altLang="en-US" sz="4000">
                <a:latin typeface="Calibri" panose="020F0502020204030204" pitchFamily="34" charset="0"/>
              </a:rPr>
              <a:t>PhysioEx 5: Cardiovascular Dynamics</a:t>
            </a:r>
          </a:p>
        </p:txBody>
      </p:sp>
      <p:pic>
        <p:nvPicPr>
          <p:cNvPr id="286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009775"/>
            <a:ext cx="6934200" cy="4706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0" y="-76200"/>
            <a:ext cx="9144000" cy="838200"/>
          </a:xfrm>
        </p:spPr>
        <p:txBody>
          <a:bodyPr/>
          <a:lstStyle/>
          <a:p>
            <a:r>
              <a:rPr lang="en-US" altLang="en-US" sz="3600" smtClean="0"/>
              <a:t>Homework</a:t>
            </a:r>
          </a:p>
        </p:txBody>
      </p:sp>
      <p:sp>
        <p:nvSpPr>
          <p:cNvPr id="29698" name="Rectangle 3"/>
          <p:cNvSpPr>
            <a:spLocks noGrp="1" noChangeArrowheads="1"/>
          </p:cNvSpPr>
          <p:nvPr>
            <p:ph type="body" idx="1"/>
          </p:nvPr>
        </p:nvSpPr>
        <p:spPr>
          <a:xfrm>
            <a:off x="76200" y="1066800"/>
            <a:ext cx="8915400" cy="5059363"/>
          </a:xfrm>
        </p:spPr>
        <p:txBody>
          <a:bodyPr/>
          <a:lstStyle/>
          <a:p>
            <a:pPr>
              <a:lnSpc>
                <a:spcPct val="90000"/>
              </a:lnSpc>
            </a:pPr>
            <a:r>
              <a:rPr lang="en-US" altLang="en-US" sz="2800" dirty="0" smtClean="0"/>
              <a:t>Complete and turn in the questions on pages 4-9 to 4-12</a:t>
            </a:r>
            <a:endParaRPr lang="en-US" altLang="en-US" sz="800" dirty="0" smtClean="0"/>
          </a:p>
          <a:p>
            <a:pPr>
              <a:lnSpc>
                <a:spcPct val="90000"/>
              </a:lnSpc>
            </a:pPr>
            <a:endParaRPr lang="en-US" altLang="en-US" sz="800" dirty="0" smtClean="0"/>
          </a:p>
          <a:p>
            <a:pPr lvl="1">
              <a:lnSpc>
                <a:spcPct val="90000"/>
              </a:lnSpc>
            </a:pPr>
            <a:r>
              <a:rPr lang="en-US" altLang="en-US" sz="2400" dirty="0" err="1" smtClean="0"/>
              <a:t>Biopac</a:t>
            </a:r>
            <a:r>
              <a:rPr lang="en-US" altLang="en-US" sz="2400" dirty="0" smtClean="0"/>
              <a:t>: Be sure to include the labeled graph from </a:t>
            </a:r>
            <a:r>
              <a:rPr lang="en-US" altLang="en-US" sz="2400" dirty="0" err="1" smtClean="0"/>
              <a:t>Biopac</a:t>
            </a:r>
            <a:r>
              <a:rPr lang="en-US" altLang="en-US" sz="2400" dirty="0" smtClean="0"/>
              <a:t>!</a:t>
            </a:r>
          </a:p>
          <a:p>
            <a:pPr lvl="2">
              <a:lnSpc>
                <a:spcPct val="90000"/>
              </a:lnSpc>
            </a:pPr>
            <a:r>
              <a:rPr lang="en-US" altLang="en-US" sz="2000" dirty="0" smtClean="0"/>
              <a:t>Label P,Q,R,S and T- 5 points</a:t>
            </a:r>
          </a:p>
          <a:p>
            <a:pPr lvl="2">
              <a:lnSpc>
                <a:spcPct val="90000"/>
              </a:lnSpc>
            </a:pPr>
            <a:r>
              <a:rPr lang="en-US" altLang="en-US" sz="2000" dirty="0" smtClean="0"/>
              <a:t>Label first and last </a:t>
            </a:r>
            <a:r>
              <a:rPr lang="en-US" altLang="en-US" sz="2000" dirty="0" err="1" smtClean="0"/>
              <a:t>Korotkoff</a:t>
            </a:r>
            <a:r>
              <a:rPr lang="en-US" altLang="en-US" sz="2000" dirty="0" smtClean="0"/>
              <a:t> sounds- 2 points</a:t>
            </a:r>
          </a:p>
          <a:p>
            <a:pPr lvl="2">
              <a:lnSpc>
                <a:spcPct val="90000"/>
              </a:lnSpc>
            </a:pPr>
            <a:r>
              <a:rPr lang="en-US" altLang="en-US" sz="2000" dirty="0" smtClean="0"/>
              <a:t>Report the blood pressure measurements and pulse pressure for graph on the graph- 3 points</a:t>
            </a:r>
          </a:p>
          <a:p>
            <a:pPr lvl="1">
              <a:lnSpc>
                <a:spcPct val="90000"/>
              </a:lnSpc>
            </a:pPr>
            <a:endParaRPr lang="en-US" altLang="en-US" sz="800" dirty="0" smtClean="0"/>
          </a:p>
          <a:p>
            <a:pPr lvl="1">
              <a:lnSpc>
                <a:spcPct val="90000"/>
              </a:lnSpc>
            </a:pPr>
            <a:r>
              <a:rPr lang="en-US" altLang="en-US" sz="2400" dirty="0" err="1" smtClean="0"/>
              <a:t>PhysioEx</a:t>
            </a:r>
            <a:r>
              <a:rPr lang="en-US" altLang="en-US" sz="2400" dirty="0" smtClean="0"/>
              <a:t> Graphs: You may use Excel, any other graphing software, or you may make the graphs by hand.</a:t>
            </a:r>
          </a:p>
          <a:p>
            <a:pPr lvl="2">
              <a:lnSpc>
                <a:spcPct val="90000"/>
              </a:lnSpc>
            </a:pPr>
            <a:r>
              <a:rPr lang="en-US" altLang="en-US" sz="2200" dirty="0" smtClean="0"/>
              <a:t>Recall that for full credit a graph should include:</a:t>
            </a:r>
          </a:p>
          <a:p>
            <a:pPr lvl="3">
              <a:lnSpc>
                <a:spcPct val="90000"/>
              </a:lnSpc>
            </a:pPr>
            <a:r>
              <a:rPr lang="en-US" altLang="en-US" dirty="0" smtClean="0"/>
              <a:t>An informative title</a:t>
            </a:r>
          </a:p>
          <a:p>
            <a:pPr lvl="3">
              <a:lnSpc>
                <a:spcPct val="90000"/>
              </a:lnSpc>
            </a:pPr>
            <a:r>
              <a:rPr lang="en-US" altLang="en-US" dirty="0" smtClean="0"/>
              <a:t>Labeled X and Y axis's that include the units</a:t>
            </a:r>
          </a:p>
          <a:p>
            <a:pPr lvl="3">
              <a:lnSpc>
                <a:spcPct val="90000"/>
              </a:lnSpc>
            </a:pPr>
            <a:r>
              <a:rPr lang="en-US" altLang="en-US" dirty="0" smtClean="0"/>
              <a:t>Each graph is worth 4 points</a:t>
            </a:r>
          </a:p>
          <a:p>
            <a:pPr>
              <a:lnSpc>
                <a:spcPct val="90000"/>
              </a:lnSpc>
            </a:pPr>
            <a:endParaRPr lang="en-US" altLang="en-US" sz="1400" dirty="0" smtClean="0"/>
          </a:p>
          <a:p>
            <a:pPr>
              <a:lnSpc>
                <a:spcPct val="90000"/>
              </a:lnSpc>
            </a:pPr>
            <a:r>
              <a:rPr lang="en-US" altLang="en-US" sz="2800" dirty="0" smtClean="0"/>
              <a:t>Complete Assignment 4 on </a:t>
            </a:r>
            <a:r>
              <a:rPr lang="en-US" altLang="en-US" sz="2800" dirty="0" err="1" smtClean="0"/>
              <a:t>MasteringAandP</a:t>
            </a:r>
            <a:r>
              <a:rPr lang="en-US" altLang="en-US" sz="2800" dirty="0" smtClean="0"/>
              <a:t>.</a:t>
            </a:r>
            <a:endParaRPr lang="en-US" altLang="en-US" sz="2800" dirty="0" smtClean="0"/>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ctrTitle"/>
          </p:nvPr>
        </p:nvSpPr>
        <p:spPr>
          <a:xfrm>
            <a:off x="230188" y="1981200"/>
            <a:ext cx="8913812" cy="2590800"/>
          </a:xfrm>
        </p:spPr>
        <p:txBody>
          <a:bodyPr lIns="92075" tIns="46038" rIns="92075" bIns="46038" anchor="b"/>
          <a:lstStyle/>
          <a:p>
            <a:pPr eaLnBrk="1" hangingPunct="1"/>
            <a:r>
              <a:rPr lang="en-US" altLang="en-US" sz="4800" smtClean="0">
                <a:latin typeface="Comic Sans MS" panose="030F0702030302020204" pitchFamily="66" charset="0"/>
              </a:rPr>
              <a:t>End Lab 4</a:t>
            </a:r>
            <a:br>
              <a:rPr lang="en-US" altLang="en-US" sz="4800" smtClean="0">
                <a:latin typeface="Comic Sans MS" panose="030F0702030302020204" pitchFamily="66" charset="0"/>
              </a:rPr>
            </a:br>
            <a:r>
              <a:rPr lang="en-US" altLang="en-US" sz="4800" smtClean="0">
                <a:latin typeface="Comic Sans MS" panose="030F0702030302020204" pitchFamily="66" charset="0"/>
              </a:rPr>
              <a:t/>
            </a:r>
            <a:br>
              <a:rPr lang="en-US" altLang="en-US" sz="4800" smtClean="0">
                <a:latin typeface="Comic Sans MS" panose="030F0702030302020204" pitchFamily="66" charset="0"/>
              </a:rPr>
            </a:br>
            <a:endParaRPr lang="en-US" altLang="en-US" sz="2800" smtClean="0">
              <a:latin typeface="Comic Sans MS" panose="030F0702030302020204" pitchFamily="66"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latin typeface="Comic Sans MS" pitchFamily="66" charset="0"/>
                <a:ea typeface="+mj-ea"/>
                <a:cs typeface="+mj-cs"/>
              </a:rPr>
              <a:t>Lab 4:  Cardiovascular Physiology</a:t>
            </a:r>
          </a:p>
        </p:txBody>
      </p:sp>
      <p:sp>
        <p:nvSpPr>
          <p:cNvPr id="14338" name="Rectangle 3"/>
          <p:cNvSpPr>
            <a:spLocks noGrp="1" noChangeArrowheads="1"/>
          </p:cNvSpPr>
          <p:nvPr>
            <p:ph type="body" idx="1"/>
          </p:nvPr>
        </p:nvSpPr>
        <p:spPr/>
        <p:txBody>
          <a:bodyPr/>
          <a:lstStyle/>
          <a:p>
            <a:pPr eaLnBrk="1" hangingPunct="1"/>
            <a:r>
              <a:rPr lang="en-US" altLang="en-US" smtClean="0"/>
              <a:t>Blood Pressure and Pulse Determinations (BioPac:  L016-BP-1) </a:t>
            </a:r>
          </a:p>
          <a:p>
            <a:pPr eaLnBrk="1" hangingPunct="1"/>
            <a:endParaRPr lang="en-US" altLang="en-US" smtClean="0"/>
          </a:p>
          <a:p>
            <a:pPr eaLnBrk="1" hangingPunct="1"/>
            <a:r>
              <a:rPr lang="en-US" altLang="en-US" smtClean="0"/>
              <a:t>Cardiovascular Dynamics</a:t>
            </a:r>
            <a:r>
              <a:rPr lang="en-US" altLang="en-US" b="1" smtClean="0"/>
              <a:t> </a:t>
            </a:r>
            <a:r>
              <a:rPr lang="en-US" altLang="en-US" smtClean="0"/>
              <a:t>(PhysioEx 5: computer simulation of vessel resistance and pump mechanics; </a:t>
            </a:r>
            <a:r>
              <a:rPr lang="en-US" altLang="en-US" smtClean="0">
                <a:solidFill>
                  <a:srgbClr val="FF0000"/>
                </a:solidFill>
              </a:rPr>
              <a:t>activities 1,4,5 and 6</a:t>
            </a:r>
            <a:r>
              <a:rPr lang="en-US" altLang="en-US" smtClean="0"/>
              <a:t>)</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76200"/>
            <a:ext cx="8229600" cy="1143000"/>
          </a:xfrm>
        </p:spPr>
        <p:txBody>
          <a:bodyPr/>
          <a:lstStyle/>
          <a:p>
            <a:pPr eaLnBrk="1" hangingPunct="1"/>
            <a:r>
              <a:rPr lang="en-US" altLang="en-US" sz="3600" smtClean="0"/>
              <a:t>Aortic Pressure During the Cardiac Cycle</a:t>
            </a:r>
          </a:p>
        </p:txBody>
      </p:sp>
      <p:sp>
        <p:nvSpPr>
          <p:cNvPr id="15362" name="Rectangle 3"/>
          <p:cNvSpPr>
            <a:spLocks noGrp="1" noChangeArrowheads="1"/>
          </p:cNvSpPr>
          <p:nvPr>
            <p:ph type="body" idx="1"/>
          </p:nvPr>
        </p:nvSpPr>
        <p:spPr>
          <a:xfrm>
            <a:off x="2743200" y="5638800"/>
            <a:ext cx="6400800" cy="1136650"/>
          </a:xfrm>
        </p:spPr>
        <p:txBody>
          <a:bodyPr/>
          <a:lstStyle/>
          <a:p>
            <a:pPr marL="827088" lvl="1" indent="-412750" eaLnBrk="1" hangingPunct="1">
              <a:buFontTx/>
              <a:buNone/>
            </a:pPr>
            <a:r>
              <a:rPr lang="en-US" altLang="en-US" sz="2000" b="1" smtClean="0"/>
              <a:t>Pulse Pressure = SBP – DBP</a:t>
            </a:r>
          </a:p>
          <a:p>
            <a:pPr marL="827088" lvl="1" indent="-412750" eaLnBrk="1" hangingPunct="1">
              <a:buFontTx/>
              <a:buNone/>
            </a:pPr>
            <a:r>
              <a:rPr lang="en-US" altLang="en-US" sz="2000" b="1" smtClean="0"/>
              <a:t>Mean Arterial Pressure = MAP = (SBP + 2DBP)/3</a:t>
            </a:r>
          </a:p>
        </p:txBody>
      </p:sp>
      <p:pic>
        <p:nvPicPr>
          <p:cNvPr id="15363" name="Picture 4" descr="gr1lf1217_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8863" y="1219200"/>
            <a:ext cx="5545137"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6"/>
          <p:cNvSpPr>
            <a:spLocks noChangeArrowheads="1"/>
          </p:cNvSpPr>
          <p:nvPr/>
        </p:nvSpPr>
        <p:spPr bwMode="auto">
          <a:xfrm>
            <a:off x="0" y="1143000"/>
            <a:ext cx="3886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04813" indent="-404813" eaLnBrk="0" hangingPunct="0">
              <a:defRPr sz="2400">
                <a:solidFill>
                  <a:schemeClr val="tx1"/>
                </a:solidFill>
                <a:latin typeface="Arial" panose="020B0604020202020204" pitchFamily="34" charset="0"/>
                <a:ea typeface="MS PGothic" panose="020B0600070205080204" pitchFamily="34" charset="-128"/>
              </a:defRPr>
            </a:lvl1pPr>
            <a:lvl2pPr marL="931863" indent="-412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20000"/>
              </a:spcBef>
              <a:buClr>
                <a:schemeClr val="hlink"/>
              </a:buClr>
              <a:buSzPct val="90000"/>
              <a:buFont typeface="Wingdings" panose="05000000000000000000" pitchFamily="2" charset="2"/>
              <a:buNone/>
            </a:pPr>
            <a:r>
              <a:rPr lang="en-US" altLang="en-US">
                <a:latin typeface="Calibri" panose="020F0502020204030204" pitchFamily="34" charset="0"/>
              </a:rPr>
              <a:t>Arterial blood pressure</a:t>
            </a:r>
          </a:p>
          <a:p>
            <a:pPr eaLnBrk="1" hangingPunct="1">
              <a:spcBef>
                <a:spcPct val="20000"/>
              </a:spcBef>
              <a:buClr>
                <a:schemeClr val="hlink"/>
              </a:buClr>
              <a:buSzPct val="90000"/>
              <a:buFont typeface="Wingdings" panose="05000000000000000000" pitchFamily="2" charset="2"/>
              <a:buBlip>
                <a:blip r:embed="rId3"/>
              </a:buBlip>
            </a:pPr>
            <a:r>
              <a:rPr lang="en-US" altLang="en-US">
                <a:latin typeface="Calibri" panose="020F0502020204030204" pitchFamily="34" charset="0"/>
              </a:rPr>
              <a:t>Systolic blood pressure = maximum pressure</a:t>
            </a:r>
            <a:endParaRPr lang="en-US" altLang="en-US" sz="2000">
              <a:latin typeface="Calibri" panose="020F0502020204030204" pitchFamily="34" charset="0"/>
            </a:endParaRPr>
          </a:p>
          <a:p>
            <a:pPr lvl="1" eaLnBrk="1" hangingPunct="1">
              <a:spcBef>
                <a:spcPct val="20000"/>
              </a:spcBef>
              <a:buFontTx/>
              <a:buChar char="–"/>
            </a:pPr>
            <a:r>
              <a:rPr lang="en-US" altLang="en-US" sz="2000">
                <a:latin typeface="Calibri" panose="020F0502020204030204" pitchFamily="34" charset="0"/>
              </a:rPr>
              <a:t>Due to ejection of blood into aorta</a:t>
            </a:r>
          </a:p>
          <a:p>
            <a:pPr lvl="1" eaLnBrk="1" hangingPunct="1">
              <a:spcBef>
                <a:spcPct val="20000"/>
              </a:spcBef>
              <a:buFontTx/>
              <a:buChar char="–"/>
            </a:pPr>
            <a:endParaRPr lang="en-US" altLang="en-US" sz="2000">
              <a:latin typeface="Calibri" panose="020F0502020204030204" pitchFamily="34" charset="0"/>
            </a:endParaRPr>
          </a:p>
          <a:p>
            <a:pPr eaLnBrk="1" hangingPunct="1">
              <a:spcBef>
                <a:spcPct val="20000"/>
              </a:spcBef>
              <a:buClr>
                <a:schemeClr val="hlink"/>
              </a:buClr>
              <a:buSzPct val="90000"/>
              <a:buFont typeface="Wingdings" panose="05000000000000000000" pitchFamily="2" charset="2"/>
              <a:buBlip>
                <a:blip r:embed="rId3"/>
              </a:buBlip>
            </a:pPr>
            <a:r>
              <a:rPr lang="en-US" altLang="en-US">
                <a:latin typeface="Calibri" panose="020F0502020204030204" pitchFamily="34" charset="0"/>
              </a:rPr>
              <a:t>Diastolic blood pressure = minimum pressure</a:t>
            </a:r>
            <a:endParaRPr lang="en-US" altLang="en-US" sz="2000">
              <a:latin typeface="Calibri" panose="020F0502020204030204" pitchFamily="34" charset="0"/>
            </a:endParaRPr>
          </a:p>
          <a:p>
            <a:pPr lvl="1" eaLnBrk="1" hangingPunct="1">
              <a:spcBef>
                <a:spcPct val="20000"/>
              </a:spcBef>
              <a:buFontTx/>
              <a:buChar char="–"/>
            </a:pPr>
            <a:r>
              <a:rPr lang="en-US" altLang="en-US" sz="2000">
                <a:latin typeface="Calibri" panose="020F0502020204030204" pitchFamily="34" charset="0"/>
              </a:rPr>
              <a:t>Not zero due to elastic recoil and arterial muscle tone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altLang="en-US" smtClean="0"/>
              <a:t>Korotkoff Sounds</a:t>
            </a:r>
          </a:p>
        </p:txBody>
      </p:sp>
      <p:sp>
        <p:nvSpPr>
          <p:cNvPr id="16386" name="Content Placeholder 2"/>
          <p:cNvSpPr>
            <a:spLocks noGrp="1"/>
          </p:cNvSpPr>
          <p:nvPr>
            <p:ph idx="1"/>
          </p:nvPr>
        </p:nvSpPr>
        <p:spPr>
          <a:xfrm>
            <a:off x="457200" y="1600200"/>
            <a:ext cx="8229600" cy="4876800"/>
          </a:xfrm>
        </p:spPr>
        <p:txBody>
          <a:bodyPr/>
          <a:lstStyle/>
          <a:p>
            <a:r>
              <a:rPr lang="en-US" altLang="en-US" smtClean="0"/>
              <a:t>1. You shouldn’t hear anything at rest.</a:t>
            </a:r>
          </a:p>
          <a:p>
            <a:r>
              <a:rPr lang="en-US" altLang="en-US" smtClean="0"/>
              <a:t>2. When pressure of the cuff is elevated beyond systolic pressure,  blood flow is occluded.</a:t>
            </a:r>
          </a:p>
          <a:p>
            <a:r>
              <a:rPr lang="en-US" altLang="en-US" smtClean="0"/>
              <a:t>3. As pressure is eased off the cuff, the first audible sound of turbulent flow is when pressure is equal to systole.</a:t>
            </a:r>
          </a:p>
          <a:p>
            <a:r>
              <a:rPr lang="en-US" altLang="en-US" smtClean="0"/>
              <a:t>4. The sounds are heard between systole and diastole.  At diastole no sound is heard.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ChangeArrowheads="1"/>
          </p:cNvSpPr>
          <p:nvPr>
            <p:ph type="title"/>
          </p:nvPr>
        </p:nvSpPr>
        <p:spPr>
          <a:xfrm>
            <a:off x="0" y="228600"/>
            <a:ext cx="9144000" cy="1057275"/>
          </a:xfrm>
        </p:spPr>
        <p:txBody>
          <a:bodyPr rtlCol="0">
            <a:normAutofit fontScale="90000"/>
          </a:bodyPr>
          <a:lstStyle/>
          <a:p>
            <a:pPr eaLnBrk="1" fontAlgn="auto" hangingPunct="1">
              <a:spcAft>
                <a:spcPts val="0"/>
              </a:spcAft>
              <a:defRPr/>
            </a:pPr>
            <a:r>
              <a:rPr lang="en-US" sz="3600">
                <a:ea typeface="+mj-ea"/>
                <a:cs typeface="+mj-cs"/>
              </a:rPr>
              <a:t>Patterns of Blood Flow During Blood </a:t>
            </a:r>
            <a:br>
              <a:rPr lang="en-US" sz="3600">
                <a:ea typeface="+mj-ea"/>
                <a:cs typeface="+mj-cs"/>
              </a:rPr>
            </a:br>
            <a:r>
              <a:rPr lang="en-US" sz="3600">
                <a:ea typeface="+mj-ea"/>
                <a:cs typeface="+mj-cs"/>
              </a:rPr>
              <a:t>Pressure Measurements</a:t>
            </a:r>
          </a:p>
        </p:txBody>
      </p:sp>
      <p:sp>
        <p:nvSpPr>
          <p:cNvPr id="17410" name="Text Box 3"/>
          <p:cNvSpPr txBox="1">
            <a:spLocks noChangeArrowheads="1"/>
          </p:cNvSpPr>
          <p:nvPr/>
        </p:nvSpPr>
        <p:spPr bwMode="auto">
          <a:xfrm>
            <a:off x="6538913" y="2209800"/>
            <a:ext cx="1620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b="1">
                <a:latin typeface="Calibri" panose="020F0502020204030204" pitchFamily="34" charset="0"/>
              </a:rPr>
              <a:t>No Sound</a:t>
            </a:r>
          </a:p>
        </p:txBody>
      </p:sp>
      <p:sp>
        <p:nvSpPr>
          <p:cNvPr id="17411" name="Text Box 4"/>
          <p:cNvSpPr txBox="1">
            <a:spLocks noChangeArrowheads="1"/>
          </p:cNvSpPr>
          <p:nvPr/>
        </p:nvSpPr>
        <p:spPr bwMode="auto">
          <a:xfrm>
            <a:off x="6727825" y="4546600"/>
            <a:ext cx="1300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b="1">
                <a:latin typeface="Calibri" panose="020F0502020204030204" pitchFamily="34" charset="0"/>
              </a:rPr>
              <a:t>Sounds</a:t>
            </a:r>
          </a:p>
        </p:txBody>
      </p:sp>
      <p:sp>
        <p:nvSpPr>
          <p:cNvPr id="17412" name="Text Box 5"/>
          <p:cNvSpPr txBox="1">
            <a:spLocks noChangeArrowheads="1"/>
          </p:cNvSpPr>
          <p:nvPr/>
        </p:nvSpPr>
        <p:spPr bwMode="auto">
          <a:xfrm>
            <a:off x="5830888" y="6324600"/>
            <a:ext cx="3157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b="1">
                <a:latin typeface="Calibri" panose="020F0502020204030204" pitchFamily="34" charset="0"/>
              </a:rPr>
              <a:t>No Flow:   No Sound</a:t>
            </a:r>
          </a:p>
        </p:txBody>
      </p:sp>
      <p:pic>
        <p:nvPicPr>
          <p:cNvPr id="17413" name="Picture 6" descr="gr1lf1320_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28775"/>
            <a:ext cx="5410200"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7" descr="gr1lf1320_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0"/>
            <a:ext cx="54102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457200" y="-76200"/>
            <a:ext cx="8229600" cy="1143000"/>
          </a:xfrm>
        </p:spPr>
        <p:txBody>
          <a:bodyPr/>
          <a:lstStyle/>
          <a:p>
            <a:pPr eaLnBrk="1" hangingPunct="1"/>
            <a:r>
              <a:rPr lang="en-US" altLang="en-US" sz="3600" smtClean="0"/>
              <a:t>Measuring Blood Pressure</a:t>
            </a:r>
          </a:p>
        </p:txBody>
      </p:sp>
      <p:pic>
        <p:nvPicPr>
          <p:cNvPr id="1843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838200"/>
            <a:ext cx="70866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0" y="76200"/>
            <a:ext cx="9144000" cy="1020763"/>
          </a:xfrm>
        </p:spPr>
        <p:txBody>
          <a:bodyPr/>
          <a:lstStyle/>
          <a:p>
            <a:pPr eaLnBrk="1" hangingPunct="1"/>
            <a:r>
              <a:rPr lang="en-US" altLang="en-US" sz="3200" smtClean="0"/>
              <a:t>Blood Pressure and Pulse Determinations (BioPac:  L016-BP-1)</a:t>
            </a:r>
          </a:p>
        </p:txBody>
      </p:sp>
      <p:sp>
        <p:nvSpPr>
          <p:cNvPr id="19458" name="Content Placeholder 2"/>
          <p:cNvSpPr>
            <a:spLocks noGrp="1"/>
          </p:cNvSpPr>
          <p:nvPr>
            <p:ph idx="1"/>
          </p:nvPr>
        </p:nvSpPr>
        <p:spPr>
          <a:xfrm>
            <a:off x="6350" y="990600"/>
            <a:ext cx="9137650" cy="5105400"/>
          </a:xfrm>
        </p:spPr>
        <p:txBody>
          <a:bodyPr/>
          <a:lstStyle/>
          <a:p>
            <a:pPr eaLnBrk="1" hangingPunct="1"/>
            <a:r>
              <a:rPr lang="en-US" altLang="en-US" sz="2800" smtClean="0"/>
              <a:t>Biopac instructs you to make 2 recordings for each treatment.</a:t>
            </a:r>
            <a:endParaRPr lang="en-US" altLang="en-US" sz="800" smtClean="0"/>
          </a:p>
          <a:p>
            <a:pPr eaLnBrk="1" hangingPunct="1"/>
            <a:endParaRPr lang="en-US" altLang="en-US" sz="800" smtClean="0"/>
          </a:p>
          <a:p>
            <a:pPr eaLnBrk="1" hangingPunct="1"/>
            <a:r>
              <a:rPr lang="en-US" altLang="en-US" sz="2800" smtClean="0"/>
              <a:t>To save time, we will only do one measurement on the left arm while sitting up, one measurement on the right arm while sitting up, and one measurement from the right arm after exercise.</a:t>
            </a:r>
            <a:endParaRPr lang="en-US" altLang="en-US" sz="800" smtClean="0"/>
          </a:p>
          <a:p>
            <a:pPr eaLnBrk="1" hangingPunct="1"/>
            <a:endParaRPr lang="en-US" altLang="en-US" sz="800" smtClean="0"/>
          </a:p>
          <a:p>
            <a:pPr eaLnBrk="1" hangingPunct="1"/>
            <a:r>
              <a:rPr lang="en-US" altLang="en-US" sz="2800" b="1" i="1" smtClean="0"/>
              <a:t>Follow the Lab Guide instructions carefully!</a:t>
            </a:r>
            <a:endParaRPr lang="en-US" altLang="en-US" sz="800" b="1" i="1" smtClean="0"/>
          </a:p>
          <a:p>
            <a:pPr eaLnBrk="1" hangingPunct="1"/>
            <a:endParaRPr lang="en-US" altLang="en-US" sz="800" i="1" smtClean="0"/>
          </a:p>
          <a:p>
            <a:pPr eaLnBrk="1" hangingPunct="1"/>
            <a:r>
              <a:rPr lang="en-US" altLang="en-US" sz="2800" smtClean="0"/>
              <a:t>Click on </a:t>
            </a:r>
            <a:r>
              <a:rPr lang="en-US" altLang="en-US" sz="2800" b="1" smtClean="0"/>
              <a:t>Resume</a:t>
            </a:r>
            <a:r>
              <a:rPr lang="en-US" altLang="en-US" sz="2800" smtClean="0"/>
              <a:t> and </a:t>
            </a:r>
            <a:r>
              <a:rPr lang="en-US" altLang="en-US" sz="2800" b="1" smtClean="0"/>
              <a:t>Suspend</a:t>
            </a:r>
            <a:r>
              <a:rPr lang="en-US" altLang="en-US" sz="2800" smtClean="0"/>
              <a:t> to skip the second recording segment on the right arm while sitting up; then </a:t>
            </a:r>
            <a:r>
              <a:rPr lang="en-US" altLang="en-US" sz="2800" u="sng" smtClean="0"/>
              <a:t>two more times</a:t>
            </a:r>
            <a:r>
              <a:rPr lang="en-US" altLang="en-US" sz="2800" smtClean="0"/>
              <a:t> to skip this third procedure (lying down) and to “fool” the program into "thinking" you have done all but the last procedure.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5" descr="Lea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86600" cy="674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extBox 2"/>
          <p:cNvSpPr txBox="1">
            <a:spLocks noChangeArrowheads="1"/>
          </p:cNvSpPr>
          <p:nvPr/>
        </p:nvSpPr>
        <p:spPr bwMode="auto">
          <a:xfrm>
            <a:off x="5791200" y="3505200"/>
            <a:ext cx="33528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a:solidFill>
                  <a:srgbClr val="FF0000"/>
                </a:solidFill>
              </a:rPr>
              <a:t>Caution:  Electrode clips are fragile; place cords where they will not be stepped on, in use, or when you are through!</a:t>
            </a:r>
          </a:p>
        </p:txBody>
      </p:sp>
      <p:cxnSp>
        <p:nvCxnSpPr>
          <p:cNvPr id="20483" name="Straight Arrow Connector 9"/>
          <p:cNvCxnSpPr>
            <a:cxnSpLocks noChangeShapeType="1"/>
          </p:cNvCxnSpPr>
          <p:nvPr/>
        </p:nvCxnSpPr>
        <p:spPr bwMode="auto">
          <a:xfrm flipH="1" flipV="1">
            <a:off x="2895600" y="1981200"/>
            <a:ext cx="2895600" cy="3155950"/>
          </a:xfrm>
          <a:prstGeom prst="straightConnector1">
            <a:avLst/>
          </a:prstGeom>
          <a:noFill/>
          <a:ln w="25400">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0484" name="Straight Arrow Connector 9"/>
          <p:cNvCxnSpPr>
            <a:cxnSpLocks noChangeShapeType="1"/>
          </p:cNvCxnSpPr>
          <p:nvPr/>
        </p:nvCxnSpPr>
        <p:spPr bwMode="auto">
          <a:xfrm flipH="1">
            <a:off x="4800600" y="5137150"/>
            <a:ext cx="990600" cy="730250"/>
          </a:xfrm>
          <a:prstGeom prst="straightConnector1">
            <a:avLst/>
          </a:prstGeom>
          <a:noFill/>
          <a:ln w="25400">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0485" name="Straight Arrow Connector 9"/>
          <p:cNvCxnSpPr>
            <a:cxnSpLocks noChangeShapeType="1"/>
          </p:cNvCxnSpPr>
          <p:nvPr/>
        </p:nvCxnSpPr>
        <p:spPr bwMode="auto">
          <a:xfrm flipH="1">
            <a:off x="4114800" y="5137150"/>
            <a:ext cx="1676400" cy="730250"/>
          </a:xfrm>
          <a:prstGeom prst="straightConnector1">
            <a:avLst/>
          </a:prstGeom>
          <a:noFill/>
          <a:ln w="25400">
            <a:solidFill>
              <a:srgbClr val="FF0000"/>
            </a:solidFill>
            <a:round/>
            <a:headEnd/>
            <a:tailEnd type="arrow" w="med" len="med"/>
          </a:ln>
          <a:extLst>
            <a:ext uri="{909E8E84-426E-40DD-AFC4-6F175D3DCCD1}">
              <a14:hiddenFill xmlns:a14="http://schemas.microsoft.com/office/drawing/2010/main">
                <a:noFill/>
              </a14:hiddenFill>
            </a:ext>
          </a:extLst>
        </p:spPr>
      </p:cxnSp>
      <p:sp>
        <p:nvSpPr>
          <p:cNvPr id="20486" name="Title 1"/>
          <p:cNvSpPr txBox="1">
            <a:spLocks/>
          </p:cNvSpPr>
          <p:nvPr/>
        </p:nvSpPr>
        <p:spPr bwMode="auto">
          <a:xfrm>
            <a:off x="0" y="76200"/>
            <a:ext cx="91440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3200">
                <a:latin typeface="Calibri" panose="020F0502020204030204" pitchFamily="34" charset="0"/>
              </a:rPr>
              <a:t>Electrode Positions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altLang="en-US" smtClean="0"/>
              <a:t>BioPac:  L016-BP-1 Calibration</a:t>
            </a:r>
          </a:p>
        </p:txBody>
      </p:sp>
      <p:pic>
        <p:nvPicPr>
          <p:cNvPr id="21506" name="Content Placeholder 3" descr="BP_calibration.bmp"/>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647825"/>
            <a:ext cx="8229600" cy="4430713"/>
          </a:xfrm>
        </p:spPr>
      </p:pic>
      <p:sp>
        <p:nvSpPr>
          <p:cNvPr id="21507" name="TextBox 1"/>
          <p:cNvSpPr txBox="1">
            <a:spLocks noChangeArrowheads="1"/>
          </p:cNvSpPr>
          <p:nvPr/>
        </p:nvSpPr>
        <p:spPr bwMode="auto">
          <a:xfrm>
            <a:off x="990600" y="2133600"/>
            <a:ext cx="4065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800">
                <a:solidFill>
                  <a:srgbClr val="7030A0"/>
                </a:solidFill>
              </a:rPr>
              <a:t>TAP! Stethoscope Twice</a:t>
            </a:r>
          </a:p>
        </p:txBody>
      </p:sp>
      <p:sp>
        <p:nvSpPr>
          <p:cNvPr id="3" name="Down Arrow 2"/>
          <p:cNvSpPr/>
          <p:nvPr/>
        </p:nvSpPr>
        <p:spPr>
          <a:xfrm>
            <a:off x="1905000" y="2657475"/>
            <a:ext cx="242888" cy="685800"/>
          </a:xfrm>
          <a:prstGeom prst="downArrow">
            <a:avLst/>
          </a:prstGeom>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6" name="Down Arrow 5"/>
          <p:cNvSpPr/>
          <p:nvPr/>
        </p:nvSpPr>
        <p:spPr>
          <a:xfrm>
            <a:off x="3505200" y="2657475"/>
            <a:ext cx="242888" cy="685800"/>
          </a:xfrm>
          <a:prstGeom prst="downArrow">
            <a:avLst/>
          </a:prstGeom>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663</TotalTime>
  <Words>589</Words>
  <Application>Microsoft Office PowerPoint</Application>
  <PresentationFormat>On-screen Show (4:3)</PresentationFormat>
  <Paragraphs>81</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MS PGothic</vt:lpstr>
      <vt:lpstr>Calibri</vt:lpstr>
      <vt:lpstr>Comic Sans MS</vt:lpstr>
      <vt:lpstr>Wingdings</vt:lpstr>
      <vt:lpstr>Office Theme</vt:lpstr>
      <vt:lpstr>Lab 4   Cardiovascular Physiology   </vt:lpstr>
      <vt:lpstr>Lab 4:  Cardiovascular Physiology</vt:lpstr>
      <vt:lpstr>Aortic Pressure During the Cardiac Cycle</vt:lpstr>
      <vt:lpstr>Korotkoff Sounds</vt:lpstr>
      <vt:lpstr>Patterns of Blood Flow During Blood  Pressure Measurements</vt:lpstr>
      <vt:lpstr>Measuring Blood Pressure</vt:lpstr>
      <vt:lpstr>Blood Pressure and Pulse Determinations (BioPac:  L016-BP-1)</vt:lpstr>
      <vt:lpstr>PowerPoint Presentation</vt:lpstr>
      <vt:lpstr>BioPac:  L016-BP-1 Calibration</vt:lpstr>
      <vt:lpstr>BioPac:  L016-BP-1 Data Collection</vt:lpstr>
      <vt:lpstr>BioPac:  Data Analysis</vt:lpstr>
      <vt:lpstr>BioPac: Data Analysis</vt:lpstr>
      <vt:lpstr>PowerPoint Presentation</vt:lpstr>
      <vt:lpstr>PowerPoint Presentation</vt:lpstr>
      <vt:lpstr>PowerPoint Presentation</vt:lpstr>
      <vt:lpstr>PowerPoint Presentation</vt:lpstr>
      <vt:lpstr>Homework</vt:lpstr>
      <vt:lpstr>End Lab 4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4   Cardiovascular Physiology         Gilbert Pitts, Ph.D., Joseph Schiller, Ph.D. &amp; James F. Thompson, Ph.D.</dc:title>
  <dc:creator>pittsg</dc:creator>
  <cp:lastModifiedBy>Pitts, Gilbert</cp:lastModifiedBy>
  <cp:revision>44</cp:revision>
  <dcterms:created xsi:type="dcterms:W3CDTF">2009-01-14T22:01:14Z</dcterms:created>
  <dcterms:modified xsi:type="dcterms:W3CDTF">2015-01-20T13:57:08Z</dcterms:modified>
</cp:coreProperties>
</file>