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0" r:id="rId1"/>
  </p:sldMasterIdLst>
  <p:notesMasterIdLst>
    <p:notesMasterId r:id="rId22"/>
  </p:notesMasterIdLst>
  <p:handoutMasterIdLst>
    <p:handoutMasterId r:id="rId23"/>
  </p:handoutMasterIdLst>
  <p:sldIdLst>
    <p:sldId id="256" r:id="rId2"/>
    <p:sldId id="381" r:id="rId3"/>
    <p:sldId id="265" r:id="rId4"/>
    <p:sldId id="363" r:id="rId5"/>
    <p:sldId id="278" r:id="rId6"/>
    <p:sldId id="309" r:id="rId7"/>
    <p:sldId id="371" r:id="rId8"/>
    <p:sldId id="372" r:id="rId9"/>
    <p:sldId id="378" r:id="rId10"/>
    <p:sldId id="373" r:id="rId11"/>
    <p:sldId id="364" r:id="rId12"/>
    <p:sldId id="369" r:id="rId13"/>
    <p:sldId id="383" r:id="rId14"/>
    <p:sldId id="379" r:id="rId15"/>
    <p:sldId id="377" r:id="rId16"/>
    <p:sldId id="380" r:id="rId17"/>
    <p:sldId id="370" r:id="rId18"/>
    <p:sldId id="382" r:id="rId19"/>
    <p:sldId id="366" r:id="rId20"/>
    <p:sldId id="384" r:id="rId2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umimoji="1" sz="2800" b="1" kern="1200">
        <a:solidFill>
          <a:schemeClr val="tx1"/>
        </a:solidFill>
        <a:latin typeface="Comic Sans MS" panose="030F0702030302020204" pitchFamily="66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sz="2800" b="1" kern="1200">
        <a:solidFill>
          <a:schemeClr val="tx1"/>
        </a:solidFill>
        <a:latin typeface="Comic Sans MS" panose="030F0702030302020204" pitchFamily="66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sz="2800" b="1" kern="1200">
        <a:solidFill>
          <a:schemeClr val="tx1"/>
        </a:solidFill>
        <a:latin typeface="Comic Sans MS" panose="030F0702030302020204" pitchFamily="66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sz="2800" b="1" kern="1200">
        <a:solidFill>
          <a:schemeClr val="tx1"/>
        </a:solidFill>
        <a:latin typeface="Comic Sans MS" panose="030F0702030302020204" pitchFamily="66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sz="2800" b="1" kern="1200">
        <a:solidFill>
          <a:schemeClr val="tx1"/>
        </a:solidFill>
        <a:latin typeface="Comic Sans MS" panose="030F0702030302020204" pitchFamily="66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umimoji="1" sz="2800" b="1" kern="1200">
        <a:solidFill>
          <a:schemeClr val="tx1"/>
        </a:solidFill>
        <a:latin typeface="Comic Sans MS" panose="030F0702030302020204" pitchFamily="66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umimoji="1" sz="2800" b="1" kern="1200">
        <a:solidFill>
          <a:schemeClr val="tx1"/>
        </a:solidFill>
        <a:latin typeface="Comic Sans MS" panose="030F0702030302020204" pitchFamily="66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umimoji="1" sz="2800" b="1" kern="1200">
        <a:solidFill>
          <a:schemeClr val="tx1"/>
        </a:solidFill>
        <a:latin typeface="Comic Sans MS" panose="030F0702030302020204" pitchFamily="66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umimoji="1" sz="2800" b="1" kern="1200">
        <a:solidFill>
          <a:schemeClr val="tx1"/>
        </a:solidFill>
        <a:latin typeface="Comic Sans MS" panose="030F0702030302020204" pitchFamily="66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2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9966"/>
    <a:srgbClr val="FFFF00"/>
    <a:srgbClr val="66FF66"/>
    <a:srgbClr val="FF0000"/>
    <a:srgbClr val="003399"/>
    <a:srgbClr val="336699"/>
    <a:srgbClr val="008080"/>
    <a:srgbClr val="00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258" y="78"/>
      </p:cViewPr>
      <p:guideLst>
        <p:guide orient="horz" pos="2112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1794" y="-10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_rels/viewProps.xml.rels><?xml version="1.0" encoding="UTF-8" standalone="yes"?>
<Relationships xmlns="http://schemas.openxmlformats.org/package/2006/relationships"><Relationship Id="rId2" Type="http://schemas.openxmlformats.org/officeDocument/2006/relationships/slide" Target="slides/slide7.xml"/><Relationship Id="rId1" Type="http://schemas.openxmlformats.org/officeDocument/2006/relationships/slide" Target="slides/slide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sz="1200" b="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James F. Thompson, Ph.D.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1200" b="0">
                <a:latin typeface="Times New Roman" panose="02020603050405020304" pitchFamily="18" charset="0"/>
              </a:defRPr>
            </a:lvl1pPr>
          </a:lstStyle>
          <a:p>
            <a:fld id="{FB1868DC-02FE-4287-BDEC-FA912631236C}" type="datetime1">
              <a:rPr lang="en-US" altLang="en-US"/>
              <a:pPr/>
              <a:t>7/18/2015</a:t>
            </a:fld>
            <a:endParaRPr lang="en-US" altLang="en-US"/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200" b="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Chapter 19: Blood Vessels</a:t>
            </a:r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200" b="0">
                <a:latin typeface="Times New Roman" panose="02020603050405020304" pitchFamily="18" charset="0"/>
              </a:defRPr>
            </a:lvl1pPr>
          </a:lstStyle>
          <a:p>
            <a:fld id="{216B29EF-E5E1-490F-8F5C-3DBEB1C278F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387678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sz="1200" b="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1200" b="0">
                <a:latin typeface="Times New Roman" panose="02020603050405020304" pitchFamily="18" charset="0"/>
              </a:defRPr>
            </a:lvl1pPr>
          </a:lstStyle>
          <a:p>
            <a:fld id="{2ED2A860-37E0-4917-94DA-51DF4812C050}" type="datetime1">
              <a:rPr lang="en-US" altLang="en-US"/>
              <a:pPr/>
              <a:t>7/18/2015</a:t>
            </a:fld>
            <a:endParaRPr lang="en-US" alt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22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200" b="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22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200" b="0">
                <a:latin typeface="Times New Roman" panose="02020603050405020304" pitchFamily="18" charset="0"/>
              </a:defRPr>
            </a:lvl1pPr>
          </a:lstStyle>
          <a:p>
            <a:fld id="{579D301E-2B5D-4F1F-86C7-192321D7848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08160846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MS PGothic" pitchFamily="34" charset="-128"/>
        <a:cs typeface="MS PGothic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MS PGothic" pitchFamily="34" charset="-128"/>
        <a:cs typeface="MS PGothic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MS PGothic" pitchFamily="34" charset="-128"/>
        <a:cs typeface="MS PGothic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MS PGothic" pitchFamily="34" charset="-128"/>
        <a:cs typeface="MS PGothic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MS PGothic" pitchFamily="34" charset="-128"/>
        <a:cs typeface="MS PGothic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black">
            <a:xfrm>
              <a:off x="1008" y="0"/>
              <a:ext cx="4752" cy="43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kumimoji="1" sz="2800" b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1pPr>
              <a:lvl2pPr marL="742950" indent="-285750">
                <a:defRPr kumimoji="1" sz="2800" b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2pPr>
              <a:lvl3pPr marL="1143000" indent="-228600">
                <a:defRPr kumimoji="1" sz="2800" b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3pPr>
              <a:lvl4pPr marL="1600200" indent="-228600">
                <a:defRPr kumimoji="1" sz="2800" b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4pPr>
              <a:lvl5pPr marL="2057400" indent="-228600">
                <a:defRPr kumimoji="1" sz="2800" b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9pPr>
            </a:lstStyle>
            <a:p>
              <a:pPr>
                <a:defRPr/>
              </a:pPr>
              <a:endParaRPr lang="en-US" altLang="en-US" smtClean="0"/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ltGray">
            <a:xfrm>
              <a:off x="0" y="0"/>
              <a:ext cx="1008" cy="43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kumimoji="1" sz="2800" b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1pPr>
              <a:lvl2pPr marL="742950" indent="-285750">
                <a:defRPr kumimoji="1" sz="2800" b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2pPr>
              <a:lvl3pPr marL="1143000" indent="-228600">
                <a:defRPr kumimoji="1" sz="2800" b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3pPr>
              <a:lvl4pPr marL="1600200" indent="-228600">
                <a:defRPr kumimoji="1" sz="2800" b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4pPr>
              <a:lvl5pPr marL="2057400" indent="-228600">
                <a:defRPr kumimoji="1" sz="2800" b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9pPr>
            </a:lstStyle>
            <a:p>
              <a:pPr algn="ctr">
                <a:defRPr/>
              </a:pPr>
              <a:endParaRPr lang="en-US" altLang="en-US" sz="2400" b="0" smtClean="0">
                <a:solidFill>
                  <a:schemeClr val="tx2"/>
                </a:solidFill>
                <a:latin typeface="Times New Roman" pitchFamily="18" charset="0"/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ltGray">
            <a:xfrm>
              <a:off x="0" y="0"/>
              <a:ext cx="5760" cy="2400"/>
            </a:xfrm>
            <a:custGeom>
              <a:avLst/>
              <a:gdLst>
                <a:gd name="T0" fmla="*/ 0 w 5760"/>
                <a:gd name="T1" fmla="*/ 1200 h 2400"/>
                <a:gd name="T2" fmla="*/ 1008 w 5760"/>
                <a:gd name="T3" fmla="*/ 2400 h 2400"/>
                <a:gd name="T4" fmla="*/ 5760 w 5760"/>
                <a:gd name="T5" fmla="*/ 1536 h 2400"/>
                <a:gd name="T6" fmla="*/ 5760 w 5760"/>
                <a:gd name="T7" fmla="*/ 0 h 2400"/>
                <a:gd name="T8" fmla="*/ 0 w 5760"/>
                <a:gd name="T9" fmla="*/ 0 h 2400"/>
                <a:gd name="T10" fmla="*/ 0 w 5760"/>
                <a:gd name="T11" fmla="*/ 1200 h 24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60" h="2400">
                  <a:moveTo>
                    <a:pt x="0" y="1200"/>
                  </a:moveTo>
                  <a:lnTo>
                    <a:pt x="1008" y="2400"/>
                  </a:lnTo>
                  <a:lnTo>
                    <a:pt x="5760" y="1536"/>
                  </a:lnTo>
                  <a:lnTo>
                    <a:pt x="5760" y="0"/>
                  </a:lnTo>
                  <a:lnTo>
                    <a:pt x="0" y="0"/>
                  </a:lnTo>
                  <a:lnTo>
                    <a:pt x="0" y="120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0182" name="Rectangle 6"/>
          <p:cNvSpPr>
            <a:spLocks noGrp="1" noChangeArrowheads="1"/>
          </p:cNvSpPr>
          <p:nvPr>
            <p:ph type="ctrTitle"/>
          </p:nvPr>
        </p:nvSpPr>
        <p:spPr>
          <a:xfrm>
            <a:off x="381000" y="990600"/>
            <a:ext cx="8382000" cy="1600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0183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990600" y="3886200"/>
            <a:ext cx="7467600" cy="19812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513079912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284454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85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858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904511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0" y="838200"/>
            <a:ext cx="4443413" cy="6019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595813" y="838200"/>
            <a:ext cx="4443412" cy="6019800"/>
          </a:xfrm>
        </p:spPr>
        <p:txBody>
          <a:bodyPr/>
          <a:lstStyle/>
          <a:p>
            <a:pPr lvl="0"/>
            <a:endParaRPr lang="en-US" noProof="0" smtClean="0"/>
          </a:p>
        </p:txBody>
      </p:sp>
    </p:spTree>
    <p:extLst>
      <p:ext uri="{BB962C8B-B14F-4D97-AF65-F5344CB8AC3E}">
        <p14:creationId xmlns:p14="http://schemas.microsoft.com/office/powerpoint/2010/main" val="3804136868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381266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0" y="838200"/>
            <a:ext cx="4443413" cy="6019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95813" y="838200"/>
            <a:ext cx="4443412" cy="6019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466053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1148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itchFamily="66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itchFamily="66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B93F225E-0AD0-42A8-96EA-63F3F8F2DCE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753852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649489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21740092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838200"/>
            <a:ext cx="4443413" cy="6019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95813" y="838200"/>
            <a:ext cx="4443412" cy="6019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291037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014911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385713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06079416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56766268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53578183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folHlink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1029" name="Rectangle 3"/>
            <p:cNvSpPr>
              <a:spLocks noChangeArrowheads="1"/>
            </p:cNvSpPr>
            <p:nvPr/>
          </p:nvSpPr>
          <p:spPr bwMode="blackGray">
            <a:xfrm>
              <a:off x="1008" y="0"/>
              <a:ext cx="4752" cy="43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kumimoji="1" sz="2800" b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1pPr>
              <a:lvl2pPr marL="742950" indent="-285750">
                <a:defRPr kumimoji="1" sz="2800" b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2pPr>
              <a:lvl3pPr marL="1143000" indent="-228600">
                <a:defRPr kumimoji="1" sz="2800" b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3pPr>
              <a:lvl4pPr marL="1600200" indent="-228600">
                <a:defRPr kumimoji="1" sz="2800" b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4pPr>
              <a:lvl5pPr marL="2057400" indent="-228600">
                <a:defRPr kumimoji="1" sz="2800" b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9pPr>
            </a:lstStyle>
            <a:p>
              <a:pPr>
                <a:defRPr/>
              </a:pPr>
              <a:endParaRPr lang="en-US" altLang="en-US" smtClean="0"/>
            </a:p>
          </p:txBody>
        </p:sp>
        <p:sp>
          <p:nvSpPr>
            <p:cNvPr id="1030" name="Rectangle 4"/>
            <p:cNvSpPr>
              <a:spLocks noChangeArrowheads="1"/>
            </p:cNvSpPr>
            <p:nvPr/>
          </p:nvSpPr>
          <p:spPr bwMode="ltGray">
            <a:xfrm>
              <a:off x="0" y="0"/>
              <a:ext cx="1008" cy="43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kumimoji="1" sz="2800" b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1pPr>
              <a:lvl2pPr marL="742950" indent="-285750">
                <a:defRPr kumimoji="1" sz="2800" b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2pPr>
              <a:lvl3pPr marL="1143000" indent="-228600">
                <a:defRPr kumimoji="1" sz="2800" b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3pPr>
              <a:lvl4pPr marL="1600200" indent="-228600">
                <a:defRPr kumimoji="1" sz="2800" b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4pPr>
              <a:lvl5pPr marL="2057400" indent="-228600">
                <a:defRPr kumimoji="1" sz="2800" b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9pPr>
            </a:lstStyle>
            <a:p>
              <a:pPr algn="ctr">
                <a:defRPr/>
              </a:pPr>
              <a:endParaRPr lang="en-US" altLang="en-US" sz="2400" b="0" smtClean="0">
                <a:solidFill>
                  <a:schemeClr val="tx2"/>
                </a:solidFill>
                <a:latin typeface="Times New Roman" pitchFamily="18" charset="0"/>
              </a:endParaRPr>
            </a:p>
          </p:txBody>
        </p:sp>
        <p:sp>
          <p:nvSpPr>
            <p:cNvPr id="1031" name="Freeform 5"/>
            <p:cNvSpPr>
              <a:spLocks/>
            </p:cNvSpPr>
            <p:nvPr/>
          </p:nvSpPr>
          <p:spPr bwMode="ltGray">
            <a:xfrm>
              <a:off x="0" y="0"/>
              <a:ext cx="5760" cy="1200"/>
            </a:xfrm>
            <a:custGeom>
              <a:avLst/>
              <a:gdLst>
                <a:gd name="T0" fmla="*/ 0 w 5760"/>
                <a:gd name="T1" fmla="*/ 0 h 1200"/>
                <a:gd name="T2" fmla="*/ 1008 w 5760"/>
                <a:gd name="T3" fmla="*/ 1200 h 1200"/>
                <a:gd name="T4" fmla="*/ 5760 w 5760"/>
                <a:gd name="T5" fmla="*/ 336 h 1200"/>
                <a:gd name="T6" fmla="*/ 5760 w 5760"/>
                <a:gd name="T7" fmla="*/ 0 h 1200"/>
                <a:gd name="T8" fmla="*/ 0 w 5760"/>
                <a:gd name="T9" fmla="*/ 0 h 12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0" h="1200">
                  <a:moveTo>
                    <a:pt x="0" y="0"/>
                  </a:moveTo>
                  <a:lnTo>
                    <a:pt x="1008" y="1200"/>
                  </a:lnTo>
                  <a:lnTo>
                    <a:pt x="5760" y="336"/>
                  </a:lnTo>
                  <a:lnTo>
                    <a:pt x="576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27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8" name="Rectangle 7"/>
          <p:cNvSpPr>
            <a:spLocks noGrp="1" noChangeArrowheads="1"/>
          </p:cNvSpPr>
          <p:nvPr>
            <p:ph type="body" idx="1"/>
          </p:nvPr>
        </p:nvSpPr>
        <p:spPr bwMode="white">
          <a:xfrm>
            <a:off x="0" y="838200"/>
            <a:ext cx="9039225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44" r:id="rId1"/>
    <p:sldLayoutId id="2147484031" r:id="rId2"/>
    <p:sldLayoutId id="2147484032" r:id="rId3"/>
    <p:sldLayoutId id="2147484033" r:id="rId4"/>
    <p:sldLayoutId id="2147484034" r:id="rId5"/>
    <p:sldLayoutId id="2147484035" r:id="rId6"/>
    <p:sldLayoutId id="2147484036" r:id="rId7"/>
    <p:sldLayoutId id="2147484037" r:id="rId8"/>
    <p:sldLayoutId id="2147484038" r:id="rId9"/>
    <p:sldLayoutId id="2147484039" r:id="rId10"/>
    <p:sldLayoutId id="2147484040" r:id="rId11"/>
    <p:sldLayoutId id="2147484041" r:id="rId12"/>
    <p:sldLayoutId id="2147484042" r:id="rId13"/>
    <p:sldLayoutId id="2147484043" r:id="rId14"/>
    <p:sldLayoutId id="2147484045" r:id="rId15"/>
  </p:sldLayoutIdLst>
  <p:transition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MS PGothic" pitchFamily="34" charset="-128"/>
          <a:cs typeface="MS PGothic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  <a:ea typeface="MS PGothic" pitchFamily="34" charset="-128"/>
          <a:cs typeface="MS PGothic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  <a:ea typeface="MS PGothic" pitchFamily="34" charset="-128"/>
          <a:cs typeface="MS PGothic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  <a:ea typeface="MS PGothic" pitchFamily="34" charset="-128"/>
          <a:cs typeface="MS PGothic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  <a:ea typeface="MS PGothic" pitchFamily="34" charset="-128"/>
          <a:cs typeface="MS PGothic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30188" y="1981200"/>
            <a:ext cx="8913812" cy="3916363"/>
          </a:xfrm>
          <a:noFill/>
        </p:spPr>
        <p:txBody>
          <a:bodyPr lIns="92075" tIns="46038" rIns="92075" bIns="46038" anchor="b"/>
          <a:lstStyle/>
          <a:p>
            <a:r>
              <a:rPr lang="en-US" altLang="en-US" smtClean="0">
                <a:latin typeface="Comic Sans MS" panose="030F0702030302020204" pitchFamily="66" charset="0"/>
              </a:rPr>
              <a:t>Lab 3 </a:t>
            </a:r>
            <a:br>
              <a:rPr lang="en-US" altLang="en-US" smtClean="0">
                <a:latin typeface="Comic Sans MS" panose="030F0702030302020204" pitchFamily="66" charset="0"/>
              </a:rPr>
            </a:br>
            <a:r>
              <a:rPr lang="en-US" altLang="en-US" smtClean="0">
                <a:latin typeface="Comic Sans MS" panose="030F0702030302020204" pitchFamily="66" charset="0"/>
              </a:rPr>
              <a:t/>
            </a:r>
            <a:br>
              <a:rPr lang="en-US" altLang="en-US" smtClean="0">
                <a:latin typeface="Comic Sans MS" panose="030F0702030302020204" pitchFamily="66" charset="0"/>
              </a:rPr>
            </a:br>
            <a:r>
              <a:rPr lang="en-US" altLang="en-US" smtClean="0">
                <a:latin typeface="Comic Sans MS" panose="030F0702030302020204" pitchFamily="66" charset="0"/>
              </a:rPr>
              <a:t>The </a:t>
            </a:r>
            <a:br>
              <a:rPr lang="en-US" altLang="en-US" smtClean="0">
                <a:latin typeface="Comic Sans MS" panose="030F0702030302020204" pitchFamily="66" charset="0"/>
              </a:rPr>
            </a:br>
            <a:r>
              <a:rPr lang="en-US" altLang="en-US" smtClean="0">
                <a:latin typeface="Comic Sans MS" panose="030F0702030302020204" pitchFamily="66" charset="0"/>
              </a:rPr>
              <a:t>Blood Vessels</a:t>
            </a:r>
            <a:br>
              <a:rPr lang="en-US" altLang="en-US" smtClean="0">
                <a:latin typeface="Comic Sans MS" panose="030F0702030302020204" pitchFamily="66" charset="0"/>
              </a:rPr>
            </a:br>
            <a:endParaRPr lang="en-US" altLang="en-US" sz="1800" smtClean="0"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5" descr="Lead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086600" cy="674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own Arrow 2"/>
          <p:cNvSpPr/>
          <p:nvPr/>
        </p:nvSpPr>
        <p:spPr bwMode="auto">
          <a:xfrm rot="3385766">
            <a:off x="6658769" y="2128044"/>
            <a:ext cx="330200" cy="979488"/>
          </a:xfrm>
          <a:prstGeom prst="downArrow">
            <a:avLst/>
          </a:prstGeom>
          <a:solidFill>
            <a:schemeClr val="bg1">
              <a:lumMod val="50000"/>
            </a:schemeClr>
          </a:solidFill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r>
              <a:rPr lang="en-US" sz="1100" dirty="0">
                <a:ea typeface="+mn-ea"/>
              </a:rPr>
              <a:t>pulse</a:t>
            </a:r>
          </a:p>
        </p:txBody>
      </p:sp>
      <p:pic>
        <p:nvPicPr>
          <p:cNvPr id="15363" name="Picture 3" descr="pulse-plethysmograph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3775" y="457200"/>
            <a:ext cx="1343025" cy="276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TextBox 4"/>
          <p:cNvSpPr txBox="1">
            <a:spLocks noChangeArrowheads="1"/>
          </p:cNvSpPr>
          <p:nvPr/>
        </p:nvSpPr>
        <p:spPr bwMode="auto">
          <a:xfrm>
            <a:off x="0" y="0"/>
            <a:ext cx="42037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8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28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28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28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28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00B050"/>
                </a:solidFill>
              </a:rPr>
              <a:t>Biopac L07-ECG-Pulse:</a:t>
            </a:r>
          </a:p>
          <a:p>
            <a:r>
              <a:rPr lang="en-US" altLang="en-US">
                <a:solidFill>
                  <a:srgbClr val="00B050"/>
                </a:solidFill>
              </a:rPr>
              <a:t>ECG and pulse</a:t>
            </a:r>
          </a:p>
        </p:txBody>
      </p:sp>
      <p:sp>
        <p:nvSpPr>
          <p:cNvPr id="15365" name="TextBox 1"/>
          <p:cNvSpPr txBox="1">
            <a:spLocks noChangeArrowheads="1"/>
          </p:cNvSpPr>
          <p:nvPr/>
        </p:nvSpPr>
        <p:spPr bwMode="auto">
          <a:xfrm>
            <a:off x="5791200" y="3505200"/>
            <a:ext cx="3352800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8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28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28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28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28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2000">
                <a:solidFill>
                  <a:srgbClr val="FF0000"/>
                </a:solidFill>
              </a:rPr>
              <a:t>Caution:  Electrode clips are fragile; place cords where they will not be stepped on, in use, or when you are through!</a:t>
            </a:r>
          </a:p>
        </p:txBody>
      </p:sp>
      <p:cxnSp>
        <p:nvCxnSpPr>
          <p:cNvPr id="15366" name="Straight Arrow Connector 4"/>
          <p:cNvCxnSpPr>
            <a:cxnSpLocks noChangeShapeType="1"/>
          </p:cNvCxnSpPr>
          <p:nvPr/>
        </p:nvCxnSpPr>
        <p:spPr bwMode="auto">
          <a:xfrm flipH="1">
            <a:off x="4800600" y="5137150"/>
            <a:ext cx="990600" cy="730250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367" name="Straight Arrow Connector 8"/>
          <p:cNvCxnSpPr>
            <a:cxnSpLocks noChangeShapeType="1"/>
          </p:cNvCxnSpPr>
          <p:nvPr/>
        </p:nvCxnSpPr>
        <p:spPr bwMode="auto">
          <a:xfrm flipH="1">
            <a:off x="4203700" y="5137150"/>
            <a:ext cx="1587500" cy="730250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368" name="Straight Arrow Connector 9"/>
          <p:cNvCxnSpPr>
            <a:cxnSpLocks noChangeShapeType="1"/>
          </p:cNvCxnSpPr>
          <p:nvPr/>
        </p:nvCxnSpPr>
        <p:spPr bwMode="auto">
          <a:xfrm flipH="1" flipV="1">
            <a:off x="2895600" y="1981200"/>
            <a:ext cx="2895600" cy="3155950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TextBox 1"/>
          <p:cNvSpPr txBox="1"/>
          <p:nvPr/>
        </p:nvSpPr>
        <p:spPr>
          <a:xfrm>
            <a:off x="105935" y="2812702"/>
            <a:ext cx="294206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The ECG Electrode and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pulse plethysmograph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need to be on the right!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BioPac: EKG &amp; Pulse Tracing</a:t>
            </a:r>
          </a:p>
        </p:txBody>
      </p:sp>
      <p:pic>
        <p:nvPicPr>
          <p:cNvPr id="16386" name="Picture 6" descr="ecg-pulse trac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8800"/>
            <a:ext cx="9144000" cy="3622675"/>
          </a:xfrm>
          <a:noFill/>
        </p:spPr>
      </p:pic>
      <p:sp>
        <p:nvSpPr>
          <p:cNvPr id="16387" name="Line 7"/>
          <p:cNvSpPr>
            <a:spLocks noChangeShapeType="1"/>
          </p:cNvSpPr>
          <p:nvPr/>
        </p:nvSpPr>
        <p:spPr bwMode="auto">
          <a:xfrm>
            <a:off x="2057400" y="3048000"/>
            <a:ext cx="152400" cy="14478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88" name="Text Box 8"/>
          <p:cNvSpPr txBox="1">
            <a:spLocks noChangeArrowheads="1"/>
          </p:cNvSpPr>
          <p:nvPr/>
        </p:nvSpPr>
        <p:spPr bwMode="auto">
          <a:xfrm>
            <a:off x="1584325" y="5559425"/>
            <a:ext cx="6188075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8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28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28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28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28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/>
              <a:t>The heart beat is followed by the pulse pressure wave in the finger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BioPac: EKG &amp; Pulse Tracing</a:t>
            </a:r>
          </a:p>
        </p:txBody>
      </p:sp>
      <p:sp>
        <p:nvSpPr>
          <p:cNvPr id="1741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2400" smtClean="0"/>
              <a:t>Calibration:  be sure pulse plethysmograph is not too tight or too loose on the </a:t>
            </a:r>
          </a:p>
          <a:p>
            <a:pPr>
              <a:buFontTx/>
              <a:buNone/>
            </a:pPr>
            <a:r>
              <a:rPr lang="en-US" altLang="en-US" sz="2400" smtClean="0"/>
              <a:t>   RIGHT hand.</a:t>
            </a:r>
          </a:p>
          <a:p>
            <a:r>
              <a:rPr lang="en-US" altLang="en-US" sz="2400" b="1" smtClean="0"/>
              <a:t>Treatment 1</a:t>
            </a:r>
            <a:r>
              <a:rPr lang="en-US" altLang="en-US" sz="2400" smtClean="0"/>
              <a:t>:  seated, relaxed,  click record for 15 secs.</a:t>
            </a:r>
          </a:p>
          <a:p>
            <a:r>
              <a:rPr lang="en-US" altLang="en-US" sz="2400" b="1" smtClean="0"/>
              <a:t>Treatment 2</a:t>
            </a:r>
            <a:r>
              <a:rPr lang="en-US" altLang="en-US" sz="2400" smtClean="0"/>
              <a:t>:  free hand (left) plunged into ice water,  record for 15-30 secs. while hand is submerged. Do NOT submerge plethysmograph!!!</a:t>
            </a:r>
          </a:p>
          <a:p>
            <a:r>
              <a:rPr lang="en-US" altLang="en-US" sz="2400" b="1" smtClean="0"/>
              <a:t>Treatment 3</a:t>
            </a:r>
            <a:r>
              <a:rPr lang="en-US" altLang="en-US" sz="2400" smtClean="0"/>
              <a:t>: plethysmograph hand (right) raised over head, 15 secs. Record for 15 seconds.</a:t>
            </a:r>
          </a:p>
          <a:p>
            <a:r>
              <a:rPr lang="en-US" altLang="en-US" sz="2400" smtClean="0"/>
              <a:t>Click Done and analyze current data file. Set measurement channel box 1 to delta T (time) and box 2 to BPM (number of events per minute), box 3 to measure p-p in channel 1 ( height of waves in ecg) and box 4 to measure p-p on channel 40 (height of highlighted pulse waves)</a:t>
            </a:r>
          </a:p>
          <a:p>
            <a:r>
              <a:rPr lang="en-US" altLang="en-US" sz="2400" smtClean="0"/>
              <a:t>Use I-beam to select regions for Table 1 on page 3-21</a:t>
            </a:r>
          </a:p>
        </p:txBody>
      </p:sp>
      <p:pic>
        <p:nvPicPr>
          <p:cNvPr id="17411" name="Picture 3" descr="pulse-plethysmograph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1398588"/>
            <a:ext cx="2128838" cy="103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/>
          <a:lstStyle/>
          <a:p>
            <a:pPr algn="l" eaLnBrk="1" hangingPunct="1"/>
            <a:r>
              <a:rPr lang="en-US" altLang="en-US" sz="4000" b="1" smtClean="0"/>
              <a:t>Actual pulse tracings look like this:</a:t>
            </a:r>
          </a:p>
        </p:txBody>
      </p:sp>
      <p:sp>
        <p:nvSpPr>
          <p:cNvPr id="18434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0" y="4267200"/>
            <a:ext cx="9144000" cy="1981200"/>
          </a:xfrm>
        </p:spPr>
        <p:txBody>
          <a:bodyPr/>
          <a:lstStyle/>
          <a:p>
            <a:pPr marL="533400" indent="-533400" eaLnBrk="1" hangingPunct="1">
              <a:lnSpc>
                <a:spcPct val="90000"/>
              </a:lnSpc>
              <a:buFontTx/>
              <a:buNone/>
            </a:pPr>
            <a:r>
              <a:rPr lang="en-US" altLang="en-US" sz="2800" b="1" smtClean="0"/>
              <a:t>During what part of the ECG does ventricular ejection occur?</a:t>
            </a:r>
          </a:p>
          <a:p>
            <a:pPr marL="533400" indent="-533400" eaLnBrk="1" hangingPunct="1">
              <a:lnSpc>
                <a:spcPct val="90000"/>
              </a:lnSpc>
              <a:buFontTx/>
              <a:buNone/>
            </a:pPr>
            <a:endParaRPr lang="en-US" altLang="en-US" sz="2800" b="1" smtClean="0"/>
          </a:p>
          <a:p>
            <a:pPr marL="533400" indent="-533400" eaLnBrk="1" hangingPunct="1">
              <a:lnSpc>
                <a:spcPct val="90000"/>
              </a:lnSpc>
              <a:buFontTx/>
              <a:buNone/>
            </a:pPr>
            <a:r>
              <a:rPr lang="en-US" altLang="en-US" sz="2800" b="1" smtClean="0"/>
              <a:t>What does the arrow represent?</a:t>
            </a:r>
          </a:p>
        </p:txBody>
      </p:sp>
      <p:pic>
        <p:nvPicPr>
          <p:cNvPr id="18435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533400"/>
            <a:ext cx="9144000" cy="3302000"/>
          </a:xfrm>
        </p:spPr>
      </p:pic>
      <p:sp>
        <p:nvSpPr>
          <p:cNvPr id="18436" name="AutoShape 5"/>
          <p:cNvSpPr>
            <a:spLocks noChangeArrowheads="1"/>
          </p:cNvSpPr>
          <p:nvPr/>
        </p:nvSpPr>
        <p:spPr bwMode="auto">
          <a:xfrm rot="1794012">
            <a:off x="5334000" y="1524000"/>
            <a:ext cx="485775" cy="1447800"/>
          </a:xfrm>
          <a:prstGeom prst="downArrow">
            <a:avLst>
              <a:gd name="adj1" fmla="val 50000"/>
              <a:gd name="adj2" fmla="val 7451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>
            <a:lvl1pPr>
              <a:defRPr kumimoji="1" sz="28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28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28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28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28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BioPac: EKG &amp; Pulse Tracing</a:t>
            </a:r>
          </a:p>
        </p:txBody>
      </p:sp>
      <p:pic>
        <p:nvPicPr>
          <p:cNvPr id="194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05"/>
          <a:stretch>
            <a:fillRect/>
          </a:stretch>
        </p:blipFill>
        <p:spPr bwMode="auto">
          <a:xfrm>
            <a:off x="260350" y="1214438"/>
            <a:ext cx="8518525" cy="5495925"/>
          </a:xfrm>
          <a:solidFill>
            <a:schemeClr val="accent2"/>
          </a:solidFill>
        </p:spPr>
      </p:pic>
      <p:sp>
        <p:nvSpPr>
          <p:cNvPr id="19459" name="Rectangle 12"/>
          <p:cNvSpPr>
            <a:spLocks noChangeArrowheads="1"/>
          </p:cNvSpPr>
          <p:nvPr/>
        </p:nvSpPr>
        <p:spPr bwMode="auto">
          <a:xfrm>
            <a:off x="2209800" y="4516438"/>
            <a:ext cx="838200" cy="1381125"/>
          </a:xfrm>
          <a:prstGeom prst="rect">
            <a:avLst/>
          </a:prstGeom>
          <a:noFill/>
          <a:ln w="25400">
            <a:solidFill>
              <a:srgbClr val="FFC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kumimoji="1" sz="28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28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28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28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28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endParaRPr lang="en-US" altLang="en-US">
              <a:solidFill>
                <a:srgbClr val="FFFF00"/>
              </a:solidFill>
            </a:endParaRPr>
          </a:p>
        </p:txBody>
      </p:sp>
      <p:sp>
        <p:nvSpPr>
          <p:cNvPr id="19460" name="Rectangle 12"/>
          <p:cNvSpPr>
            <a:spLocks noChangeArrowheads="1"/>
          </p:cNvSpPr>
          <p:nvPr/>
        </p:nvSpPr>
        <p:spPr bwMode="auto">
          <a:xfrm>
            <a:off x="2209800" y="4495800"/>
            <a:ext cx="1600200" cy="228600"/>
          </a:xfrm>
          <a:prstGeom prst="rect">
            <a:avLst/>
          </a:prstGeom>
          <a:noFill/>
          <a:ln w="254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kumimoji="1" sz="28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28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28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28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28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endParaRPr lang="en-US" altLang="en-US">
              <a:solidFill>
                <a:srgbClr val="FFFF00"/>
              </a:solidFill>
            </a:endParaRPr>
          </a:p>
        </p:txBody>
      </p:sp>
      <p:sp>
        <p:nvSpPr>
          <p:cNvPr id="19461" name="Rectangle 12"/>
          <p:cNvSpPr>
            <a:spLocks noChangeArrowheads="1"/>
          </p:cNvSpPr>
          <p:nvPr/>
        </p:nvSpPr>
        <p:spPr bwMode="auto">
          <a:xfrm>
            <a:off x="1524000" y="2133600"/>
            <a:ext cx="1600200" cy="228600"/>
          </a:xfrm>
          <a:prstGeom prst="rect">
            <a:avLst/>
          </a:prstGeom>
          <a:noFill/>
          <a:ln w="254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kumimoji="1" sz="28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28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28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28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28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endParaRPr lang="en-US" altLang="en-US">
              <a:solidFill>
                <a:srgbClr val="FFFF00"/>
              </a:solidFill>
            </a:endParaRPr>
          </a:p>
        </p:txBody>
      </p:sp>
      <p:sp>
        <p:nvSpPr>
          <p:cNvPr id="19462" name="TextBox 8"/>
          <p:cNvSpPr txBox="1">
            <a:spLocks noChangeArrowheads="1"/>
          </p:cNvSpPr>
          <p:nvPr/>
        </p:nvSpPr>
        <p:spPr bwMode="auto">
          <a:xfrm>
            <a:off x="1833563" y="2068513"/>
            <a:ext cx="9096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8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28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28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28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28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/>
              <a:t>R to R</a:t>
            </a:r>
          </a:p>
        </p:txBody>
      </p:sp>
      <p:sp>
        <p:nvSpPr>
          <p:cNvPr id="19463" name="TextBox 9"/>
          <p:cNvSpPr txBox="1">
            <a:spLocks noChangeArrowheads="1"/>
          </p:cNvSpPr>
          <p:nvPr/>
        </p:nvSpPr>
        <p:spPr bwMode="auto">
          <a:xfrm>
            <a:off x="2138363" y="4430713"/>
            <a:ext cx="16271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8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28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28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28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28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/>
              <a:t>Peak to Peak</a:t>
            </a:r>
          </a:p>
        </p:txBody>
      </p:sp>
      <p:sp>
        <p:nvSpPr>
          <p:cNvPr id="19464" name="TextBox 10"/>
          <p:cNvSpPr txBox="1">
            <a:spLocks noChangeArrowheads="1"/>
          </p:cNvSpPr>
          <p:nvPr/>
        </p:nvSpPr>
        <p:spPr bwMode="auto">
          <a:xfrm>
            <a:off x="2133600" y="4887913"/>
            <a:ext cx="9906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8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28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28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28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28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/>
              <a:t>Peak to Trough</a:t>
            </a:r>
          </a:p>
        </p:txBody>
      </p:sp>
      <p:sp>
        <p:nvSpPr>
          <p:cNvPr id="19465" name="TextBox 14"/>
          <p:cNvSpPr txBox="1">
            <a:spLocks noChangeArrowheads="1"/>
          </p:cNvSpPr>
          <p:nvPr/>
        </p:nvSpPr>
        <p:spPr bwMode="auto">
          <a:xfrm>
            <a:off x="257175" y="1066800"/>
            <a:ext cx="84026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8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28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28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28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28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 b="0"/>
              <a:t>Print and label your graph to turn in according to your lab guide instructions.</a:t>
            </a:r>
          </a:p>
        </p:txBody>
      </p:sp>
      <p:sp>
        <p:nvSpPr>
          <p:cNvPr id="19466" name="TextBox 1"/>
          <p:cNvSpPr txBox="1">
            <a:spLocks noChangeArrowheads="1"/>
          </p:cNvSpPr>
          <p:nvPr/>
        </p:nvSpPr>
        <p:spPr bwMode="auto">
          <a:xfrm>
            <a:off x="1524000" y="1600200"/>
            <a:ext cx="20113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8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28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28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28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28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200"/>
              <a:t>Cardiac cycle duration &amp;</a:t>
            </a:r>
          </a:p>
          <a:p>
            <a:r>
              <a:rPr lang="en-US" altLang="en-US" sz="1200"/>
              <a:t>QRS amplitude</a:t>
            </a:r>
          </a:p>
        </p:txBody>
      </p:sp>
      <p:sp>
        <p:nvSpPr>
          <p:cNvPr id="19467" name="TextBox 11"/>
          <p:cNvSpPr txBox="1">
            <a:spLocks noChangeArrowheads="1"/>
          </p:cNvSpPr>
          <p:nvPr/>
        </p:nvSpPr>
        <p:spPr bwMode="auto">
          <a:xfrm>
            <a:off x="2282825" y="4143375"/>
            <a:ext cx="12223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8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28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28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28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28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200"/>
              <a:t>Pulse duration</a:t>
            </a:r>
          </a:p>
        </p:txBody>
      </p:sp>
      <p:sp>
        <p:nvSpPr>
          <p:cNvPr id="19468" name="TextBox 12"/>
          <p:cNvSpPr txBox="1">
            <a:spLocks noChangeArrowheads="1"/>
          </p:cNvSpPr>
          <p:nvPr/>
        </p:nvSpPr>
        <p:spPr bwMode="auto">
          <a:xfrm>
            <a:off x="2057400" y="5972175"/>
            <a:ext cx="12477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8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28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28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28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28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200"/>
              <a:t>Pulse strength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Biopac L017-HS-1 (Heart Sounds)</a:t>
            </a:r>
          </a:p>
        </p:txBody>
      </p:sp>
      <p:pic>
        <p:nvPicPr>
          <p:cNvPr id="20482" name="Picture 5" descr="Leads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0238" y="762000"/>
            <a:ext cx="2163762" cy="2057400"/>
          </a:xfrm>
          <a:noFill/>
        </p:spPr>
      </p:pic>
      <p:pic>
        <p:nvPicPr>
          <p:cNvPr id="20483" name="Picture 8" descr="heart_sound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3032125"/>
            <a:ext cx="4495800" cy="359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9" descr="ausculation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124200"/>
            <a:ext cx="25781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0" y="914400"/>
            <a:ext cx="7010400" cy="1570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400" dirty="0">
                <a:ea typeface="+mn-ea"/>
              </a:rPr>
              <a:t>You must change the </a:t>
            </a:r>
            <a:r>
              <a:rPr lang="en-US" sz="2400" dirty="0" err="1">
                <a:ea typeface="+mn-ea"/>
              </a:rPr>
              <a:t>Biopac</a:t>
            </a:r>
            <a:r>
              <a:rPr lang="en-US" sz="2400" dirty="0">
                <a:ea typeface="+mn-ea"/>
              </a:rPr>
              <a:t> cable connections to the box for the heart sounds </a:t>
            </a:r>
            <a:r>
              <a:rPr lang="en-US" sz="2400" dirty="0" err="1">
                <a:ea typeface="+mn-ea"/>
              </a:rPr>
              <a:t>Biopac</a:t>
            </a:r>
            <a:r>
              <a:rPr lang="en-US" sz="2400" dirty="0">
                <a:ea typeface="+mn-ea"/>
              </a:rPr>
              <a:t> lab!</a:t>
            </a:r>
            <a:endParaRPr lang="en-US" sz="800" dirty="0">
              <a:ea typeface="+mn-ea"/>
            </a:endParaRPr>
          </a:p>
          <a:p>
            <a:pPr>
              <a:defRPr/>
            </a:pPr>
            <a:endParaRPr lang="en-US" sz="800" dirty="0">
              <a:ea typeface="+mn-ea"/>
            </a:endParaRPr>
          </a:p>
          <a:p>
            <a:pPr marL="514350" indent="-514350">
              <a:buFontTx/>
              <a:buAutoNum type="arabicPeriod"/>
              <a:defRPr/>
            </a:pPr>
            <a:r>
              <a:rPr lang="en-US" sz="2000" dirty="0">
                <a:ea typeface="+mn-ea"/>
              </a:rPr>
              <a:t>The stethoscope should be plugged in to channel 1</a:t>
            </a:r>
          </a:p>
          <a:p>
            <a:pPr marL="514350" indent="-514350">
              <a:buFontTx/>
              <a:buAutoNum type="arabicPeriod"/>
              <a:defRPr/>
            </a:pPr>
            <a:r>
              <a:rPr lang="en-US" sz="2000" dirty="0">
                <a:ea typeface="+mn-ea"/>
              </a:rPr>
              <a:t>The ECG leads need to be plugged into channel 2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4"/>
          <p:cNvSpPr>
            <a:spLocks noGrp="1"/>
          </p:cNvSpPr>
          <p:nvPr>
            <p:ph type="title"/>
          </p:nvPr>
        </p:nvSpPr>
        <p:spPr>
          <a:xfrm>
            <a:off x="0" y="0"/>
            <a:ext cx="3886200" cy="2286000"/>
          </a:xfrm>
        </p:spPr>
        <p:txBody>
          <a:bodyPr/>
          <a:lstStyle/>
          <a:p>
            <a:pPr algn="l"/>
            <a:r>
              <a:rPr lang="en-US" altLang="en-US" smtClean="0"/>
              <a:t>Ascultating Heart Sounds</a:t>
            </a:r>
          </a:p>
        </p:txBody>
      </p:sp>
      <p:pic>
        <p:nvPicPr>
          <p:cNvPr id="2150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65088"/>
            <a:ext cx="5464175" cy="679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TextBox 3"/>
          <p:cNvSpPr txBox="1">
            <a:spLocks noChangeArrowheads="1"/>
          </p:cNvSpPr>
          <p:nvPr/>
        </p:nvSpPr>
        <p:spPr bwMode="auto">
          <a:xfrm>
            <a:off x="4343400" y="2286000"/>
            <a:ext cx="271780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8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28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28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28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28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FF0000"/>
                </a:solidFill>
              </a:rPr>
              <a:t>A          P</a:t>
            </a:r>
          </a:p>
          <a:p>
            <a:endParaRPr lang="en-US" altLang="en-US">
              <a:solidFill>
                <a:srgbClr val="FF0000"/>
              </a:solidFill>
            </a:endParaRPr>
          </a:p>
          <a:p>
            <a:endParaRPr lang="en-US" altLang="en-US">
              <a:solidFill>
                <a:srgbClr val="FF0000"/>
              </a:solidFill>
            </a:endParaRPr>
          </a:p>
          <a:p>
            <a:r>
              <a:rPr lang="en-US" altLang="en-US">
                <a:solidFill>
                  <a:srgbClr val="FF0000"/>
                </a:solidFill>
              </a:rPr>
              <a:t> T         B/M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Content Placeholder 10" descr="note_sounds.bmp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609600"/>
            <a:ext cx="9193213" cy="6248400"/>
          </a:xfrm>
        </p:spPr>
      </p:pic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90600"/>
          </a:xfrm>
        </p:spPr>
        <p:txBody>
          <a:bodyPr/>
          <a:lstStyle/>
          <a:p>
            <a:r>
              <a:rPr lang="en-US" altLang="en-US" sz="3600" smtClean="0"/>
              <a:t>Biopac L017-HS-1 (Heart Sounds)</a:t>
            </a:r>
          </a:p>
        </p:txBody>
      </p:sp>
      <p:sp>
        <p:nvSpPr>
          <p:cNvPr id="22531" name="Rectangle 11"/>
          <p:cNvSpPr>
            <a:spLocks noChangeArrowheads="1"/>
          </p:cNvSpPr>
          <p:nvPr/>
        </p:nvSpPr>
        <p:spPr bwMode="auto">
          <a:xfrm>
            <a:off x="76200" y="914400"/>
            <a:ext cx="609600" cy="228600"/>
          </a:xfrm>
          <a:prstGeom prst="rect">
            <a:avLst/>
          </a:prstGeom>
          <a:noFill/>
          <a:ln w="635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kumimoji="1" sz="28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28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28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28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28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endParaRPr lang="en-US" altLang="en-US">
              <a:solidFill>
                <a:srgbClr val="FFFF00"/>
              </a:solidFill>
            </a:endParaRPr>
          </a:p>
        </p:txBody>
      </p:sp>
      <p:sp>
        <p:nvSpPr>
          <p:cNvPr id="22532" name="TextBox 14"/>
          <p:cNvSpPr txBox="1">
            <a:spLocks noChangeArrowheads="1"/>
          </p:cNvSpPr>
          <p:nvPr/>
        </p:nvSpPr>
        <p:spPr bwMode="auto">
          <a:xfrm>
            <a:off x="55563" y="1524000"/>
            <a:ext cx="4086225" cy="384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8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28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28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28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28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2000" b="0"/>
              <a:t>Begin your data collection</a:t>
            </a:r>
          </a:p>
          <a:p>
            <a:r>
              <a:rPr lang="en-US" altLang="en-US" sz="2000" b="0"/>
              <a:t>by using the Note Sounds </a:t>
            </a:r>
          </a:p>
          <a:p>
            <a:r>
              <a:rPr lang="en-US" altLang="en-US" sz="2000" b="0"/>
              <a:t>button.  Do not use record </a:t>
            </a:r>
          </a:p>
          <a:p>
            <a:r>
              <a:rPr lang="en-US" altLang="en-US" sz="2000" b="0"/>
              <a:t>until you have completed </a:t>
            </a:r>
          </a:p>
          <a:p>
            <a:r>
              <a:rPr lang="en-US" altLang="en-US" sz="2000" b="0"/>
              <a:t>the notation of valve sounds</a:t>
            </a:r>
            <a:r>
              <a:rPr lang="en-US" altLang="en-US" sz="1800" b="0"/>
              <a:t>.</a:t>
            </a:r>
          </a:p>
          <a:p>
            <a:endParaRPr lang="en-US" altLang="en-US" sz="1800" b="0"/>
          </a:p>
          <a:p>
            <a:r>
              <a:rPr lang="en-US" altLang="en-US" sz="1800" b="0"/>
              <a:t>Record the sounds on p. 3-23.</a:t>
            </a:r>
          </a:p>
          <a:p>
            <a:endParaRPr lang="en-US" altLang="en-US" sz="1800" b="0"/>
          </a:p>
          <a:p>
            <a:endParaRPr lang="en-US" altLang="en-US" sz="1800" b="0"/>
          </a:p>
          <a:p>
            <a:endParaRPr lang="en-US" altLang="en-US" sz="1800" b="0"/>
          </a:p>
          <a:p>
            <a:endParaRPr lang="en-US" altLang="en-US" sz="1800" b="0"/>
          </a:p>
          <a:p>
            <a:endParaRPr lang="en-US" altLang="en-US" sz="1800" b="0"/>
          </a:p>
          <a:p>
            <a:r>
              <a:rPr lang="en-US" altLang="en-US" sz="1800" b="0"/>
              <a:t>Print and label your graph to turn in.</a:t>
            </a:r>
          </a:p>
        </p:txBody>
      </p:sp>
      <p:sp>
        <p:nvSpPr>
          <p:cNvPr id="22533" name="Line 7"/>
          <p:cNvSpPr>
            <a:spLocks noChangeShapeType="1"/>
          </p:cNvSpPr>
          <p:nvPr/>
        </p:nvSpPr>
        <p:spPr bwMode="auto">
          <a:xfrm flipH="1" flipV="1">
            <a:off x="381000" y="1219200"/>
            <a:ext cx="76200" cy="381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90600"/>
          </a:xfrm>
        </p:spPr>
        <p:txBody>
          <a:bodyPr/>
          <a:lstStyle/>
          <a:p>
            <a:r>
              <a:rPr lang="en-US" altLang="en-US" sz="3600" smtClean="0"/>
              <a:t>Biopac L017-HS-1 (Heart Sounds)</a:t>
            </a:r>
          </a:p>
        </p:txBody>
      </p:sp>
      <p:pic>
        <p:nvPicPr>
          <p:cNvPr id="23554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500"/>
          <a:stretch>
            <a:fillRect/>
          </a:stretch>
        </p:blipFill>
        <p:spPr>
          <a:xfrm>
            <a:off x="0" y="2641600"/>
            <a:ext cx="7881938" cy="4216400"/>
          </a:xfrm>
          <a:noFill/>
        </p:spPr>
      </p:pic>
      <p:sp>
        <p:nvSpPr>
          <p:cNvPr id="23555" name="Rectangle 11"/>
          <p:cNvSpPr>
            <a:spLocks noChangeArrowheads="1"/>
          </p:cNvSpPr>
          <p:nvPr/>
        </p:nvSpPr>
        <p:spPr bwMode="auto">
          <a:xfrm>
            <a:off x="5943600" y="3276600"/>
            <a:ext cx="609600" cy="3048000"/>
          </a:xfrm>
          <a:prstGeom prst="rect">
            <a:avLst/>
          </a:prstGeom>
          <a:noFill/>
          <a:ln w="254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kumimoji="1" sz="28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28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28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28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28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endParaRPr lang="en-US" altLang="en-US">
              <a:solidFill>
                <a:srgbClr val="FFFF00"/>
              </a:solidFill>
            </a:endParaRPr>
          </a:p>
        </p:txBody>
      </p:sp>
      <p:sp>
        <p:nvSpPr>
          <p:cNvPr id="23556" name="Rectangle 12"/>
          <p:cNvSpPr>
            <a:spLocks noChangeArrowheads="1"/>
          </p:cNvSpPr>
          <p:nvPr/>
        </p:nvSpPr>
        <p:spPr bwMode="auto">
          <a:xfrm>
            <a:off x="4800600" y="3276600"/>
            <a:ext cx="228600" cy="3048000"/>
          </a:xfrm>
          <a:prstGeom prst="rect">
            <a:avLst/>
          </a:prstGeom>
          <a:noFill/>
          <a:ln w="254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kumimoji="1" sz="28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28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28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28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28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endParaRPr lang="en-US" altLang="en-US">
              <a:solidFill>
                <a:srgbClr val="FFFF00"/>
              </a:solidFill>
            </a:endParaRPr>
          </a:p>
        </p:txBody>
      </p:sp>
      <p:sp>
        <p:nvSpPr>
          <p:cNvPr id="23557" name="TextBox 13"/>
          <p:cNvSpPr txBox="1">
            <a:spLocks noChangeArrowheads="1"/>
          </p:cNvSpPr>
          <p:nvPr/>
        </p:nvSpPr>
        <p:spPr bwMode="auto">
          <a:xfrm>
            <a:off x="4648200" y="2438400"/>
            <a:ext cx="20526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8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28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28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28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28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FFC000"/>
                </a:solidFill>
              </a:rPr>
              <a:t>1</a:t>
            </a:r>
            <a:r>
              <a:rPr lang="en-US" altLang="en-US" baseline="30000">
                <a:solidFill>
                  <a:srgbClr val="FFC000"/>
                </a:solidFill>
              </a:rPr>
              <a:t>st</a:t>
            </a:r>
            <a:r>
              <a:rPr lang="en-US" altLang="en-US">
                <a:solidFill>
                  <a:srgbClr val="FFC000"/>
                </a:solidFill>
              </a:rPr>
              <a:t>     2</a:t>
            </a:r>
            <a:r>
              <a:rPr lang="en-US" altLang="en-US" baseline="30000">
                <a:solidFill>
                  <a:srgbClr val="FFC000"/>
                </a:solidFill>
              </a:rPr>
              <a:t>nd</a:t>
            </a:r>
            <a:r>
              <a:rPr lang="en-US" altLang="en-US">
                <a:solidFill>
                  <a:srgbClr val="FFC000"/>
                </a:solidFill>
              </a:rPr>
              <a:t> </a:t>
            </a:r>
          </a:p>
        </p:txBody>
      </p:sp>
      <p:sp>
        <p:nvSpPr>
          <p:cNvPr id="18439" name="TextBox 14"/>
          <p:cNvSpPr txBox="1">
            <a:spLocks noChangeArrowheads="1"/>
          </p:cNvSpPr>
          <p:nvPr/>
        </p:nvSpPr>
        <p:spPr bwMode="auto">
          <a:xfrm>
            <a:off x="990600" y="838200"/>
            <a:ext cx="7378700" cy="169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b="0" dirty="0">
                <a:ea typeface="+mn-ea"/>
              </a:rPr>
              <a:t>Choose the greatest deflection up or down</a:t>
            </a:r>
          </a:p>
          <a:p>
            <a:pPr algn="ctr">
              <a:defRPr/>
            </a:pPr>
            <a:r>
              <a:rPr lang="en-US" b="0" dirty="0">
                <a:ea typeface="+mn-ea"/>
              </a:rPr>
              <a:t>during data analysis</a:t>
            </a:r>
            <a:endParaRPr lang="en-US" sz="2400" b="0" dirty="0">
              <a:ea typeface="+mn-ea"/>
            </a:endParaRPr>
          </a:p>
          <a:p>
            <a:pPr marL="514350" indent="-514350">
              <a:buFont typeface="+mj-lt"/>
              <a:buAutoNum type="arabicPeriod"/>
              <a:defRPr/>
            </a:pPr>
            <a:r>
              <a:rPr lang="en-US" sz="2400" b="0" dirty="0">
                <a:ea typeface="+mn-ea"/>
              </a:rPr>
              <a:t>R-wave to 1</a:t>
            </a:r>
            <a:r>
              <a:rPr lang="en-US" sz="2400" b="0" baseline="30000" dirty="0">
                <a:ea typeface="+mn-ea"/>
              </a:rPr>
              <a:t>st</a:t>
            </a:r>
            <a:r>
              <a:rPr lang="en-US" sz="2400" b="0" dirty="0">
                <a:ea typeface="+mn-ea"/>
              </a:rPr>
              <a:t> heart sound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sz="2400" b="0" dirty="0">
                <a:ea typeface="+mn-ea"/>
              </a:rPr>
              <a:t>T-wave to 2</a:t>
            </a:r>
            <a:r>
              <a:rPr lang="en-US" sz="2400" b="0" baseline="30000" dirty="0">
                <a:ea typeface="+mn-ea"/>
              </a:rPr>
              <a:t>nd</a:t>
            </a:r>
            <a:r>
              <a:rPr lang="en-US" sz="2400" b="0" dirty="0">
                <a:ea typeface="+mn-ea"/>
              </a:rPr>
              <a:t> heart sound</a:t>
            </a:r>
          </a:p>
        </p:txBody>
      </p:sp>
      <p:sp>
        <p:nvSpPr>
          <p:cNvPr id="23559" name="Line 7"/>
          <p:cNvSpPr>
            <a:spLocks noChangeShapeType="1"/>
          </p:cNvSpPr>
          <p:nvPr/>
        </p:nvSpPr>
        <p:spPr bwMode="auto">
          <a:xfrm flipV="1">
            <a:off x="4953000" y="3810000"/>
            <a:ext cx="46038" cy="4572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60" name="Line 7"/>
          <p:cNvSpPr>
            <a:spLocks noChangeShapeType="1"/>
          </p:cNvSpPr>
          <p:nvPr/>
        </p:nvSpPr>
        <p:spPr bwMode="auto">
          <a:xfrm flipV="1">
            <a:off x="6477000" y="3962400"/>
            <a:ext cx="46038" cy="381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76200"/>
            <a:ext cx="9144000" cy="838200"/>
          </a:xfrm>
        </p:spPr>
        <p:txBody>
          <a:bodyPr/>
          <a:lstStyle/>
          <a:p>
            <a:r>
              <a:rPr lang="en-US" altLang="en-US" sz="2800" smtClean="0"/>
              <a:t>Settings for data analysis- heart sounds part B</a:t>
            </a:r>
          </a:p>
        </p:txBody>
      </p:sp>
      <p:sp>
        <p:nvSpPr>
          <p:cNvPr id="2457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400" dirty="0" smtClean="0"/>
              <a:t>After recording 20 seconds of data, choose suspend.  Select Done.  We are not following the prompt to do light exercise.</a:t>
            </a:r>
          </a:p>
          <a:p>
            <a:pPr>
              <a:lnSpc>
                <a:spcPct val="90000"/>
              </a:lnSpc>
            </a:pPr>
            <a:endParaRPr lang="en-US" altLang="en-US" sz="2400" dirty="0" smtClean="0"/>
          </a:p>
          <a:p>
            <a:pPr>
              <a:lnSpc>
                <a:spcPct val="90000"/>
              </a:lnSpc>
            </a:pPr>
            <a:r>
              <a:rPr lang="en-US" altLang="en-US" sz="2400" dirty="0" smtClean="0"/>
              <a:t>Analyze current data file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 smtClean="0"/>
              <a:t>Select CH2 as first box and select delta T ; CH1 as second measurement box and delta T.</a:t>
            </a:r>
          </a:p>
          <a:p>
            <a:pPr lvl="1">
              <a:lnSpc>
                <a:spcPct val="90000"/>
              </a:lnSpc>
            </a:pPr>
            <a:endParaRPr lang="en-US" altLang="en-US" sz="2000" dirty="0" smtClean="0"/>
          </a:p>
          <a:p>
            <a:pPr lvl="1">
              <a:lnSpc>
                <a:spcPct val="90000"/>
              </a:lnSpc>
            </a:pPr>
            <a:r>
              <a:rPr lang="en-US" altLang="en-US" sz="2000" dirty="0" smtClean="0"/>
              <a:t>Zoom in using magnifier until 4-5 cycles are in view.  Using I beam to highlight from R to heart sound 1 and then from peak of T to heart sound 2 and record delta T values in Table 2.</a:t>
            </a:r>
          </a:p>
          <a:p>
            <a:pPr lvl="1">
              <a:lnSpc>
                <a:spcPct val="90000"/>
              </a:lnSpc>
            </a:pPr>
            <a:endParaRPr lang="en-US" altLang="en-US" sz="2000" dirty="0" smtClean="0"/>
          </a:p>
          <a:p>
            <a:pPr lvl="1">
              <a:lnSpc>
                <a:spcPct val="90000"/>
              </a:lnSpc>
            </a:pPr>
            <a:r>
              <a:rPr lang="en-US" altLang="en-US" sz="2000" dirty="0" smtClean="0"/>
              <a:t>Print a representative section and label waves on ECG (channel 2) and heart sounds 1 and 2 on stethoscope recording (channel 1).</a:t>
            </a:r>
          </a:p>
          <a:p>
            <a:pPr>
              <a:lnSpc>
                <a:spcPct val="90000"/>
              </a:lnSpc>
            </a:pPr>
            <a:endParaRPr lang="en-US" altLang="en-US" sz="24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Comic Sans MS" panose="030F0702030302020204" pitchFamily="66" charset="0"/>
              </a:rPr>
              <a:t>Lab 3: Objectives</a:t>
            </a:r>
          </a:p>
        </p:txBody>
      </p:sp>
      <p:sp>
        <p:nvSpPr>
          <p:cNvPr id="71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762000"/>
            <a:ext cx="9144000" cy="6096000"/>
          </a:xfrm>
        </p:spPr>
        <p:txBody>
          <a:bodyPr/>
          <a:lstStyle/>
          <a:p>
            <a:r>
              <a:rPr lang="en-US" altLang="en-US" sz="2800" smtClean="0"/>
              <a:t>Examine:</a:t>
            </a:r>
          </a:p>
          <a:p>
            <a:pPr lvl="1"/>
            <a:r>
              <a:rPr lang="en-US" altLang="en-US" sz="2400" smtClean="0"/>
              <a:t>Slide #44 of artery, vein, and capillaries; #45 of atherosclerosis </a:t>
            </a:r>
          </a:p>
          <a:p>
            <a:pPr lvl="1"/>
            <a:r>
              <a:rPr lang="en-US" altLang="en-US" sz="2400" smtClean="0"/>
              <a:t>Circulatory tree and torso models</a:t>
            </a:r>
          </a:p>
          <a:p>
            <a:pPr lvl="1"/>
            <a:r>
              <a:rPr lang="en-US" altLang="en-US" sz="2400" smtClean="0"/>
              <a:t>Arm blood vessels model </a:t>
            </a:r>
          </a:p>
          <a:p>
            <a:pPr lvl="1"/>
            <a:r>
              <a:rPr lang="en-US" altLang="en-US" sz="2400" smtClean="0"/>
              <a:t>Vessels on heart, torso, thorax, and pelvis models</a:t>
            </a:r>
            <a:endParaRPr lang="en-US" altLang="en-US" sz="1200" smtClean="0"/>
          </a:p>
          <a:p>
            <a:pPr lvl="1"/>
            <a:endParaRPr lang="en-US" altLang="en-US" sz="1200" smtClean="0"/>
          </a:p>
          <a:p>
            <a:r>
              <a:rPr lang="en-US" altLang="en-US" sz="2800" smtClean="0"/>
              <a:t>Palpate superficial pulse points/take apical pulse</a:t>
            </a:r>
            <a:endParaRPr lang="en-US" altLang="en-US" sz="1200" smtClean="0"/>
          </a:p>
          <a:p>
            <a:endParaRPr lang="en-US" altLang="en-US" sz="1200" smtClean="0"/>
          </a:p>
          <a:p>
            <a:r>
              <a:rPr lang="en-US" altLang="en-US" sz="2800" smtClean="0"/>
              <a:t>Biopac L07-ECG-Pulse: </a:t>
            </a:r>
            <a:r>
              <a:rPr lang="en-US" altLang="en-US" sz="2800" b="1" smtClean="0"/>
              <a:t> </a:t>
            </a:r>
            <a:r>
              <a:rPr lang="en-US" altLang="en-US" sz="2800" smtClean="0"/>
              <a:t>ECG and pulse (including effect of cold temperature and raising arm (gravity) on pulse amplitude)</a:t>
            </a:r>
            <a:r>
              <a:rPr lang="en-US" altLang="en-US" sz="1200" smtClean="0"/>
              <a:t> </a:t>
            </a:r>
          </a:p>
          <a:p>
            <a:endParaRPr lang="en-US" altLang="en-US" sz="1200" smtClean="0"/>
          </a:p>
          <a:p>
            <a:r>
              <a:rPr lang="en-US" altLang="en-US" sz="2800" smtClean="0"/>
              <a:t>Biopac L017-HS-1 (Heart Sounds): </a:t>
            </a:r>
            <a:r>
              <a:rPr lang="en-US" altLang="en-US" sz="2800" b="1" smtClean="0"/>
              <a:t> </a:t>
            </a:r>
            <a:r>
              <a:rPr lang="en-US" altLang="en-US" sz="2800" smtClean="0"/>
              <a:t>ECG and heart (valve) sounds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What will be due next week:</a:t>
            </a:r>
          </a:p>
        </p:txBody>
      </p:sp>
      <p:sp>
        <p:nvSpPr>
          <p:cNvPr id="2560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altLang="en-US" dirty="0" smtClean="0"/>
              <a:t>Pages 3-21 through 3-24</a:t>
            </a:r>
          </a:p>
          <a:p>
            <a:pPr marL="514350" indent="-514350">
              <a:buFont typeface="+mj-lt"/>
              <a:buAutoNum type="arabicPeriod"/>
            </a:pPr>
            <a:endParaRPr lang="en-US" alt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altLang="en-US" dirty="0" smtClean="0"/>
              <a:t>Two labeled printouts, one from each </a:t>
            </a:r>
            <a:r>
              <a:rPr lang="en-US" altLang="en-US" dirty="0" err="1" smtClean="0"/>
              <a:t>biopac</a:t>
            </a:r>
            <a:r>
              <a:rPr lang="en-US" altLang="en-US" dirty="0" smtClean="0"/>
              <a:t> lab </a:t>
            </a:r>
          </a:p>
          <a:p>
            <a:pPr marL="514350" indent="-514350">
              <a:buFont typeface="+mj-lt"/>
              <a:buAutoNum type="arabicPeriod"/>
            </a:pPr>
            <a:endParaRPr lang="en-US" alt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altLang="en-US" dirty="0" smtClean="0"/>
              <a:t>Mastering A and P activity 3 is due by Friday at 11:59 p.m.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Picture 21" descr="ha5lf2001b_a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838200"/>
            <a:ext cx="5181600" cy="3951288"/>
          </a:xfrm>
          <a:noFill/>
        </p:spPr>
      </p:pic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Comic Sans MS" panose="030F0702030302020204" pitchFamily="66" charset="0"/>
              </a:rPr>
              <a:t>Vessel Structure</a:t>
            </a:r>
          </a:p>
        </p:txBody>
      </p:sp>
      <p:sp>
        <p:nvSpPr>
          <p:cNvPr id="8195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685800"/>
            <a:ext cx="4038600" cy="6172200"/>
          </a:xfrm>
        </p:spPr>
        <p:txBody>
          <a:bodyPr/>
          <a:lstStyle/>
          <a:p>
            <a:r>
              <a:rPr lang="en-US" altLang="en-US" sz="2400" smtClean="0">
                <a:latin typeface="Comic Sans MS" panose="030F0702030302020204" pitchFamily="66" charset="0"/>
              </a:rPr>
              <a:t>All vessels have the same basic structure</a:t>
            </a:r>
          </a:p>
          <a:p>
            <a:r>
              <a:rPr lang="en-US" altLang="en-US" sz="2400" smtClean="0">
                <a:latin typeface="Comic Sans MS" panose="030F0702030302020204" pitchFamily="66" charset="0"/>
              </a:rPr>
              <a:t>3 layers in the wall</a:t>
            </a:r>
          </a:p>
          <a:p>
            <a:pPr lvl="1"/>
            <a:r>
              <a:rPr lang="en-US" altLang="en-US" sz="2000" smtClean="0">
                <a:latin typeface="Comic Sans MS" panose="030F0702030302020204" pitchFamily="66" charset="0"/>
              </a:rPr>
              <a:t>Tunica adventitia (externa) - elastic and laminar fibers</a:t>
            </a:r>
          </a:p>
          <a:p>
            <a:pPr lvl="1"/>
            <a:r>
              <a:rPr lang="en-US" altLang="en-US" sz="2000" smtClean="0">
                <a:latin typeface="Comic Sans MS" panose="030F0702030302020204" pitchFamily="66" charset="0"/>
              </a:rPr>
              <a:t>Tunica media </a:t>
            </a:r>
          </a:p>
          <a:p>
            <a:pPr lvl="2"/>
            <a:r>
              <a:rPr lang="en-US" altLang="en-US" sz="1800" smtClean="0">
                <a:latin typeface="Comic Sans MS" panose="030F0702030302020204" pitchFamily="66" charset="0"/>
              </a:rPr>
              <a:t>thickest layer</a:t>
            </a:r>
          </a:p>
          <a:p>
            <a:pPr lvl="2"/>
            <a:r>
              <a:rPr lang="en-US" altLang="en-US" sz="1800" smtClean="0">
                <a:latin typeface="Comic Sans MS" panose="030F0702030302020204" pitchFamily="66" charset="0"/>
              </a:rPr>
              <a:t>smooth muscle fibers and elastic fibers</a:t>
            </a:r>
          </a:p>
          <a:p>
            <a:pPr lvl="1"/>
            <a:r>
              <a:rPr lang="en-US" altLang="en-US" sz="2000" smtClean="0">
                <a:latin typeface="Comic Sans MS" panose="030F0702030302020204" pitchFamily="66" charset="0"/>
              </a:rPr>
              <a:t>Tunica interna (intima) </a:t>
            </a:r>
          </a:p>
          <a:p>
            <a:pPr lvl="2"/>
            <a:r>
              <a:rPr lang="en-US" altLang="en-US" sz="1800" smtClean="0">
                <a:latin typeface="Comic Sans MS" panose="030F0702030302020204" pitchFamily="66" charset="0"/>
              </a:rPr>
              <a:t>endothelium – non-stick layer</a:t>
            </a:r>
          </a:p>
          <a:p>
            <a:pPr lvl="2"/>
            <a:r>
              <a:rPr lang="en-US" altLang="en-US" sz="1800" smtClean="0">
                <a:latin typeface="Comic Sans MS" panose="030F0702030302020204" pitchFamily="66" charset="0"/>
              </a:rPr>
              <a:t>basement membrane</a:t>
            </a:r>
          </a:p>
          <a:p>
            <a:pPr lvl="2"/>
            <a:r>
              <a:rPr lang="en-US" altLang="en-US" sz="1800" smtClean="0">
                <a:latin typeface="Comic Sans MS" panose="030F0702030302020204" pitchFamily="66" charset="0"/>
              </a:rPr>
              <a:t>internal elastic lamina</a:t>
            </a:r>
          </a:p>
          <a:p>
            <a:r>
              <a:rPr lang="en-US" altLang="en-US" sz="2400" smtClean="0">
                <a:latin typeface="Comic Sans MS" panose="030F0702030302020204" pitchFamily="66" charset="0"/>
              </a:rPr>
              <a:t>lumen = opening</a:t>
            </a:r>
          </a:p>
        </p:txBody>
      </p:sp>
      <p:pic>
        <p:nvPicPr>
          <p:cNvPr id="8196" name="Picture 4" descr="art-Vein_2.bmp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4100" y="4808538"/>
            <a:ext cx="3289300" cy="204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Aorta – Elastic Fibers Visible</a:t>
            </a:r>
          </a:p>
        </p:txBody>
      </p:sp>
      <p:pic>
        <p:nvPicPr>
          <p:cNvPr id="9218" name="Picture 4" descr="Aorta-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857250"/>
            <a:ext cx="8001000" cy="600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392113"/>
          </a:xfrm>
        </p:spPr>
        <p:txBody>
          <a:bodyPr/>
          <a:lstStyle/>
          <a:p>
            <a:r>
              <a:rPr lang="en-US" altLang="en-US" smtClean="0">
                <a:latin typeface="Comic Sans MS" panose="030F0702030302020204" pitchFamily="66" charset="0"/>
              </a:rPr>
              <a:t>Vessel Structure - Histology</a:t>
            </a:r>
          </a:p>
        </p:txBody>
      </p:sp>
      <p:sp>
        <p:nvSpPr>
          <p:cNvPr id="1024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038600" y="925513"/>
            <a:ext cx="5000625" cy="197008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400" smtClean="0">
                <a:latin typeface="Comic Sans MS" panose="030F0702030302020204" pitchFamily="66" charset="0"/>
              </a:rPr>
              <a:t>Very different morphology  under light microscopy</a:t>
            </a:r>
            <a:endParaRPr lang="en-US" altLang="en-US" sz="1000" smtClean="0">
              <a:latin typeface="Comic Sans MS" panose="030F0702030302020204" pitchFamily="66" charset="0"/>
            </a:endParaRPr>
          </a:p>
          <a:p>
            <a:pPr>
              <a:lnSpc>
                <a:spcPct val="90000"/>
              </a:lnSpc>
            </a:pPr>
            <a:endParaRPr lang="en-US" altLang="en-US" sz="1000" smtClean="0">
              <a:latin typeface="Comic Sans MS" panose="030F0702030302020204" pitchFamily="66" charset="0"/>
            </a:endParaRPr>
          </a:p>
          <a:p>
            <a:pPr>
              <a:lnSpc>
                <a:spcPct val="90000"/>
              </a:lnSpc>
            </a:pPr>
            <a:r>
              <a:rPr lang="en-US" altLang="en-US" sz="2400" smtClean="0">
                <a:latin typeface="Comic Sans MS" panose="030F0702030302020204" pitchFamily="66" charset="0"/>
              </a:rPr>
              <a:t>Tunica media thickness distinguishes arteries from veins</a:t>
            </a:r>
          </a:p>
        </p:txBody>
      </p:sp>
      <p:pic>
        <p:nvPicPr>
          <p:cNvPr id="10243" name="Picture 14" descr="Histology - art and vein 1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685800"/>
            <a:ext cx="3962400" cy="3171825"/>
          </a:xfrm>
        </p:spPr>
      </p:pic>
      <p:pic>
        <p:nvPicPr>
          <p:cNvPr id="10244" name="Picture 15" descr="Histology - art and vein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27463"/>
            <a:ext cx="3886200" cy="303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16" descr="Histology - vei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2994025"/>
            <a:ext cx="4648200" cy="386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392113"/>
          </a:xfrm>
        </p:spPr>
        <p:txBody>
          <a:bodyPr/>
          <a:lstStyle/>
          <a:p>
            <a:r>
              <a:rPr lang="en-US" altLang="en-US" smtClean="0">
                <a:latin typeface="Comic Sans MS" panose="030F0702030302020204" pitchFamily="66" charset="0"/>
              </a:rPr>
              <a:t>Vessel Structure - Histology</a:t>
            </a:r>
          </a:p>
        </p:txBody>
      </p:sp>
      <p:pic>
        <p:nvPicPr>
          <p:cNvPr id="11266" name="Picture 10" descr="Art Vein Hist 1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" y="2003425"/>
            <a:ext cx="3810000" cy="4425950"/>
          </a:xfrm>
        </p:spPr>
      </p:pic>
      <p:pic>
        <p:nvPicPr>
          <p:cNvPr id="11267" name="Picture 11" descr="Art Vein Hist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5600" y="2133600"/>
            <a:ext cx="4673600" cy="401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8" name="Text Box 13"/>
          <p:cNvSpPr txBox="1">
            <a:spLocks noChangeArrowheads="1"/>
          </p:cNvSpPr>
          <p:nvPr/>
        </p:nvSpPr>
        <p:spPr bwMode="auto">
          <a:xfrm>
            <a:off x="4572000" y="762000"/>
            <a:ext cx="40560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8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28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28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28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28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r>
              <a:rPr kumimoji="0" lang="en-US" altLang="en-US">
                <a:latin typeface="Arial" panose="020B0604020202020204" pitchFamily="34" charset="0"/>
              </a:rPr>
              <a:t>Vein                     Artery</a:t>
            </a:r>
          </a:p>
        </p:txBody>
      </p:sp>
      <p:sp>
        <p:nvSpPr>
          <p:cNvPr id="11269" name="AutoShape 14"/>
          <p:cNvSpPr>
            <a:spLocks noChangeArrowheads="1"/>
          </p:cNvSpPr>
          <p:nvPr/>
        </p:nvSpPr>
        <p:spPr bwMode="auto">
          <a:xfrm>
            <a:off x="7772400" y="1295400"/>
            <a:ext cx="485775" cy="1143000"/>
          </a:xfrm>
          <a:prstGeom prst="downArrow">
            <a:avLst>
              <a:gd name="adj1" fmla="val 50000"/>
              <a:gd name="adj2" fmla="val 66667"/>
            </a:avLst>
          </a:prstGeom>
          <a:solidFill>
            <a:srgbClr val="FF00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28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28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28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28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28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1270" name="AutoShape 15"/>
          <p:cNvSpPr>
            <a:spLocks noChangeArrowheads="1"/>
          </p:cNvSpPr>
          <p:nvPr/>
        </p:nvSpPr>
        <p:spPr bwMode="auto">
          <a:xfrm>
            <a:off x="4572000" y="1295400"/>
            <a:ext cx="485775" cy="1143000"/>
          </a:xfrm>
          <a:prstGeom prst="downArrow">
            <a:avLst>
              <a:gd name="adj1" fmla="val 50000"/>
              <a:gd name="adj2" fmla="val 66667"/>
            </a:avLst>
          </a:prstGeom>
          <a:solidFill>
            <a:srgbClr val="FF00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28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28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28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28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28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1271" name="Text Box 16"/>
          <p:cNvSpPr txBox="1">
            <a:spLocks noChangeArrowheads="1"/>
          </p:cNvSpPr>
          <p:nvPr/>
        </p:nvSpPr>
        <p:spPr bwMode="auto">
          <a:xfrm>
            <a:off x="304800" y="1066800"/>
            <a:ext cx="37560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8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28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28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28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28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r>
              <a:rPr kumimoji="0" lang="en-US" altLang="en-US">
                <a:latin typeface="Arial" panose="020B0604020202020204" pitchFamily="34" charset="0"/>
              </a:rPr>
              <a:t>Vein                  Artery</a:t>
            </a:r>
          </a:p>
        </p:txBody>
      </p:sp>
      <p:sp>
        <p:nvSpPr>
          <p:cNvPr id="11272" name="AutoShape 17"/>
          <p:cNvSpPr>
            <a:spLocks noChangeArrowheads="1"/>
          </p:cNvSpPr>
          <p:nvPr/>
        </p:nvSpPr>
        <p:spPr bwMode="auto">
          <a:xfrm>
            <a:off x="762000" y="1676400"/>
            <a:ext cx="485775" cy="2590800"/>
          </a:xfrm>
          <a:prstGeom prst="downArrow">
            <a:avLst>
              <a:gd name="adj1" fmla="val 50000"/>
              <a:gd name="adj2" fmla="val 133333"/>
            </a:avLst>
          </a:prstGeom>
          <a:solidFill>
            <a:srgbClr val="FF00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28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28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28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28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28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1273" name="AutoShape 18"/>
          <p:cNvSpPr>
            <a:spLocks noChangeArrowheads="1"/>
          </p:cNvSpPr>
          <p:nvPr/>
        </p:nvSpPr>
        <p:spPr bwMode="auto">
          <a:xfrm>
            <a:off x="3200400" y="1600200"/>
            <a:ext cx="485775" cy="990600"/>
          </a:xfrm>
          <a:prstGeom prst="downArrow">
            <a:avLst>
              <a:gd name="adj1" fmla="val 50000"/>
              <a:gd name="adj2" fmla="val 50980"/>
            </a:avLst>
          </a:prstGeom>
          <a:solidFill>
            <a:srgbClr val="FF00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28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28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28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28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28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1274" name="TextBox 10"/>
          <p:cNvSpPr txBox="1">
            <a:spLocks noChangeArrowheads="1"/>
          </p:cNvSpPr>
          <p:nvPr/>
        </p:nvSpPr>
        <p:spPr bwMode="auto">
          <a:xfrm>
            <a:off x="5029200" y="6248400"/>
            <a:ext cx="29130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8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28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28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28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28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2000"/>
              <a:t>internal elastic lamina</a:t>
            </a:r>
          </a:p>
        </p:txBody>
      </p:sp>
      <p:cxnSp>
        <p:nvCxnSpPr>
          <p:cNvPr id="11275" name="Straight Arrow Connector 12"/>
          <p:cNvCxnSpPr>
            <a:cxnSpLocks noChangeShapeType="1"/>
          </p:cNvCxnSpPr>
          <p:nvPr/>
        </p:nvCxnSpPr>
        <p:spPr bwMode="auto">
          <a:xfrm rot="5400000" flipH="1" flipV="1">
            <a:off x="7658100" y="5524500"/>
            <a:ext cx="1066800" cy="533400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9" name="Picture 2" descr="interior 2a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" y="1447800"/>
            <a:ext cx="4248150" cy="5410200"/>
          </a:xfrm>
          <a:noFill/>
        </p:spPr>
      </p:pic>
      <p:sp>
        <p:nvSpPr>
          <p:cNvPr id="12290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Comic Sans MS" panose="030F0702030302020204" pitchFamily="66" charset="0"/>
              </a:rPr>
              <a:t>Valves of the Heart</a:t>
            </a:r>
          </a:p>
        </p:txBody>
      </p:sp>
      <p:sp>
        <p:nvSpPr>
          <p:cNvPr id="12291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0" y="1066800"/>
            <a:ext cx="4572000" cy="5562600"/>
          </a:xfrm>
        </p:spPr>
        <p:txBody>
          <a:bodyPr/>
          <a:lstStyle/>
          <a:p>
            <a:r>
              <a:rPr lang="en-US" altLang="en-US" sz="2800" smtClean="0">
                <a:latin typeface="Comic Sans MS" panose="030F0702030302020204" pitchFamily="66" charset="0"/>
              </a:rPr>
              <a:t>Four named valves:  tri- and bi-cuspid (mitral) valves between the atria and ventricles and semi-lunar valves between ventricles and main arteries</a:t>
            </a:r>
            <a:endParaRPr lang="en-US" altLang="en-US" sz="800" smtClean="0">
              <a:latin typeface="Comic Sans MS" panose="030F0702030302020204" pitchFamily="66" charset="0"/>
            </a:endParaRPr>
          </a:p>
          <a:p>
            <a:endParaRPr lang="en-US" altLang="en-US" sz="800" smtClean="0">
              <a:latin typeface="Comic Sans MS" panose="030F0702030302020204" pitchFamily="66" charset="0"/>
            </a:endParaRPr>
          </a:p>
          <a:p>
            <a:r>
              <a:rPr lang="en-US" altLang="en-US" sz="2800" smtClean="0">
                <a:latin typeface="Comic Sans MS" panose="030F0702030302020204" pitchFamily="66" charset="0"/>
              </a:rPr>
              <a:t>Valves also close the entry points to the atria</a:t>
            </a:r>
            <a:endParaRPr lang="en-US" altLang="en-US" sz="800" smtClean="0">
              <a:latin typeface="Comic Sans MS" panose="030F0702030302020204" pitchFamily="66" charset="0"/>
            </a:endParaRPr>
          </a:p>
          <a:p>
            <a:endParaRPr lang="en-US" altLang="en-US" sz="800" smtClean="0">
              <a:latin typeface="Comic Sans MS" panose="030F0702030302020204" pitchFamily="66" charset="0"/>
            </a:endParaRPr>
          </a:p>
          <a:p>
            <a:r>
              <a:rPr lang="en-US" altLang="en-US" sz="2800" smtClean="0">
                <a:latin typeface="Comic Sans MS" panose="030F0702030302020204" pitchFamily="66" charset="0"/>
              </a:rPr>
              <a:t>All these valves prevent back flow of the blood</a:t>
            </a:r>
          </a:p>
        </p:txBody>
      </p:sp>
      <p:sp>
        <p:nvSpPr>
          <p:cNvPr id="12292" name="AutoShape 5"/>
          <p:cNvSpPr>
            <a:spLocks noChangeArrowheads="1"/>
          </p:cNvSpPr>
          <p:nvPr/>
        </p:nvSpPr>
        <p:spPr bwMode="auto">
          <a:xfrm rot="-3082236">
            <a:off x="3282156" y="3566319"/>
            <a:ext cx="976313" cy="485775"/>
          </a:xfrm>
          <a:prstGeom prst="leftArrow">
            <a:avLst>
              <a:gd name="adj1" fmla="val 50000"/>
              <a:gd name="adj2" fmla="val 50245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 kumimoji="1" sz="28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28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28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28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28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2293" name="AutoShape 6"/>
          <p:cNvSpPr>
            <a:spLocks noChangeArrowheads="1"/>
          </p:cNvSpPr>
          <p:nvPr/>
        </p:nvSpPr>
        <p:spPr bwMode="auto">
          <a:xfrm rot="2100000">
            <a:off x="457200" y="4114800"/>
            <a:ext cx="976313" cy="485775"/>
          </a:xfrm>
          <a:prstGeom prst="rightArrow">
            <a:avLst>
              <a:gd name="adj1" fmla="val 50000"/>
              <a:gd name="adj2" fmla="val 50245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 kumimoji="1" sz="28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28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28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28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28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2294" name="AutoShape 7"/>
          <p:cNvSpPr>
            <a:spLocks noChangeArrowheads="1"/>
          </p:cNvSpPr>
          <p:nvPr/>
        </p:nvSpPr>
        <p:spPr bwMode="auto">
          <a:xfrm rot="1500000">
            <a:off x="2057400" y="4267200"/>
            <a:ext cx="485775" cy="976313"/>
          </a:xfrm>
          <a:prstGeom prst="upArrow">
            <a:avLst>
              <a:gd name="adj1" fmla="val 50000"/>
              <a:gd name="adj2" fmla="val 50245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 kumimoji="1" sz="28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28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28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28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28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2295" name="AutoShape 8"/>
          <p:cNvSpPr>
            <a:spLocks noChangeArrowheads="1"/>
          </p:cNvSpPr>
          <p:nvPr/>
        </p:nvSpPr>
        <p:spPr bwMode="auto">
          <a:xfrm rot="-900000">
            <a:off x="1600200" y="3048000"/>
            <a:ext cx="485775" cy="976313"/>
          </a:xfrm>
          <a:prstGeom prst="downArrow">
            <a:avLst>
              <a:gd name="adj1" fmla="val 50000"/>
              <a:gd name="adj2" fmla="val 50245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 kumimoji="1" sz="28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28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28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28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28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2296" name="Text Box 9"/>
          <p:cNvSpPr txBox="1">
            <a:spLocks noChangeArrowheads="1"/>
          </p:cNvSpPr>
          <p:nvPr/>
        </p:nvSpPr>
        <p:spPr bwMode="auto">
          <a:xfrm>
            <a:off x="0" y="3505200"/>
            <a:ext cx="11842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8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28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28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28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28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/>
              <a:t>Tricuspid</a:t>
            </a:r>
          </a:p>
        </p:txBody>
      </p:sp>
      <p:sp>
        <p:nvSpPr>
          <p:cNvPr id="12297" name="Text Box 10"/>
          <p:cNvSpPr txBox="1">
            <a:spLocks noChangeArrowheads="1"/>
          </p:cNvSpPr>
          <p:nvPr/>
        </p:nvSpPr>
        <p:spPr bwMode="auto">
          <a:xfrm>
            <a:off x="3429000" y="2743200"/>
            <a:ext cx="10604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8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28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28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28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28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/>
              <a:t>Bicuspid</a:t>
            </a:r>
          </a:p>
          <a:p>
            <a:r>
              <a:rPr lang="en-US" altLang="en-US" sz="1800"/>
              <a:t>(Mitral)</a:t>
            </a:r>
          </a:p>
        </p:txBody>
      </p:sp>
      <p:sp>
        <p:nvSpPr>
          <p:cNvPr id="12298" name="Text Box 11"/>
          <p:cNvSpPr txBox="1">
            <a:spLocks noChangeArrowheads="1"/>
          </p:cNvSpPr>
          <p:nvPr/>
        </p:nvSpPr>
        <p:spPr bwMode="auto">
          <a:xfrm>
            <a:off x="136525" y="6061075"/>
            <a:ext cx="13890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8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28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28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28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28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/>
              <a:t>Semi-lunar</a:t>
            </a:r>
          </a:p>
        </p:txBody>
      </p:sp>
      <p:sp>
        <p:nvSpPr>
          <p:cNvPr id="12299" name="Line 14"/>
          <p:cNvSpPr>
            <a:spLocks noChangeShapeType="1"/>
          </p:cNvSpPr>
          <p:nvPr/>
        </p:nvSpPr>
        <p:spPr bwMode="auto">
          <a:xfrm flipV="1">
            <a:off x="685800" y="4191000"/>
            <a:ext cx="1143000" cy="18288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300" name="Line 15"/>
          <p:cNvSpPr>
            <a:spLocks noChangeShapeType="1"/>
          </p:cNvSpPr>
          <p:nvPr/>
        </p:nvSpPr>
        <p:spPr bwMode="auto">
          <a:xfrm flipV="1">
            <a:off x="685800" y="4419600"/>
            <a:ext cx="1752600" cy="16002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9" descr="18-20_CardCycEvnts_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8" t="2400" r="8504" b="42000"/>
          <a:stretch>
            <a:fillRect/>
          </a:stretch>
        </p:blipFill>
        <p:spPr bwMode="auto">
          <a:xfrm>
            <a:off x="2057400" y="1501775"/>
            <a:ext cx="7086600" cy="516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Comic Sans MS" panose="030F0702030302020204" pitchFamily="66" charset="0"/>
              </a:rPr>
              <a:t>The Cardiac Cycle</a:t>
            </a:r>
          </a:p>
        </p:txBody>
      </p:sp>
      <p:sp>
        <p:nvSpPr>
          <p:cNvPr id="13315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0" y="914400"/>
            <a:ext cx="8915400" cy="5791200"/>
          </a:xfrm>
        </p:spPr>
        <p:txBody>
          <a:bodyPr/>
          <a:lstStyle/>
          <a:p>
            <a:r>
              <a:rPr lang="en-US" altLang="en-US" sz="2800" smtClean="0"/>
              <a:t>Understand the relationship between electrical and mechanical events</a:t>
            </a:r>
          </a:p>
          <a:p>
            <a:r>
              <a:rPr lang="en-US" altLang="en-US" sz="2800" smtClean="0"/>
              <a:t>Left ventricular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2800" smtClean="0"/>
              <a:t>    ejection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2800" smtClean="0"/>
              <a:t>    creates our</a:t>
            </a:r>
          </a:p>
          <a:p>
            <a:pPr>
              <a:buFontTx/>
              <a:buNone/>
            </a:pPr>
            <a:r>
              <a:rPr lang="en-US" altLang="en-US" sz="2800" smtClean="0"/>
              <a:t>    pulse</a:t>
            </a:r>
          </a:p>
          <a:p>
            <a:endParaRPr lang="en-US" altLang="en-US" sz="2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smtClean="0"/>
              <a:t>Pulse Points</a:t>
            </a:r>
          </a:p>
        </p:txBody>
      </p:sp>
      <p:pic>
        <p:nvPicPr>
          <p:cNvPr id="14338" name="Content Placeholder 7" descr="19-11_pulse_siites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79863" y="273050"/>
            <a:ext cx="4302125" cy="5853113"/>
          </a:xfrm>
        </p:spPr>
      </p:pic>
      <p:sp>
        <p:nvSpPr>
          <p:cNvPr id="14339" name="Text Placeholder 6"/>
          <p:cNvSpPr>
            <a:spLocks noGrp="1"/>
          </p:cNvSpPr>
          <p:nvPr>
            <p:ph type="body" sz="half" idx="2"/>
          </p:nvPr>
        </p:nvSpPr>
        <p:spPr>
          <a:xfrm>
            <a:off x="457200" y="1905000"/>
            <a:ext cx="3008313" cy="4221163"/>
          </a:xfrm>
        </p:spPr>
        <p:txBody>
          <a:bodyPr/>
          <a:lstStyle/>
          <a:p>
            <a:r>
              <a:rPr lang="en-US" altLang="en-US" sz="2800" smtClean="0"/>
              <a:t>Palpate the pulse in these areas, except the femoral artery.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ngles">
  <a:themeElements>
    <a:clrScheme name="">
      <a:dk1>
        <a:srgbClr val="000000"/>
      </a:dk1>
      <a:lt1>
        <a:srgbClr val="CCFFFF"/>
      </a:lt1>
      <a:dk2>
        <a:srgbClr val="000000"/>
      </a:dk2>
      <a:lt2>
        <a:srgbClr val="EAEAEA"/>
      </a:lt2>
      <a:accent1>
        <a:srgbClr val="CCFFFF"/>
      </a:accent1>
      <a:accent2>
        <a:srgbClr val="FFFFFF"/>
      </a:accent2>
      <a:accent3>
        <a:srgbClr val="E2FFFF"/>
      </a:accent3>
      <a:accent4>
        <a:srgbClr val="000000"/>
      </a:accent4>
      <a:accent5>
        <a:srgbClr val="E2FFFF"/>
      </a:accent5>
      <a:accent6>
        <a:srgbClr val="E7E7E7"/>
      </a:accent6>
      <a:hlink>
        <a:srgbClr val="008000"/>
      </a:hlink>
      <a:folHlink>
        <a:srgbClr val="DDDDDD"/>
      </a:folHlink>
    </a:clrScheme>
    <a:fontScheme name="Angles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Angles 1">
        <a:dk1>
          <a:srgbClr val="F8F8F8"/>
        </a:dk1>
        <a:lt1>
          <a:srgbClr val="FFFFFF"/>
        </a:lt1>
        <a:dk2>
          <a:srgbClr val="000000"/>
        </a:dk2>
        <a:lt2>
          <a:srgbClr val="000000"/>
        </a:lt2>
        <a:accent1>
          <a:srgbClr val="FF0000"/>
        </a:accent1>
        <a:accent2>
          <a:srgbClr val="3333FF"/>
        </a:accent2>
        <a:accent3>
          <a:srgbClr val="AAAAAA"/>
        </a:accent3>
        <a:accent4>
          <a:srgbClr val="DADADA"/>
        </a:accent4>
        <a:accent5>
          <a:srgbClr val="FFAAAA"/>
        </a:accent5>
        <a:accent6>
          <a:srgbClr val="2D2DE7"/>
        </a:accent6>
        <a:hlink>
          <a:srgbClr val="0080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ngles 2">
        <a:dk1>
          <a:srgbClr val="360036"/>
        </a:dk1>
        <a:lt1>
          <a:srgbClr val="FFFFFF"/>
        </a:lt1>
        <a:dk2>
          <a:srgbClr val="FFFFCC"/>
        </a:dk2>
        <a:lt2>
          <a:srgbClr val="666633"/>
        </a:lt2>
        <a:accent1>
          <a:srgbClr val="996600"/>
        </a:accent1>
        <a:accent2>
          <a:srgbClr val="CCCC00"/>
        </a:accent2>
        <a:accent3>
          <a:srgbClr val="FFFFFF"/>
        </a:accent3>
        <a:accent4>
          <a:srgbClr val="2D002D"/>
        </a:accent4>
        <a:accent5>
          <a:srgbClr val="CAB8AA"/>
        </a:accent5>
        <a:accent6>
          <a:srgbClr val="B9B900"/>
        </a:accent6>
        <a:hlink>
          <a:srgbClr val="99CC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ngles 3">
        <a:dk1>
          <a:srgbClr val="000000"/>
        </a:dk1>
        <a:lt1>
          <a:srgbClr val="FFFFFF"/>
        </a:lt1>
        <a:dk2>
          <a:srgbClr val="FFFFFF"/>
        </a:dk2>
        <a:lt2>
          <a:srgbClr val="393939"/>
        </a:lt2>
        <a:accent1>
          <a:srgbClr val="B2B2B2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D4D4D4"/>
        </a:accent6>
        <a:hlink>
          <a:srgbClr val="4D4D4D"/>
        </a:hlink>
        <a:folHlink>
          <a:srgbClr val="77777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ngles 4">
        <a:dk1>
          <a:srgbClr val="360036"/>
        </a:dk1>
        <a:lt1>
          <a:srgbClr val="FFFFFF"/>
        </a:lt1>
        <a:dk2>
          <a:srgbClr val="FFFFCC"/>
        </a:dk2>
        <a:lt2>
          <a:srgbClr val="660066"/>
        </a:lt2>
        <a:accent1>
          <a:srgbClr val="C3A3C2"/>
        </a:accent1>
        <a:accent2>
          <a:srgbClr val="9999FF"/>
        </a:accent2>
        <a:accent3>
          <a:srgbClr val="FFFFFF"/>
        </a:accent3>
        <a:accent4>
          <a:srgbClr val="2D002D"/>
        </a:accent4>
        <a:accent5>
          <a:srgbClr val="DECEDD"/>
        </a:accent5>
        <a:accent6>
          <a:srgbClr val="8A8AE7"/>
        </a:accent6>
        <a:hlink>
          <a:srgbClr val="0099CC"/>
        </a:hlink>
        <a:folHlink>
          <a:srgbClr val="C99DA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ngles 5">
        <a:dk1>
          <a:srgbClr val="000000"/>
        </a:dk1>
        <a:lt1>
          <a:srgbClr val="99CCFF"/>
        </a:lt1>
        <a:dk2>
          <a:srgbClr val="CCECFF"/>
        </a:dk2>
        <a:lt2>
          <a:srgbClr val="002244"/>
        </a:lt2>
        <a:accent1>
          <a:srgbClr val="336699"/>
        </a:accent1>
        <a:accent2>
          <a:srgbClr val="CC99FF"/>
        </a:accent2>
        <a:accent3>
          <a:srgbClr val="CAE2FF"/>
        </a:accent3>
        <a:accent4>
          <a:srgbClr val="000000"/>
        </a:accent4>
        <a:accent5>
          <a:srgbClr val="ADB8CA"/>
        </a:accent5>
        <a:accent6>
          <a:srgbClr val="B98AE7"/>
        </a:accent6>
        <a:hlink>
          <a:srgbClr val="33CCCC"/>
        </a:hlink>
        <a:folHlink>
          <a:srgbClr val="9999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Designs\ANGLES.POT</Template>
  <TotalTime>3744</TotalTime>
  <Words>792</Words>
  <Application>Microsoft Office PowerPoint</Application>
  <PresentationFormat>On-screen Show (4:3)</PresentationFormat>
  <Paragraphs>127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MS PGothic</vt:lpstr>
      <vt:lpstr>Arial</vt:lpstr>
      <vt:lpstr>Calibri</vt:lpstr>
      <vt:lpstr>Comic Sans MS</vt:lpstr>
      <vt:lpstr>Tahoma</vt:lpstr>
      <vt:lpstr>Times New Roman</vt:lpstr>
      <vt:lpstr>Wingdings</vt:lpstr>
      <vt:lpstr>Angles</vt:lpstr>
      <vt:lpstr>Lab 3   The  Blood Vessels </vt:lpstr>
      <vt:lpstr>Lab 3: Objectives</vt:lpstr>
      <vt:lpstr>Vessel Structure</vt:lpstr>
      <vt:lpstr>Aorta – Elastic Fibers Visible</vt:lpstr>
      <vt:lpstr>Vessel Structure - Histology</vt:lpstr>
      <vt:lpstr>Vessel Structure - Histology</vt:lpstr>
      <vt:lpstr>Valves of the Heart</vt:lpstr>
      <vt:lpstr>The Cardiac Cycle</vt:lpstr>
      <vt:lpstr>Pulse Points</vt:lpstr>
      <vt:lpstr>PowerPoint Presentation</vt:lpstr>
      <vt:lpstr>BioPac: EKG &amp; Pulse Tracing</vt:lpstr>
      <vt:lpstr>BioPac: EKG &amp; Pulse Tracing</vt:lpstr>
      <vt:lpstr>Actual pulse tracings look like this:</vt:lpstr>
      <vt:lpstr>BioPac: EKG &amp; Pulse Tracing</vt:lpstr>
      <vt:lpstr>Biopac L017-HS-1 (Heart Sounds)</vt:lpstr>
      <vt:lpstr>Ascultating Heart Sounds</vt:lpstr>
      <vt:lpstr>Biopac L017-HS-1 (Heart Sounds)</vt:lpstr>
      <vt:lpstr>Biopac L017-HS-1 (Heart Sounds)</vt:lpstr>
      <vt:lpstr>Settings for data analysis- heart sounds part B</vt:lpstr>
      <vt:lpstr>What will be due next week:</vt:lpstr>
    </vt:vector>
  </TitlesOfParts>
  <Company>APSU/Biology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19: Blood Vessels</dc:title>
  <dc:creator>James F. Thompson, Ph.D.</dc:creator>
  <cp:lastModifiedBy>Pitts, Gilbert</cp:lastModifiedBy>
  <cp:revision>206</cp:revision>
  <dcterms:created xsi:type="dcterms:W3CDTF">1998-01-15T22:47:22Z</dcterms:created>
  <dcterms:modified xsi:type="dcterms:W3CDTF">2015-07-18T19:52:46Z</dcterms:modified>
</cp:coreProperties>
</file>