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3" r:id="rId5"/>
    <p:sldId id="276" r:id="rId6"/>
    <p:sldId id="277" r:id="rId7"/>
    <p:sldId id="257" r:id="rId8"/>
    <p:sldId id="275" r:id="rId9"/>
    <p:sldId id="259" r:id="rId10"/>
    <p:sldId id="278" r:id="rId11"/>
    <p:sldId id="281" r:id="rId12"/>
    <p:sldId id="279" r:id="rId13"/>
    <p:sldId id="280" r:id="rId14"/>
    <p:sldId id="271" r:id="rId15"/>
    <p:sldId id="261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8FCA0A-E4B9-48B7-AD7F-EB049E248F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05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CB6B2-69E8-4210-82F4-2A2C607AD6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12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1156-443A-423C-B4CA-8639FF9D0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62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B94F0-D7F7-4C2D-BF1B-077AE79085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86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D6EBA-00C6-4B2C-999B-705081245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3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3C1C20-69AF-413F-AA02-C1AD59AA6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84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F8CE77-6FD7-41FE-AD38-2A89696131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46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D649D-7C81-4733-875D-55BE3C74A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35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1781A-4F9C-45D8-9D77-2B12F7899D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90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0ED830-8115-413C-B66F-39C8919912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04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46B51-0F07-4D57-A023-F4ED48C7D6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40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2AF43-FEDF-4261-B402-90A37AEE00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66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44BEE2-C84F-41E0-A9B0-90E8174C77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Laboratory 2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conduction system of the heart and electrocardiography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2057400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ea typeface="ＭＳ Ｐゴシック" pitchFamily="34" charset="-128"/>
              </a:rPr>
              <a:t>Measure how long each event lasted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ＭＳ Ｐゴシック" pitchFamily="34" charset="-128"/>
              </a:rPr>
              <a:t>Delta T: Delta = Change, T = Time</a:t>
            </a:r>
            <a:endParaRPr lang="en-US" sz="800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sz="800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ＭＳ Ｐゴシック" pitchFamily="34" charset="-128"/>
              </a:rPr>
              <a:t>The PR interval (PQ interval) is measured from the start of the P wave (not the top of P) to the start of the Q wave, but we will use Q, which is easier to identify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38488"/>
            <a:ext cx="746760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 rot="16200000">
            <a:off x="2093119" y="3850481"/>
            <a:ext cx="781050" cy="24288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dirty="0" smtClean="0">
                <a:ea typeface="ＭＳ Ｐゴシック" pitchFamily="34" charset="-128"/>
              </a:rPr>
              <a:t>Measure how long each event lasted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ＭＳ Ｐゴシック" pitchFamily="34" charset="-128"/>
              </a:rPr>
              <a:t>Be sure that you analyze and record results of 2 cardiac cycles for each treatment in </a:t>
            </a:r>
            <a:r>
              <a:rPr lang="en-US" sz="2400" dirty="0">
                <a:ea typeface="ＭＳ Ｐゴシック" pitchFamily="34" charset="-128"/>
              </a:rPr>
              <a:t>your lab manual</a:t>
            </a:r>
            <a:r>
              <a:rPr lang="en-US" sz="2400" dirty="0" smtClean="0">
                <a:ea typeface="ＭＳ Ｐゴシック" pitchFamily="34" charset="-128"/>
              </a:rPr>
              <a:t>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pitchFamily="34" charset="-128"/>
              </a:rPr>
              <a:t>Tables 1 and 2, page 2-7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b="1" i="1" dirty="0">
              <a:solidFill>
                <a:schemeClr val="hlink"/>
              </a:solidFill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i="1" dirty="0" smtClean="0">
                <a:solidFill>
                  <a:schemeClr val="hlink"/>
                </a:solidFill>
                <a:ea typeface="ＭＳ Ｐゴシック" pitchFamily="34" charset="-128"/>
              </a:rPr>
              <a:t>Calculate the </a:t>
            </a:r>
            <a:r>
              <a:rPr lang="en-US" sz="2400" b="1" i="1" dirty="0" smtClean="0">
                <a:solidFill>
                  <a:schemeClr val="accent2"/>
                </a:solidFill>
                <a:ea typeface="ＭＳ Ｐゴシック" pitchFamily="34" charset="-128"/>
              </a:rPr>
              <a:t>average</a:t>
            </a:r>
            <a:r>
              <a:rPr lang="en-US" sz="2400" b="1" i="1" dirty="0" smtClean="0">
                <a:solidFill>
                  <a:schemeClr val="hlink"/>
                </a:solidFill>
                <a:ea typeface="ＭＳ Ｐゴシック" pitchFamily="34" charset="-128"/>
              </a:rPr>
              <a:t> of  the 2 cycles! 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b="1" i="1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ＭＳ Ｐゴシック" pitchFamily="34" charset="-128"/>
              </a:rPr>
              <a:t>Do not select cardiac cycles that are right next to each other.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ＭＳ Ｐゴシック" pitchFamily="34" charset="-128"/>
              </a:rPr>
              <a:t>Do your best to identify wave transitions.  Be consistent!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Measure the BPM for the same two cardiac cycles for each procedure</a:t>
            </a: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Use the I-beam to highlight one cardiac cycle and measure from the top of R to the top of R of the next cycle (R to R) to record the beats per minute rate for each treatment</a:t>
            </a: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Record results from 2 cardiac cycles for each treatment segment in Tables 1 and 2.</a:t>
            </a: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endParaRPr lang="en-US" altLang="en-US" sz="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i="1" smtClean="0">
                <a:solidFill>
                  <a:schemeClr val="hlink"/>
                </a:solidFill>
              </a:rPr>
              <a:t>Calculate the </a:t>
            </a:r>
            <a:r>
              <a:rPr lang="en-US" altLang="en-US" sz="2400" b="1" i="1" smtClean="0">
                <a:solidFill>
                  <a:schemeClr val="accent2"/>
                </a:solidFill>
              </a:rPr>
              <a:t>average</a:t>
            </a:r>
            <a:r>
              <a:rPr lang="en-US" altLang="en-US" sz="2400" b="1" i="1" smtClean="0">
                <a:solidFill>
                  <a:schemeClr val="hlink"/>
                </a:solidFill>
              </a:rPr>
              <a:t> of  the 2 cycles!  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18013"/>
            <a:ext cx="7997825" cy="236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 rot="16200000">
            <a:off x="3913188" y="5146675"/>
            <a:ext cx="781050" cy="2413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Cardiac Cycle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Calculate by summing the appropriate intervals.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Rounding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Round your Delta T values for intervals and segments to two decimal places, e.g., 0.16.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Round your BPM values for Heart Rate to one decimal place, e.g., 72.1.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Your Assignment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chemeClr val="hlink"/>
                </a:solidFill>
              </a:rPr>
              <a:t>Print</a:t>
            </a:r>
            <a:r>
              <a:rPr lang="en-US" altLang="en-US" sz="2800" smtClean="0"/>
              <a:t> a representative section (2-3 cardic cycles) of your ECG for the </a:t>
            </a:r>
            <a:r>
              <a:rPr lang="en-US" altLang="en-US" sz="2800" b="1" smtClean="0"/>
              <a:t>first</a:t>
            </a:r>
            <a:r>
              <a:rPr lang="en-US" altLang="en-US" sz="2800" smtClean="0"/>
              <a:t> set of treatment data (supine).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chemeClr val="hlink"/>
                </a:solidFill>
              </a:rPr>
              <a:t>Label</a:t>
            </a:r>
            <a:r>
              <a:rPr lang="en-US" altLang="en-US" sz="2800" smtClean="0"/>
              <a:t> the waves, intervals, and segments of a typical cardiac cycle on the ECG you print.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chemeClr val="hlink"/>
                </a:solidFill>
              </a:rPr>
              <a:t>Fill in Tables 1 &amp; 2 as you analyze your data</a:t>
            </a:r>
            <a:r>
              <a:rPr lang="en-US" altLang="en-US" sz="2800" smtClean="0"/>
              <a:t> on page Lab 2-7 of your lab manual.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chemeClr val="hlink"/>
                </a:solidFill>
              </a:rPr>
              <a:t>Answer the questions </a:t>
            </a:r>
            <a:r>
              <a:rPr lang="en-US" altLang="en-US" sz="2800" smtClean="0"/>
              <a:t>on page Lab 2-8.  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No on-line homework this week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BIOPAC NOTES</a:t>
            </a:r>
          </a:p>
        </p:txBody>
      </p:sp>
      <p:pic>
        <p:nvPicPr>
          <p:cNvPr id="286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82296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dirty="0">
                <a:latin typeface="Arial" charset="0"/>
                <a:ea typeface="+mn-ea"/>
              </a:rPr>
              <a:t>Your graph should look like this.  </a:t>
            </a:r>
            <a:endParaRPr lang="en-US" sz="1400" dirty="0"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1400" dirty="0">
                <a:latin typeface="Arial" charset="0"/>
                <a:ea typeface="+mn-ea"/>
              </a:rPr>
              <a:t>  </a:t>
            </a:r>
          </a:p>
          <a:p>
            <a:pPr>
              <a:defRPr/>
            </a:pPr>
            <a:r>
              <a:rPr lang="en-US" sz="3200" dirty="0">
                <a:latin typeface="Arial" charset="0"/>
                <a:ea typeface="+mn-ea"/>
              </a:rPr>
              <a:t>Then be sure you </a:t>
            </a:r>
            <a:r>
              <a:rPr lang="en-US" sz="3200" b="1" dirty="0">
                <a:solidFill>
                  <a:schemeClr val="hlink"/>
                </a:solidFill>
                <a:latin typeface="Arial" charset="0"/>
                <a:ea typeface="+mn-ea"/>
              </a:rPr>
              <a:t>label</a:t>
            </a:r>
            <a:r>
              <a:rPr lang="en-US" sz="3200" dirty="0">
                <a:solidFill>
                  <a:schemeClr val="hlink"/>
                </a:solidFill>
                <a:latin typeface="Arial" charset="0"/>
                <a:ea typeface="+mn-ea"/>
              </a:rPr>
              <a:t> the waves (P, Q-R-S, and T), intervals and segments</a:t>
            </a:r>
            <a:r>
              <a:rPr lang="en-US" sz="3200" dirty="0">
                <a:latin typeface="Arial" charset="0"/>
                <a:ea typeface="+mn-ea"/>
              </a:rPr>
              <a:t>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</a:rPr>
              <a:t>(PR, ST, and QT) </a:t>
            </a:r>
            <a:r>
              <a:rPr lang="en-US" sz="3200" dirty="0">
                <a:latin typeface="Arial" charset="0"/>
                <a:ea typeface="+mn-ea"/>
              </a:rPr>
              <a:t>on 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End Lab 2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Lab 2 Activities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mtClean="0"/>
              <a:t>Anatomy of the internal conduction pathway of the heart. 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mtClean="0"/>
              <a:t>Biopac Exercise L05-ECG-1: </a:t>
            </a:r>
            <a:r>
              <a:rPr lang="en-US" altLang="en-US" b="1" smtClean="0"/>
              <a:t> </a:t>
            </a:r>
            <a:r>
              <a:rPr lang="en-US" altLang="en-US" smtClean="0"/>
              <a:t>Normal electrocardiogram (including the names of all waves, intervals, and segments, what they mean, and how they correlate to the parts of the cardiac cycle).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a5lf1914a_a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752600"/>
            <a:ext cx="5334000" cy="4435475"/>
          </a:xfrm>
        </p:spPr>
      </p:pic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Conduction System and Pacemakers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03788" y="1371600"/>
            <a:ext cx="4240212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Autorhythmic cells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Cardiac cells repeatedly fire spontaneous action potentials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Autorhythmic cells: the conduction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Pacemakers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SA node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smtClean="0"/>
              <a:t>origin of cardiac excitation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smtClean="0"/>
              <a:t>fires 60-100/min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AV node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conduction system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smtClean="0"/>
              <a:t>AV bundle of His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smtClean="0"/>
              <a:t>R and L bundle branches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smtClean="0"/>
              <a:t>Purkinje fibers</a:t>
            </a:r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1524000" y="2819400"/>
            <a:ext cx="2133600" cy="838200"/>
            <a:chOff x="960" y="1776"/>
            <a:chExt cx="1344" cy="528"/>
          </a:xfrm>
        </p:grpSpPr>
        <p:sp>
          <p:nvSpPr>
            <p:cNvPr id="16395" name="AutoShape 6"/>
            <p:cNvSpPr>
              <a:spLocks noChangeArrowheads="1"/>
            </p:cNvSpPr>
            <p:nvPr/>
          </p:nvSpPr>
          <p:spPr bwMode="auto">
            <a:xfrm>
              <a:off x="960" y="1776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16396" name="Group 7"/>
            <p:cNvGrpSpPr>
              <a:grpSpLocks/>
            </p:cNvGrpSpPr>
            <p:nvPr/>
          </p:nvGrpSpPr>
          <p:grpSpPr bwMode="auto">
            <a:xfrm>
              <a:off x="1095" y="1872"/>
              <a:ext cx="1209" cy="432"/>
              <a:chOff x="1095" y="1872"/>
              <a:chExt cx="1209" cy="432"/>
            </a:xfrm>
          </p:grpSpPr>
          <p:sp>
            <p:nvSpPr>
              <p:cNvPr id="16397" name="AutoShape 8"/>
              <p:cNvSpPr>
                <a:spLocks noChangeArrowheads="1"/>
              </p:cNvSpPr>
              <p:nvPr/>
            </p:nvSpPr>
            <p:spPr bwMode="auto">
              <a:xfrm rot="-600000">
                <a:off x="1095" y="2064"/>
                <a:ext cx="162" cy="240"/>
              </a:xfrm>
              <a:prstGeom prst="downArrow">
                <a:avLst>
                  <a:gd name="adj1" fmla="val 50000"/>
                  <a:gd name="adj2" fmla="val 3703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16398" name="AutoShape 9"/>
              <p:cNvSpPr>
                <a:spLocks noChangeArrowheads="1"/>
              </p:cNvSpPr>
              <p:nvPr/>
            </p:nvSpPr>
            <p:spPr bwMode="auto">
              <a:xfrm rot="300000">
                <a:off x="1344" y="1872"/>
                <a:ext cx="960" cy="192"/>
              </a:xfrm>
              <a:prstGeom prst="rightArrow">
                <a:avLst>
                  <a:gd name="adj1" fmla="val 50000"/>
                  <a:gd name="adj2" fmla="val 1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</p:grpSp>
      <p:sp>
        <p:nvSpPr>
          <p:cNvPr id="16389" name="AutoShape 10"/>
          <p:cNvSpPr>
            <a:spLocks noChangeArrowheads="1"/>
          </p:cNvSpPr>
          <p:nvPr/>
        </p:nvSpPr>
        <p:spPr bwMode="auto">
          <a:xfrm rot="-1200000">
            <a:off x="2967038" y="3530600"/>
            <a:ext cx="398462" cy="2043113"/>
          </a:xfrm>
          <a:prstGeom prst="downArrow">
            <a:avLst>
              <a:gd name="adj1" fmla="val 50000"/>
              <a:gd name="adj2" fmla="val 1281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16390" name="Group 11"/>
          <p:cNvGrpSpPr>
            <a:grpSpLocks/>
          </p:cNvGrpSpPr>
          <p:nvPr/>
        </p:nvGrpSpPr>
        <p:grpSpPr bwMode="auto">
          <a:xfrm>
            <a:off x="2514600" y="5181600"/>
            <a:ext cx="2128838" cy="962025"/>
            <a:chOff x="1584" y="3264"/>
            <a:chExt cx="1341" cy="606"/>
          </a:xfrm>
        </p:grpSpPr>
        <p:sp>
          <p:nvSpPr>
            <p:cNvPr id="16393" name="AutoShape 12"/>
            <p:cNvSpPr>
              <a:spLocks noChangeArrowheads="1"/>
            </p:cNvSpPr>
            <p:nvPr/>
          </p:nvSpPr>
          <p:spPr bwMode="auto">
            <a:xfrm rot="-780000">
              <a:off x="2160" y="3264"/>
              <a:ext cx="765" cy="462"/>
            </a:xfrm>
            <a:prstGeom prst="curvedUpArrow">
              <a:avLst>
                <a:gd name="adj1" fmla="val 33975"/>
                <a:gd name="adj2" fmla="val 66234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394" name="AutoShape 13"/>
            <p:cNvSpPr>
              <a:spLocks noChangeArrowheads="1"/>
            </p:cNvSpPr>
            <p:nvPr/>
          </p:nvSpPr>
          <p:spPr bwMode="auto">
            <a:xfrm rot="4200000">
              <a:off x="1736" y="3256"/>
              <a:ext cx="462" cy="765"/>
            </a:xfrm>
            <a:prstGeom prst="curvedLeftArrow">
              <a:avLst>
                <a:gd name="adj1" fmla="val 33117"/>
                <a:gd name="adj2" fmla="val 66234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</p:grpSp>
      <p:sp>
        <p:nvSpPr>
          <p:cNvPr id="16391" name="AutoShape 14"/>
          <p:cNvSpPr>
            <a:spLocks noChangeArrowheads="1"/>
          </p:cNvSpPr>
          <p:nvPr/>
        </p:nvSpPr>
        <p:spPr bwMode="auto">
          <a:xfrm>
            <a:off x="1981200" y="3276600"/>
            <a:ext cx="381000" cy="3810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92" name="Text Box 15"/>
          <p:cNvSpPr txBox="1">
            <a:spLocks noChangeArrowheads="1"/>
          </p:cNvSpPr>
          <p:nvPr/>
        </p:nvSpPr>
        <p:spPr bwMode="auto">
          <a:xfrm>
            <a:off x="304800" y="6289675"/>
            <a:ext cx="864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>
                <a:latin typeface="Comic Sans MS" panose="030F0702030302020204" pitchFamily="66" charset="0"/>
              </a:rPr>
              <a:t>It’s as if the heart had only two motor units: the atria and the ventricles!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5" descr="Lea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6205538" cy="590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5791200" y="3995738"/>
            <a:ext cx="3352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Caution:  Electrode clips are fragile; place cords where they will not be stepped on, in use, or when you are through!</a:t>
            </a:r>
          </a:p>
        </p:txBody>
      </p:sp>
      <p:cxnSp>
        <p:nvCxnSpPr>
          <p:cNvPr id="17411" name="Straight Arrow Connector 9"/>
          <p:cNvCxnSpPr>
            <a:cxnSpLocks noChangeShapeType="1"/>
          </p:cNvCxnSpPr>
          <p:nvPr/>
        </p:nvCxnSpPr>
        <p:spPr bwMode="auto">
          <a:xfrm flipH="1" flipV="1">
            <a:off x="2667000" y="2514600"/>
            <a:ext cx="3124200" cy="26225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2" name="Straight Arrow Connector 9"/>
          <p:cNvCxnSpPr>
            <a:cxnSpLocks noChangeShapeType="1"/>
          </p:cNvCxnSpPr>
          <p:nvPr/>
        </p:nvCxnSpPr>
        <p:spPr bwMode="auto">
          <a:xfrm flipH="1">
            <a:off x="4229100" y="5137150"/>
            <a:ext cx="1562100" cy="8826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3" name="Straight Arrow Connector 9"/>
          <p:cNvCxnSpPr>
            <a:cxnSpLocks noChangeShapeType="1"/>
          </p:cNvCxnSpPr>
          <p:nvPr/>
        </p:nvCxnSpPr>
        <p:spPr bwMode="auto">
          <a:xfrm flipH="1">
            <a:off x="3657600" y="5137150"/>
            <a:ext cx="2133600" cy="8064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0"/>
            <a:ext cx="9144000" cy="1295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b="1" kern="0" dirty="0" smtClean="0"/>
              <a:t>The ECG: Electrode Placement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ECG</a:t>
            </a:r>
          </a:p>
        </p:txBody>
      </p:sp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82296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Below are illustrated the waves (deflections) of a typical cardiac cycle.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2667000" y="40386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2895600" y="4876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3124200" y="2743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R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3048000" y="4953000"/>
            <a:ext cx="361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Q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3200400" y="5334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</a:t>
            </a:r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40386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ECG</a:t>
            </a:r>
          </a:p>
        </p:txBody>
      </p:sp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82296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Waves, intervals and segments of one cardiac cycle are illustrated below.</a:t>
            </a: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25146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>
            <a:off x="33528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2438400" y="5181600"/>
            <a:ext cx="914400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PR (PQ)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Interval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3352800" y="5257800"/>
            <a:ext cx="10668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segment</a:t>
            </a:r>
          </a:p>
        </p:txBody>
      </p:sp>
      <p:sp>
        <p:nvSpPr>
          <p:cNvPr id="19464" name="Text Box 11"/>
          <p:cNvSpPr txBox="1">
            <a:spLocks noChangeArrowheads="1"/>
          </p:cNvSpPr>
          <p:nvPr/>
        </p:nvSpPr>
        <p:spPr bwMode="auto">
          <a:xfrm>
            <a:off x="3276600" y="6172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QT interval</a:t>
            </a:r>
          </a:p>
        </p:txBody>
      </p:sp>
      <p:sp>
        <p:nvSpPr>
          <p:cNvPr id="19465" name="Line 12"/>
          <p:cNvSpPr>
            <a:spLocks noChangeShapeType="1"/>
          </p:cNvSpPr>
          <p:nvPr/>
        </p:nvSpPr>
        <p:spPr bwMode="auto">
          <a:xfrm>
            <a:off x="3276600" y="6096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3"/>
          <p:cNvSpPr txBox="1">
            <a:spLocks noChangeArrowheads="1"/>
          </p:cNvSpPr>
          <p:nvPr/>
        </p:nvSpPr>
        <p:spPr bwMode="auto">
          <a:xfrm>
            <a:off x="5562600" y="40386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9900"/>
                </a:solidFill>
              </a:rPr>
              <a:t>P</a:t>
            </a:r>
          </a:p>
        </p:txBody>
      </p:sp>
      <p:sp>
        <p:nvSpPr>
          <p:cNvPr id="19467" name="Text Box 14"/>
          <p:cNvSpPr txBox="1">
            <a:spLocks noChangeArrowheads="1"/>
          </p:cNvSpPr>
          <p:nvPr/>
        </p:nvSpPr>
        <p:spPr bwMode="auto">
          <a:xfrm>
            <a:off x="5943600" y="4800600"/>
            <a:ext cx="322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9900"/>
                </a:solidFill>
              </a:rPr>
              <a:t>Q</a:t>
            </a:r>
          </a:p>
        </p:txBody>
      </p:sp>
      <p:sp>
        <p:nvSpPr>
          <p:cNvPr id="19468" name="Text Box 15"/>
          <p:cNvSpPr txBox="1">
            <a:spLocks noChangeArrowheads="1"/>
          </p:cNvSpPr>
          <p:nvPr/>
        </p:nvSpPr>
        <p:spPr bwMode="auto">
          <a:xfrm>
            <a:off x="6019800" y="2819400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9900"/>
                </a:solidFill>
              </a:rPr>
              <a:t>R</a:t>
            </a:r>
          </a:p>
        </p:txBody>
      </p:sp>
      <p:sp>
        <p:nvSpPr>
          <p:cNvPr id="19469" name="Text Box 16"/>
          <p:cNvSpPr txBox="1">
            <a:spLocks noChangeArrowheads="1"/>
          </p:cNvSpPr>
          <p:nvPr/>
        </p:nvSpPr>
        <p:spPr bwMode="auto">
          <a:xfrm>
            <a:off x="6096000" y="51816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9900"/>
                </a:solidFill>
              </a:rPr>
              <a:t>S</a:t>
            </a:r>
          </a:p>
        </p:txBody>
      </p:sp>
      <p:sp>
        <p:nvSpPr>
          <p:cNvPr id="19470" name="Text Box 17"/>
          <p:cNvSpPr txBox="1">
            <a:spLocks noChangeArrowheads="1"/>
          </p:cNvSpPr>
          <p:nvPr/>
        </p:nvSpPr>
        <p:spPr bwMode="auto">
          <a:xfrm>
            <a:off x="6934200" y="4267200"/>
            <a:ext cx="292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9900"/>
                </a:solidFill>
              </a:rPr>
              <a:t>T</a:t>
            </a:r>
          </a:p>
        </p:txBody>
      </p:sp>
      <p:sp>
        <p:nvSpPr>
          <p:cNvPr id="19471" name="Text Box 18"/>
          <p:cNvSpPr txBox="1">
            <a:spLocks noChangeArrowheads="1"/>
          </p:cNvSpPr>
          <p:nvPr/>
        </p:nvSpPr>
        <p:spPr bwMode="auto">
          <a:xfrm>
            <a:off x="2819400" y="2514600"/>
            <a:ext cx="1338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FF0000"/>
                </a:solidFill>
              </a:rPr>
              <a:t>QRS complex</a:t>
            </a:r>
            <a:endParaRPr lang="en-US" altLang="en-US" sz="1800"/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>
            <a:off x="31242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BIOPAC NOTES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mtClean="0"/>
              <a:t>During calibration:</a:t>
            </a:r>
          </a:p>
          <a:p>
            <a:pPr lvl="1" eaLnBrk="1" hangingPunct="1"/>
            <a:r>
              <a:rPr lang="en-US" altLang="en-US" smtClean="0"/>
              <a:t>The subject should be sitting still, hands resting in lap or on knees- click Calibrate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If the beginning of the </a:t>
            </a:r>
            <a:r>
              <a:rPr lang="en-US" altLang="en-US" smtClean="0">
                <a:solidFill>
                  <a:schemeClr val="hlink"/>
                </a:solidFill>
              </a:rPr>
              <a:t>baseline is decreasing</a:t>
            </a:r>
            <a:r>
              <a:rPr lang="en-US" altLang="en-US" smtClean="0"/>
              <a:t>, redo the calibration.</a:t>
            </a:r>
          </a:p>
          <a:p>
            <a:pPr lvl="1" eaLnBrk="1" hangingPunct="1">
              <a:buFontTx/>
              <a:buNone/>
            </a:pPr>
            <a:endParaRPr lang="en-US" altLang="en-US" smtClean="0"/>
          </a:p>
          <a:p>
            <a:pPr lvl="1" eaLnBrk="1" hangingPunct="1"/>
            <a:r>
              <a:rPr lang="en-US" altLang="en-US" smtClean="0"/>
              <a:t>The baseline should be more or less constant (horizontal) during calibration.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During data collection (record – suspend – resume)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Treatment </a:t>
            </a:r>
            <a:r>
              <a:rPr lang="en-US" altLang="en-US" sz="2000" smtClean="0"/>
              <a:t>1:  Supine the bench top or three chairs or at least with feet elevated in a second chair; arms folded across waist if prone; breathing normally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i="1" smtClean="0">
                <a:solidFill>
                  <a:schemeClr val="hlink"/>
                </a:solidFill>
              </a:rPr>
              <a:t>Click Record , after 20 seconds click Suspend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Treatment 2:  </a:t>
            </a:r>
            <a:r>
              <a:rPr lang="en-US" altLang="en-US" sz="2000" smtClean="0"/>
              <a:t>Sitting in a chair with arms at sides, hands in lap, feet on the floor and breathing normally</a:t>
            </a:r>
            <a:endParaRPr lang="en-US" altLang="en-US" sz="2000" b="1" i="1" smtClean="0">
              <a:solidFill>
                <a:schemeClr val="hlink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i="1" smtClean="0">
                <a:solidFill>
                  <a:schemeClr val="hlink"/>
                </a:solidFill>
              </a:rPr>
              <a:t>Click Resume , after 20 seconds click Suspend</a:t>
            </a:r>
            <a:endParaRPr lang="en-US" altLang="en-US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--</a:t>
            </a:r>
            <a:r>
              <a:rPr lang="en-US" altLang="en-US" sz="2000" b="1" smtClean="0"/>
              <a:t>Treatment 3</a:t>
            </a:r>
            <a:r>
              <a:rPr lang="en-US" altLang="en-US" sz="2000" smtClean="0"/>
              <a:t>:  Still seated, click on </a:t>
            </a:r>
            <a:r>
              <a:rPr lang="en-US" altLang="en-US" sz="2000" b="1" i="1" smtClean="0">
                <a:solidFill>
                  <a:schemeClr val="hlink"/>
                </a:solidFill>
              </a:rPr>
              <a:t>Resume  </a:t>
            </a:r>
            <a:r>
              <a:rPr lang="en-US" altLang="en-US" sz="2000" smtClean="0">
                <a:solidFill>
                  <a:schemeClr val="tx2"/>
                </a:solidFill>
              </a:rPr>
              <a:t>as subject inhales and exhales deeply for 5 prolonged breath cycles.  Recorder must press F4 at start of each inhale and F5 at start of each exhale.  After the five breaths, record 5 more seconds then click </a:t>
            </a:r>
            <a:r>
              <a:rPr lang="en-US" altLang="en-US" sz="2000" b="1" i="1" smtClean="0">
                <a:solidFill>
                  <a:schemeClr val="hlink"/>
                </a:solidFill>
              </a:rPr>
              <a:t>Suspend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Treatment 4</a:t>
            </a:r>
            <a:r>
              <a:rPr lang="en-US" altLang="en-US" sz="2000" smtClean="0"/>
              <a:t>:Exercise vigorously for 1 minute- heart rate should be elevated.  As soon as subject is seated click on </a:t>
            </a:r>
            <a:r>
              <a:rPr lang="en-US" altLang="en-US" sz="2000" b="1" i="1" smtClean="0">
                <a:solidFill>
                  <a:schemeClr val="hlink"/>
                </a:solidFill>
              </a:rPr>
              <a:t>Resume</a:t>
            </a:r>
            <a:r>
              <a:rPr lang="en-US" altLang="en-US" sz="2000" smtClean="0"/>
              <a:t> for </a:t>
            </a:r>
            <a:r>
              <a:rPr lang="en-US" altLang="en-US" sz="2000" b="1" smtClean="0"/>
              <a:t>5 minutes</a:t>
            </a:r>
            <a:r>
              <a:rPr lang="en-US" altLang="en-US" sz="20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Click </a:t>
            </a:r>
            <a:r>
              <a:rPr lang="en-US" altLang="en-US" sz="2000" b="1" smtClean="0"/>
              <a:t>Done. </a:t>
            </a:r>
            <a:r>
              <a:rPr lang="en-US" altLang="en-US" sz="2000" smtClean="0"/>
              <a:t> Choose “Record from another subject”, when each person is done then choose “Analyze current data”.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Click “Review Saved Data”- find the “Data files” folder and your data with the ECG tracing.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BIOPAC NOTES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1524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Data Analysis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Ensure the boxes at the top are as depicted by the red arrow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Magnify image so that 2-3 cardiac cycles are visible.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2049463"/>
            <a:ext cx="8907462" cy="45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Arrow 9"/>
          <p:cNvSpPr/>
          <p:nvPr/>
        </p:nvSpPr>
        <p:spPr>
          <a:xfrm rot="16200000">
            <a:off x="261144" y="2917031"/>
            <a:ext cx="781050" cy="24288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1" name="Right Arrow 10"/>
          <p:cNvSpPr/>
          <p:nvPr/>
        </p:nvSpPr>
        <p:spPr>
          <a:xfrm rot="16200000">
            <a:off x="1331119" y="2917031"/>
            <a:ext cx="781050" cy="24288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2" name="Right Arrow 11"/>
          <p:cNvSpPr/>
          <p:nvPr/>
        </p:nvSpPr>
        <p:spPr>
          <a:xfrm rot="16200000">
            <a:off x="2702719" y="2917031"/>
            <a:ext cx="781050" cy="24288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3" name="Right Arrow 12"/>
          <p:cNvSpPr/>
          <p:nvPr/>
        </p:nvSpPr>
        <p:spPr>
          <a:xfrm rot="16200000">
            <a:off x="3693319" y="2917031"/>
            <a:ext cx="781050" cy="24288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815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MS PGothic</vt:lpstr>
      <vt:lpstr>Calibri</vt:lpstr>
      <vt:lpstr>Comic Sans MS</vt:lpstr>
      <vt:lpstr>Default Design</vt:lpstr>
      <vt:lpstr>Laboratory 2</vt:lpstr>
      <vt:lpstr>Lab 2 Activities</vt:lpstr>
      <vt:lpstr>Conduction System and Pacemakers</vt:lpstr>
      <vt:lpstr>PowerPoint Presentation</vt:lpstr>
      <vt:lpstr>The ECG</vt:lpstr>
      <vt:lpstr>The ECG</vt:lpstr>
      <vt:lpstr>BIOPAC NOTES</vt:lpstr>
      <vt:lpstr>BIOPAC NOTES</vt:lpstr>
      <vt:lpstr>BIOPAC NOTES</vt:lpstr>
      <vt:lpstr>BIOPAC NOTES</vt:lpstr>
      <vt:lpstr>BIOPAC NOTES</vt:lpstr>
      <vt:lpstr>BIOPAC NOTES</vt:lpstr>
      <vt:lpstr>BIOPAC NOTES</vt:lpstr>
      <vt:lpstr>Your Assignment</vt:lpstr>
      <vt:lpstr>BIOPAC NOTES</vt:lpstr>
      <vt:lpstr>End Lab 2</vt:lpstr>
    </vt:vector>
  </TitlesOfParts>
  <Company>Austin Peay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pittsg</dc:creator>
  <cp:lastModifiedBy>Pitts, Gilbert</cp:lastModifiedBy>
  <cp:revision>51</cp:revision>
  <dcterms:created xsi:type="dcterms:W3CDTF">2005-01-24T22:27:59Z</dcterms:created>
  <dcterms:modified xsi:type="dcterms:W3CDTF">2015-01-20T13:53:07Z</dcterms:modified>
</cp:coreProperties>
</file>