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348" r:id="rId2"/>
    <p:sldId id="350" r:id="rId3"/>
    <p:sldId id="355" r:id="rId4"/>
    <p:sldId id="352" r:id="rId5"/>
    <p:sldId id="374" r:id="rId6"/>
    <p:sldId id="376" r:id="rId7"/>
    <p:sldId id="377" r:id="rId8"/>
    <p:sldId id="370" r:id="rId9"/>
    <p:sldId id="378" r:id="rId10"/>
    <p:sldId id="380" r:id="rId11"/>
    <p:sldId id="381" r:id="rId12"/>
    <p:sldId id="372" r:id="rId13"/>
    <p:sldId id="324" r:id="rId14"/>
    <p:sldId id="361" r:id="rId15"/>
    <p:sldId id="327" r:id="rId16"/>
    <p:sldId id="315" r:id="rId17"/>
    <p:sldId id="259" r:id="rId18"/>
    <p:sldId id="316" r:id="rId19"/>
    <p:sldId id="337" r:id="rId20"/>
    <p:sldId id="268" r:id="rId21"/>
    <p:sldId id="269" r:id="rId22"/>
    <p:sldId id="270" r:id="rId23"/>
    <p:sldId id="338" r:id="rId24"/>
    <p:sldId id="346" r:id="rId25"/>
    <p:sldId id="364" r:id="rId26"/>
    <p:sldId id="347" r:id="rId27"/>
    <p:sldId id="343" r:id="rId28"/>
    <p:sldId id="339" r:id="rId29"/>
    <p:sldId id="340" r:id="rId30"/>
    <p:sldId id="341" r:id="rId31"/>
    <p:sldId id="342" r:id="rId32"/>
    <p:sldId id="344" r:id="rId33"/>
    <p:sldId id="345" r:id="rId34"/>
    <p:sldId id="363" r:id="rId35"/>
    <p:sldId id="362" r:id="rId36"/>
    <p:sldId id="384" r:id="rId37"/>
    <p:sldId id="383" r:id="rId38"/>
    <p:sldId id="382" r:id="rId39"/>
    <p:sldId id="336"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78" y="3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0EE267D-D93B-4E47-9152-392B57D74DF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r>
              <a:rPr lang="en-US"/>
              <a:t>Scchiller &amp; Thompson</a:t>
            </a:r>
          </a:p>
        </p:txBody>
      </p:sp>
      <p:sp>
        <p:nvSpPr>
          <p:cNvPr id="92163" name="Rectangle 3">
            <a:extLst>
              <a:ext uri="{FF2B5EF4-FFF2-40B4-BE49-F238E27FC236}">
                <a16:creationId xmlns:a16="http://schemas.microsoft.com/office/drawing/2014/main" id="{9EFAA145-6CD7-4B71-83BB-361F7FB1D3E8}"/>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92164" name="Rectangle 4">
            <a:extLst>
              <a:ext uri="{FF2B5EF4-FFF2-40B4-BE49-F238E27FC236}">
                <a16:creationId xmlns:a16="http://schemas.microsoft.com/office/drawing/2014/main" id="{4BEF0F32-119D-4817-A120-D8E6CFADE9D1}"/>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US" altLang="en-US"/>
              <a:t>Chapter 9 – Muscle Tissue</a:t>
            </a:r>
          </a:p>
        </p:txBody>
      </p:sp>
      <p:sp>
        <p:nvSpPr>
          <p:cNvPr id="92165" name="Rectangle 5">
            <a:extLst>
              <a:ext uri="{FF2B5EF4-FFF2-40B4-BE49-F238E27FC236}">
                <a16:creationId xmlns:a16="http://schemas.microsoft.com/office/drawing/2014/main" id="{FA8FCB83-9E35-4E5A-82E9-ECAD2DFDC49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EF666F-815C-4CEC-BBC8-B7C22CFEA7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AF9A44C-BBD5-4D36-9E79-3E4732FD9D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2CD6DB-5043-4568-B532-5DC529937D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160322-5D47-4F87-8BD3-D7D0800A2487}"/>
              </a:ext>
            </a:extLst>
          </p:cNvPr>
          <p:cNvSpPr>
            <a:spLocks noGrp="1" noChangeArrowheads="1"/>
          </p:cNvSpPr>
          <p:nvPr>
            <p:ph type="sldNum" sz="quarter" idx="12"/>
          </p:nvPr>
        </p:nvSpPr>
        <p:spPr>
          <a:ln/>
        </p:spPr>
        <p:txBody>
          <a:bodyPr/>
          <a:lstStyle>
            <a:lvl1pPr>
              <a:defRPr/>
            </a:lvl1pPr>
          </a:lstStyle>
          <a:p>
            <a:pPr>
              <a:defRPr/>
            </a:pPr>
            <a:fld id="{3A86C3C6-4B7A-4F16-8497-28A5E0D1B2DC}" type="slidenum">
              <a:rPr lang="en-US" altLang="en-US"/>
              <a:pPr>
                <a:defRPr/>
              </a:pPr>
              <a:t>‹#›</a:t>
            </a:fld>
            <a:endParaRPr lang="en-US" altLang="en-US"/>
          </a:p>
        </p:txBody>
      </p:sp>
    </p:spTree>
    <p:extLst>
      <p:ext uri="{BB962C8B-B14F-4D97-AF65-F5344CB8AC3E}">
        <p14:creationId xmlns:p14="http://schemas.microsoft.com/office/powerpoint/2010/main" val="173573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891BF5-FB46-4035-822F-CE43370F2F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46545C-3950-404C-B93F-4E3918A5CC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23DA1E-F520-4501-96D5-088C458CC0AB}"/>
              </a:ext>
            </a:extLst>
          </p:cNvPr>
          <p:cNvSpPr>
            <a:spLocks noGrp="1" noChangeArrowheads="1"/>
          </p:cNvSpPr>
          <p:nvPr>
            <p:ph type="sldNum" sz="quarter" idx="12"/>
          </p:nvPr>
        </p:nvSpPr>
        <p:spPr>
          <a:ln/>
        </p:spPr>
        <p:txBody>
          <a:bodyPr/>
          <a:lstStyle>
            <a:lvl1pPr>
              <a:defRPr/>
            </a:lvl1pPr>
          </a:lstStyle>
          <a:p>
            <a:pPr>
              <a:defRPr/>
            </a:pPr>
            <a:fld id="{DC6AC245-9787-4996-9683-7296AAEA618B}" type="slidenum">
              <a:rPr lang="en-US" altLang="en-US"/>
              <a:pPr>
                <a:defRPr/>
              </a:pPr>
              <a:t>‹#›</a:t>
            </a:fld>
            <a:endParaRPr lang="en-US" altLang="en-US"/>
          </a:p>
        </p:txBody>
      </p:sp>
    </p:spTree>
    <p:extLst>
      <p:ext uri="{BB962C8B-B14F-4D97-AF65-F5344CB8AC3E}">
        <p14:creationId xmlns:p14="http://schemas.microsoft.com/office/powerpoint/2010/main" val="70042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2C9FEF-4347-4231-9B45-716E7A5A3B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23466F-A9EF-4BD8-AED5-C12279136E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D2AB80-E7CB-451A-B157-48D677DE1DB9}"/>
              </a:ext>
            </a:extLst>
          </p:cNvPr>
          <p:cNvSpPr>
            <a:spLocks noGrp="1" noChangeArrowheads="1"/>
          </p:cNvSpPr>
          <p:nvPr>
            <p:ph type="sldNum" sz="quarter" idx="12"/>
          </p:nvPr>
        </p:nvSpPr>
        <p:spPr>
          <a:ln/>
        </p:spPr>
        <p:txBody>
          <a:bodyPr/>
          <a:lstStyle>
            <a:lvl1pPr>
              <a:defRPr/>
            </a:lvl1pPr>
          </a:lstStyle>
          <a:p>
            <a:pPr>
              <a:defRPr/>
            </a:pPr>
            <a:fld id="{94A98DC4-F0D2-4F82-8DD9-516F8BF32827}" type="slidenum">
              <a:rPr lang="en-US" altLang="en-US"/>
              <a:pPr>
                <a:defRPr/>
              </a:pPr>
              <a:t>‹#›</a:t>
            </a:fld>
            <a:endParaRPr lang="en-US" altLang="en-US"/>
          </a:p>
        </p:txBody>
      </p:sp>
    </p:spTree>
    <p:extLst>
      <p:ext uri="{BB962C8B-B14F-4D97-AF65-F5344CB8AC3E}">
        <p14:creationId xmlns:p14="http://schemas.microsoft.com/office/powerpoint/2010/main" val="100705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984D3B98-DE73-4A9C-9FC7-D138451BE4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79FBD5-9FB6-48A7-A784-88BD8D6A78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8768E6-895A-43EA-985D-5AA1A8BBBE29}"/>
              </a:ext>
            </a:extLst>
          </p:cNvPr>
          <p:cNvSpPr>
            <a:spLocks noGrp="1" noChangeArrowheads="1"/>
          </p:cNvSpPr>
          <p:nvPr>
            <p:ph type="sldNum" sz="quarter" idx="12"/>
          </p:nvPr>
        </p:nvSpPr>
        <p:spPr>
          <a:ln/>
        </p:spPr>
        <p:txBody>
          <a:bodyPr/>
          <a:lstStyle>
            <a:lvl1pPr>
              <a:defRPr/>
            </a:lvl1pPr>
          </a:lstStyle>
          <a:p>
            <a:pPr>
              <a:defRPr/>
            </a:pPr>
            <a:fld id="{03886453-7330-42CD-BE1D-A3EF578796BF}" type="slidenum">
              <a:rPr lang="en-US" altLang="en-US"/>
              <a:pPr>
                <a:defRPr/>
              </a:pPr>
              <a:t>‹#›</a:t>
            </a:fld>
            <a:endParaRPr lang="en-US" altLang="en-US"/>
          </a:p>
        </p:txBody>
      </p:sp>
    </p:spTree>
    <p:extLst>
      <p:ext uri="{BB962C8B-B14F-4D97-AF65-F5344CB8AC3E}">
        <p14:creationId xmlns:p14="http://schemas.microsoft.com/office/powerpoint/2010/main" val="3100503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9F0144-4563-427F-8997-76AA49F618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31C215-980B-4B0F-8356-88BCCCB101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E5420E-D529-4AD5-8E37-481F381B1366}"/>
              </a:ext>
            </a:extLst>
          </p:cNvPr>
          <p:cNvSpPr>
            <a:spLocks noGrp="1" noChangeArrowheads="1"/>
          </p:cNvSpPr>
          <p:nvPr>
            <p:ph type="sldNum" sz="quarter" idx="12"/>
          </p:nvPr>
        </p:nvSpPr>
        <p:spPr>
          <a:ln/>
        </p:spPr>
        <p:txBody>
          <a:bodyPr/>
          <a:lstStyle>
            <a:lvl1pPr>
              <a:defRPr/>
            </a:lvl1pPr>
          </a:lstStyle>
          <a:p>
            <a:pPr>
              <a:defRPr/>
            </a:pPr>
            <a:fld id="{0FC81FE8-AE4B-4129-BE7D-BCECFFAC877E}" type="slidenum">
              <a:rPr lang="en-US" altLang="en-US"/>
              <a:pPr>
                <a:defRPr/>
              </a:pPr>
              <a:t>‹#›</a:t>
            </a:fld>
            <a:endParaRPr lang="en-US" altLang="en-US"/>
          </a:p>
        </p:txBody>
      </p:sp>
    </p:spTree>
    <p:extLst>
      <p:ext uri="{BB962C8B-B14F-4D97-AF65-F5344CB8AC3E}">
        <p14:creationId xmlns:p14="http://schemas.microsoft.com/office/powerpoint/2010/main" val="1330823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1ECFB2D-0A8E-4EAF-9315-825BD31B858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85B49BC-AA8C-49D2-8907-DECC349F75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C2A862F-BCD8-4D33-925D-BD939E1D0524}"/>
              </a:ext>
            </a:extLst>
          </p:cNvPr>
          <p:cNvSpPr>
            <a:spLocks noGrp="1" noChangeArrowheads="1"/>
          </p:cNvSpPr>
          <p:nvPr>
            <p:ph type="sldNum" sz="quarter" idx="12"/>
          </p:nvPr>
        </p:nvSpPr>
        <p:spPr>
          <a:ln/>
        </p:spPr>
        <p:txBody>
          <a:bodyPr/>
          <a:lstStyle>
            <a:lvl1pPr>
              <a:defRPr/>
            </a:lvl1pPr>
          </a:lstStyle>
          <a:p>
            <a:pPr>
              <a:defRPr/>
            </a:pPr>
            <a:fld id="{F0715D6D-6CE9-4359-9FD5-711387FBA2DF}" type="slidenum">
              <a:rPr lang="en-US" altLang="en-US"/>
              <a:pPr>
                <a:defRPr/>
              </a:pPr>
              <a:t>‹#›</a:t>
            </a:fld>
            <a:endParaRPr lang="en-US" altLang="en-US"/>
          </a:p>
        </p:txBody>
      </p:sp>
    </p:spTree>
    <p:extLst>
      <p:ext uri="{BB962C8B-B14F-4D97-AF65-F5344CB8AC3E}">
        <p14:creationId xmlns:p14="http://schemas.microsoft.com/office/powerpoint/2010/main" val="116470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2C3C6F-7D74-42CC-8906-47EA43C644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BA7DD2-D738-4BAE-9A80-D2424E0D67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BDF902-79AC-416C-836C-FC563A41578D}"/>
              </a:ext>
            </a:extLst>
          </p:cNvPr>
          <p:cNvSpPr>
            <a:spLocks noGrp="1" noChangeArrowheads="1"/>
          </p:cNvSpPr>
          <p:nvPr>
            <p:ph type="sldNum" sz="quarter" idx="12"/>
          </p:nvPr>
        </p:nvSpPr>
        <p:spPr>
          <a:ln/>
        </p:spPr>
        <p:txBody>
          <a:bodyPr/>
          <a:lstStyle>
            <a:lvl1pPr>
              <a:defRPr/>
            </a:lvl1pPr>
          </a:lstStyle>
          <a:p>
            <a:pPr>
              <a:defRPr/>
            </a:pPr>
            <a:fld id="{7A992BB1-7C43-43E4-9B15-12F0EC3D288E}" type="slidenum">
              <a:rPr lang="en-US" altLang="en-US"/>
              <a:pPr>
                <a:defRPr/>
              </a:pPr>
              <a:t>‹#›</a:t>
            </a:fld>
            <a:endParaRPr lang="en-US" altLang="en-US"/>
          </a:p>
        </p:txBody>
      </p:sp>
    </p:spTree>
    <p:extLst>
      <p:ext uri="{BB962C8B-B14F-4D97-AF65-F5344CB8AC3E}">
        <p14:creationId xmlns:p14="http://schemas.microsoft.com/office/powerpoint/2010/main" val="131022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467F776-5947-491E-B875-73F253D15B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415EF3-FDAC-4F10-B1BA-1F6B88CF8D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A86307-D347-4A97-A66E-C7EB61441526}"/>
              </a:ext>
            </a:extLst>
          </p:cNvPr>
          <p:cNvSpPr>
            <a:spLocks noGrp="1" noChangeArrowheads="1"/>
          </p:cNvSpPr>
          <p:nvPr>
            <p:ph type="sldNum" sz="quarter" idx="12"/>
          </p:nvPr>
        </p:nvSpPr>
        <p:spPr>
          <a:ln/>
        </p:spPr>
        <p:txBody>
          <a:bodyPr/>
          <a:lstStyle>
            <a:lvl1pPr>
              <a:defRPr/>
            </a:lvl1pPr>
          </a:lstStyle>
          <a:p>
            <a:pPr>
              <a:defRPr/>
            </a:pPr>
            <a:fld id="{E6CB8398-CDB6-4D1D-85DC-35244F3DF1B9}" type="slidenum">
              <a:rPr lang="en-US" altLang="en-US"/>
              <a:pPr>
                <a:defRPr/>
              </a:pPr>
              <a:t>‹#›</a:t>
            </a:fld>
            <a:endParaRPr lang="en-US" altLang="en-US"/>
          </a:p>
        </p:txBody>
      </p:sp>
    </p:spTree>
    <p:extLst>
      <p:ext uri="{BB962C8B-B14F-4D97-AF65-F5344CB8AC3E}">
        <p14:creationId xmlns:p14="http://schemas.microsoft.com/office/powerpoint/2010/main" val="150923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8463FF-325F-4E4D-BDB4-DF9D899DEA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C290AE-14AE-4392-82FE-D1E757C7A3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032382-5008-414F-96F1-99BF6ADF6F7F}"/>
              </a:ext>
            </a:extLst>
          </p:cNvPr>
          <p:cNvSpPr>
            <a:spLocks noGrp="1" noChangeArrowheads="1"/>
          </p:cNvSpPr>
          <p:nvPr>
            <p:ph type="sldNum" sz="quarter" idx="12"/>
          </p:nvPr>
        </p:nvSpPr>
        <p:spPr>
          <a:ln/>
        </p:spPr>
        <p:txBody>
          <a:bodyPr/>
          <a:lstStyle>
            <a:lvl1pPr>
              <a:defRPr/>
            </a:lvl1pPr>
          </a:lstStyle>
          <a:p>
            <a:pPr>
              <a:defRPr/>
            </a:pPr>
            <a:fld id="{41262987-32B9-456B-A55F-99DCE6E83E12}" type="slidenum">
              <a:rPr lang="en-US" altLang="en-US"/>
              <a:pPr>
                <a:defRPr/>
              </a:pPr>
              <a:t>‹#›</a:t>
            </a:fld>
            <a:endParaRPr lang="en-US" altLang="en-US"/>
          </a:p>
        </p:txBody>
      </p:sp>
    </p:spTree>
    <p:extLst>
      <p:ext uri="{BB962C8B-B14F-4D97-AF65-F5344CB8AC3E}">
        <p14:creationId xmlns:p14="http://schemas.microsoft.com/office/powerpoint/2010/main" val="134899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ED11682-9986-4EA0-823E-3978CA2C77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E74C140-A075-4C8E-B93F-937E20E649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F5CD3B6-23D7-447C-9616-F23AC46EBB0C}"/>
              </a:ext>
            </a:extLst>
          </p:cNvPr>
          <p:cNvSpPr>
            <a:spLocks noGrp="1" noChangeArrowheads="1"/>
          </p:cNvSpPr>
          <p:nvPr>
            <p:ph type="sldNum" sz="quarter" idx="12"/>
          </p:nvPr>
        </p:nvSpPr>
        <p:spPr>
          <a:ln/>
        </p:spPr>
        <p:txBody>
          <a:bodyPr/>
          <a:lstStyle>
            <a:lvl1pPr>
              <a:defRPr/>
            </a:lvl1pPr>
          </a:lstStyle>
          <a:p>
            <a:pPr>
              <a:defRPr/>
            </a:pPr>
            <a:fld id="{0E9830B5-0172-4508-9FBF-89B62361F501}" type="slidenum">
              <a:rPr lang="en-US" altLang="en-US"/>
              <a:pPr>
                <a:defRPr/>
              </a:pPr>
              <a:t>‹#›</a:t>
            </a:fld>
            <a:endParaRPr lang="en-US" altLang="en-US"/>
          </a:p>
        </p:txBody>
      </p:sp>
    </p:spTree>
    <p:extLst>
      <p:ext uri="{BB962C8B-B14F-4D97-AF65-F5344CB8AC3E}">
        <p14:creationId xmlns:p14="http://schemas.microsoft.com/office/powerpoint/2010/main" val="223331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9A54EB6-36FD-43AD-B412-1B8F75D9FF1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218ED7-820B-45BE-AFDC-5711DEE835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EEAA6E7-2CE4-4BA3-81C0-AC8FBE0A718E}"/>
              </a:ext>
            </a:extLst>
          </p:cNvPr>
          <p:cNvSpPr>
            <a:spLocks noGrp="1" noChangeArrowheads="1"/>
          </p:cNvSpPr>
          <p:nvPr>
            <p:ph type="sldNum" sz="quarter" idx="12"/>
          </p:nvPr>
        </p:nvSpPr>
        <p:spPr>
          <a:ln/>
        </p:spPr>
        <p:txBody>
          <a:bodyPr/>
          <a:lstStyle>
            <a:lvl1pPr>
              <a:defRPr/>
            </a:lvl1pPr>
          </a:lstStyle>
          <a:p>
            <a:pPr>
              <a:defRPr/>
            </a:pPr>
            <a:fld id="{DDC6CFC6-82BE-458E-9252-F2D0913430E1}" type="slidenum">
              <a:rPr lang="en-US" altLang="en-US"/>
              <a:pPr>
                <a:defRPr/>
              </a:pPr>
              <a:t>‹#›</a:t>
            </a:fld>
            <a:endParaRPr lang="en-US" altLang="en-US"/>
          </a:p>
        </p:txBody>
      </p:sp>
    </p:spTree>
    <p:extLst>
      <p:ext uri="{BB962C8B-B14F-4D97-AF65-F5344CB8AC3E}">
        <p14:creationId xmlns:p14="http://schemas.microsoft.com/office/powerpoint/2010/main" val="294352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8D53CD-F49B-4F85-9BA0-93F15B0FFC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3A98608-B254-404B-AD27-FE7C9057AC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8D38966-3153-4801-94F3-4744ECEAF467}"/>
              </a:ext>
            </a:extLst>
          </p:cNvPr>
          <p:cNvSpPr>
            <a:spLocks noGrp="1" noChangeArrowheads="1"/>
          </p:cNvSpPr>
          <p:nvPr>
            <p:ph type="sldNum" sz="quarter" idx="12"/>
          </p:nvPr>
        </p:nvSpPr>
        <p:spPr>
          <a:ln/>
        </p:spPr>
        <p:txBody>
          <a:bodyPr/>
          <a:lstStyle>
            <a:lvl1pPr>
              <a:defRPr/>
            </a:lvl1pPr>
          </a:lstStyle>
          <a:p>
            <a:pPr>
              <a:defRPr/>
            </a:pPr>
            <a:fld id="{3277839C-FA7C-47E4-92C4-A38FFF9AA620}" type="slidenum">
              <a:rPr lang="en-US" altLang="en-US"/>
              <a:pPr>
                <a:defRPr/>
              </a:pPr>
              <a:t>‹#›</a:t>
            </a:fld>
            <a:endParaRPr lang="en-US" altLang="en-US"/>
          </a:p>
        </p:txBody>
      </p:sp>
    </p:spTree>
    <p:extLst>
      <p:ext uri="{BB962C8B-B14F-4D97-AF65-F5344CB8AC3E}">
        <p14:creationId xmlns:p14="http://schemas.microsoft.com/office/powerpoint/2010/main" val="68449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ACDDE2-9014-4CD6-9325-0ED765DF71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116AA9-08FF-4846-B4DF-EC3B18D8DA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8D6723-9E7B-4257-B5EB-36359313DB67}"/>
              </a:ext>
            </a:extLst>
          </p:cNvPr>
          <p:cNvSpPr>
            <a:spLocks noGrp="1" noChangeArrowheads="1"/>
          </p:cNvSpPr>
          <p:nvPr>
            <p:ph type="sldNum" sz="quarter" idx="12"/>
          </p:nvPr>
        </p:nvSpPr>
        <p:spPr>
          <a:ln/>
        </p:spPr>
        <p:txBody>
          <a:bodyPr/>
          <a:lstStyle>
            <a:lvl1pPr>
              <a:defRPr/>
            </a:lvl1pPr>
          </a:lstStyle>
          <a:p>
            <a:pPr>
              <a:defRPr/>
            </a:pPr>
            <a:fld id="{1B581114-C6C1-41C8-BDAB-021DA760E27F}" type="slidenum">
              <a:rPr lang="en-US" altLang="en-US"/>
              <a:pPr>
                <a:defRPr/>
              </a:pPr>
              <a:t>‹#›</a:t>
            </a:fld>
            <a:endParaRPr lang="en-US" altLang="en-US"/>
          </a:p>
        </p:txBody>
      </p:sp>
    </p:spTree>
    <p:extLst>
      <p:ext uri="{BB962C8B-B14F-4D97-AF65-F5344CB8AC3E}">
        <p14:creationId xmlns:p14="http://schemas.microsoft.com/office/powerpoint/2010/main" val="340049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BDF872D-637D-4D75-80A3-267FE75E77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B0CCFA-B424-4D65-915E-4C1272C820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9EF3CC-C608-4DF1-821F-917F26375FD2}"/>
              </a:ext>
            </a:extLst>
          </p:cNvPr>
          <p:cNvSpPr>
            <a:spLocks noGrp="1" noChangeArrowheads="1"/>
          </p:cNvSpPr>
          <p:nvPr>
            <p:ph type="sldNum" sz="quarter" idx="12"/>
          </p:nvPr>
        </p:nvSpPr>
        <p:spPr>
          <a:ln/>
        </p:spPr>
        <p:txBody>
          <a:bodyPr/>
          <a:lstStyle>
            <a:lvl1pPr>
              <a:defRPr/>
            </a:lvl1pPr>
          </a:lstStyle>
          <a:p>
            <a:pPr>
              <a:defRPr/>
            </a:pPr>
            <a:fld id="{D49EF971-E7F5-4B3C-A2A3-D0E0DFA4E9FE}" type="slidenum">
              <a:rPr lang="en-US" altLang="en-US"/>
              <a:pPr>
                <a:defRPr/>
              </a:pPr>
              <a:t>‹#›</a:t>
            </a:fld>
            <a:endParaRPr lang="en-US" altLang="en-US"/>
          </a:p>
        </p:txBody>
      </p:sp>
    </p:spTree>
    <p:extLst>
      <p:ext uri="{BB962C8B-B14F-4D97-AF65-F5344CB8AC3E}">
        <p14:creationId xmlns:p14="http://schemas.microsoft.com/office/powerpoint/2010/main" val="163816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56F4428-2B20-430C-8213-C9C34308AAE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388E9CC-36AE-4F9B-A511-09391D3A40D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97F8BDF-2881-4877-9A9E-EEA1858DBBD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7284CA47-F639-40B8-A959-AD042E9FD1A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427CE6B4-9653-4966-B35B-8999CC2CBF1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44E538-44AB-4B04-963D-F1ADB17153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pearsonmylabandmastering.com/northameric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pearsonmylabandmastering.com/northameri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574AB4C-E258-4C9E-8D8D-A706E9F15307}"/>
              </a:ext>
            </a:extLst>
          </p:cNvPr>
          <p:cNvSpPr>
            <a:spLocks noGrp="1" noChangeArrowheads="1"/>
          </p:cNvSpPr>
          <p:nvPr>
            <p:ph type="ctrTitle"/>
          </p:nvPr>
        </p:nvSpPr>
        <p:spPr/>
        <p:txBody>
          <a:bodyPr/>
          <a:lstStyle/>
          <a:p>
            <a:pPr eaLnBrk="1" hangingPunct="1"/>
            <a:r>
              <a:rPr lang="en-US" altLang="en-US" b="1"/>
              <a:t>HUMAN ANATOMY &amp; PHYSIOLOGY II LAB</a:t>
            </a:r>
          </a:p>
        </p:txBody>
      </p:sp>
      <p:sp>
        <p:nvSpPr>
          <p:cNvPr id="3075" name="Rectangle 3">
            <a:extLst>
              <a:ext uri="{FF2B5EF4-FFF2-40B4-BE49-F238E27FC236}">
                <a16:creationId xmlns:a16="http://schemas.microsoft.com/office/drawing/2014/main" id="{EE9C8D53-8032-40B7-9EC3-2DE506843757}"/>
              </a:ext>
            </a:extLst>
          </p:cNvPr>
          <p:cNvSpPr>
            <a:spLocks noGrp="1" noChangeArrowheads="1"/>
          </p:cNvSpPr>
          <p:nvPr>
            <p:ph type="subTitle" idx="1"/>
          </p:nvPr>
        </p:nvSpPr>
        <p:spPr/>
        <p:txBody>
          <a:bodyPr/>
          <a:lstStyle/>
          <a:p>
            <a:pPr eaLnBrk="1" hangingPunct="1"/>
            <a:r>
              <a:rPr lang="en-US" altLang="en-US" b="1"/>
              <a:t>BIOL 2021 Syllabus Summary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818A4F5-F522-4139-A329-73CBA35514FB}"/>
              </a:ext>
            </a:extLst>
          </p:cNvPr>
          <p:cNvSpPr>
            <a:spLocks noGrp="1" noChangeArrowheads="1"/>
          </p:cNvSpPr>
          <p:nvPr>
            <p:ph type="title"/>
          </p:nvPr>
        </p:nvSpPr>
        <p:spPr>
          <a:xfrm>
            <a:off x="609600" y="0"/>
            <a:ext cx="7772400" cy="1066800"/>
          </a:xfrm>
        </p:spPr>
        <p:txBody>
          <a:bodyPr/>
          <a:lstStyle/>
          <a:p>
            <a:r>
              <a:rPr lang="en-US" altLang="en-US" b="1"/>
              <a:t>Student Responsibilities</a:t>
            </a:r>
          </a:p>
        </p:txBody>
      </p:sp>
      <p:sp>
        <p:nvSpPr>
          <p:cNvPr id="13315" name="Rectangle 3">
            <a:extLst>
              <a:ext uri="{FF2B5EF4-FFF2-40B4-BE49-F238E27FC236}">
                <a16:creationId xmlns:a16="http://schemas.microsoft.com/office/drawing/2014/main" id="{DBBB4632-D548-4122-9764-49F8B9BFCD9D}"/>
              </a:ext>
            </a:extLst>
          </p:cNvPr>
          <p:cNvSpPr>
            <a:spLocks noGrp="1" noChangeArrowheads="1"/>
          </p:cNvSpPr>
          <p:nvPr>
            <p:ph type="body" idx="1"/>
          </p:nvPr>
        </p:nvSpPr>
        <p:spPr>
          <a:xfrm>
            <a:off x="0" y="1066800"/>
            <a:ext cx="9144000" cy="5562600"/>
          </a:xfrm>
        </p:spPr>
        <p:txBody>
          <a:bodyPr/>
          <a:lstStyle/>
          <a:p>
            <a:pPr marL="742950" indent="-742950">
              <a:lnSpc>
                <a:spcPct val="90000"/>
              </a:lnSpc>
              <a:buFont typeface="Times New Roman" panose="02020603050405020304" pitchFamily="18" charset="0"/>
              <a:buAutoNum type="arabicPeriod" startAt="8"/>
            </a:pPr>
            <a:r>
              <a:rPr lang="en-US" altLang="en-US" sz="3600"/>
              <a:t>Turn in your completed homework on time, either electronically on Mastering A&amp;P or stapled with the sheets in the correct order, and with your name, your instructor’s name, and the day and time of your lab on each page as indicated in the week’s Lab Guide.</a:t>
            </a:r>
          </a:p>
          <a:p>
            <a:pPr marL="742950" indent="-742950" eaLnBrk="1" hangingPunct="1">
              <a:buFont typeface="Times New Roman" panose="02020603050405020304" pitchFamily="18" charset="0"/>
              <a:buAutoNum type="arabicPeriod" startAt="8"/>
            </a:pPr>
            <a:r>
              <a:rPr lang="en-US" altLang="en-US" sz="3600"/>
              <a:t>Use safety precautions.</a:t>
            </a:r>
          </a:p>
          <a:p>
            <a:pPr marL="742950" indent="-742950" eaLnBrk="1" hangingPunct="1">
              <a:buFont typeface="Times New Roman" panose="02020603050405020304" pitchFamily="18" charset="0"/>
              <a:buAutoNum type="arabicPeriod" startAt="8"/>
            </a:pPr>
            <a:r>
              <a:rPr lang="en-US" altLang="en-US" sz="3600"/>
              <a:t>Consuming food or drinks in the labs is prohibited.</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A2985AC-767D-4BD0-B8D8-2C2262A4D58E}"/>
              </a:ext>
            </a:extLst>
          </p:cNvPr>
          <p:cNvSpPr>
            <a:spLocks noGrp="1"/>
          </p:cNvSpPr>
          <p:nvPr>
            <p:ph type="title"/>
          </p:nvPr>
        </p:nvSpPr>
        <p:spPr>
          <a:xfrm>
            <a:off x="685800" y="0"/>
            <a:ext cx="7772400" cy="1143000"/>
          </a:xfrm>
        </p:spPr>
        <p:txBody>
          <a:bodyPr/>
          <a:lstStyle/>
          <a:p>
            <a:r>
              <a:rPr lang="en-US" altLang="en-US" b="1"/>
              <a:t>Student Responsibilities</a:t>
            </a:r>
            <a:endParaRPr lang="en-US" altLang="en-US"/>
          </a:p>
        </p:txBody>
      </p:sp>
      <p:sp>
        <p:nvSpPr>
          <p:cNvPr id="16387" name="Content Placeholder 2">
            <a:extLst>
              <a:ext uri="{FF2B5EF4-FFF2-40B4-BE49-F238E27FC236}">
                <a16:creationId xmlns:a16="http://schemas.microsoft.com/office/drawing/2014/main" id="{802276D5-E538-47EF-A435-B509C931B798}"/>
              </a:ext>
            </a:extLst>
          </p:cNvPr>
          <p:cNvSpPr>
            <a:spLocks noGrp="1"/>
          </p:cNvSpPr>
          <p:nvPr>
            <p:ph idx="1"/>
          </p:nvPr>
        </p:nvSpPr>
        <p:spPr>
          <a:xfrm>
            <a:off x="0" y="1295400"/>
            <a:ext cx="9144000" cy="5334000"/>
          </a:xfrm>
        </p:spPr>
        <p:txBody>
          <a:bodyPr/>
          <a:lstStyle/>
          <a:p>
            <a:pPr marL="514350" indent="-514350" eaLnBrk="1" hangingPunct="1">
              <a:buFont typeface="+mj-lt"/>
              <a:buAutoNum type="arabicPeriod" startAt="11"/>
              <a:defRPr/>
            </a:pPr>
            <a:r>
              <a:rPr lang="en-US" altLang="en-US" dirty="0">
                <a:ea typeface="+mn-ea"/>
                <a:cs typeface="+mn-cs"/>
              </a:rPr>
              <a:t>Dispose of all contaminated or dangerous materials in the appropriate safety disposal containers. The red biohazard containers and the sharps containers (red or clear) around the labs are not for disposal of ordinary trash.</a:t>
            </a:r>
            <a:endParaRPr lang="en-US" altLang="en-US" sz="1000" dirty="0">
              <a:ea typeface="+mn-ea"/>
              <a:cs typeface="+mn-cs"/>
            </a:endParaRPr>
          </a:p>
          <a:p>
            <a:pPr marL="0" indent="0" eaLnBrk="1" hangingPunct="1">
              <a:buFontTx/>
              <a:buNone/>
              <a:defRPr/>
            </a:pPr>
            <a:r>
              <a:rPr lang="en-US" altLang="en-US" sz="1000" dirty="0">
                <a:ea typeface="+mn-ea"/>
                <a:cs typeface="+mn-cs"/>
              </a:rPr>
              <a:t> </a:t>
            </a:r>
          </a:p>
          <a:p>
            <a:pPr marL="514350" indent="-514350" eaLnBrk="1" hangingPunct="1">
              <a:buFont typeface="+mj-lt"/>
              <a:buAutoNum type="arabicPeriod" startAt="12"/>
              <a:defRPr/>
            </a:pPr>
            <a:r>
              <a:rPr lang="en-US" altLang="en-US" dirty="0">
                <a:ea typeface="+mn-ea"/>
                <a:cs typeface="+mn-cs"/>
              </a:rPr>
              <a:t>The lab printing facilities are only to print the anatomy and physiology assignments.  </a:t>
            </a:r>
            <a:r>
              <a:rPr lang="en-US" altLang="en-US" b="1" i="1" dirty="0">
                <a:ea typeface="+mn-ea"/>
                <a:cs typeface="+mn-cs"/>
              </a:rPr>
              <a:t>Printing lecture or lab PowerPoint slides is </a:t>
            </a:r>
            <a:r>
              <a:rPr lang="en-US" altLang="en-US" b="1" i="1" dirty="0">
                <a:solidFill>
                  <a:srgbClr val="FF0000"/>
                </a:solidFill>
                <a:ea typeface="+mn-ea"/>
                <a:cs typeface="+mn-cs"/>
              </a:rPr>
              <a:t>not</a:t>
            </a:r>
            <a:r>
              <a:rPr lang="en-US" altLang="en-US" b="1" i="1" dirty="0">
                <a:ea typeface="+mn-ea"/>
                <a:cs typeface="+mn-cs"/>
              </a:rPr>
              <a:t> allowed in the laboratories.</a:t>
            </a:r>
            <a:r>
              <a:rPr lang="en-US" altLang="en-US" dirty="0">
                <a:ea typeface="+mn-ea"/>
                <a:cs typeface="+mn-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B320363-2677-4C2A-A85A-C9AB30DF95A4}"/>
              </a:ext>
            </a:extLst>
          </p:cNvPr>
          <p:cNvSpPr>
            <a:spLocks noGrp="1" noChangeArrowheads="1"/>
          </p:cNvSpPr>
          <p:nvPr>
            <p:ph type="title"/>
          </p:nvPr>
        </p:nvSpPr>
        <p:spPr/>
        <p:txBody>
          <a:bodyPr/>
          <a:lstStyle/>
          <a:p>
            <a:pPr eaLnBrk="1" hangingPunct="1"/>
            <a:r>
              <a:rPr lang="en-US" altLang="en-US"/>
              <a:t>Don’t Lose Your Way</a:t>
            </a:r>
          </a:p>
        </p:txBody>
      </p:sp>
      <p:sp>
        <p:nvSpPr>
          <p:cNvPr id="15363" name="Rectangle 3">
            <a:extLst>
              <a:ext uri="{FF2B5EF4-FFF2-40B4-BE49-F238E27FC236}">
                <a16:creationId xmlns:a16="http://schemas.microsoft.com/office/drawing/2014/main" id="{712D4C9E-0AA4-4B59-AFF4-1FFF84493D46}"/>
              </a:ext>
            </a:extLst>
          </p:cNvPr>
          <p:cNvSpPr>
            <a:spLocks noGrp="1" noChangeArrowheads="1"/>
          </p:cNvSpPr>
          <p:nvPr>
            <p:ph type="body" idx="1"/>
          </p:nvPr>
        </p:nvSpPr>
        <p:spPr>
          <a:xfrm>
            <a:off x="304800" y="2286000"/>
            <a:ext cx="8610600" cy="2133600"/>
          </a:xfrm>
        </p:spPr>
        <p:txBody>
          <a:bodyPr/>
          <a:lstStyle/>
          <a:p>
            <a:pPr eaLnBrk="1" hangingPunct="1"/>
            <a:r>
              <a:rPr lang="en-US" altLang="en-US" sz="6000"/>
              <a:t>You cannot cram for an A&amp;P exam!</a:t>
            </a:r>
          </a:p>
        </p:txBody>
      </p:sp>
      <p:pic>
        <p:nvPicPr>
          <p:cNvPr id="15364" name="Picture 3">
            <a:extLst>
              <a:ext uri="{FF2B5EF4-FFF2-40B4-BE49-F238E27FC236}">
                <a16:creationId xmlns:a16="http://schemas.microsoft.com/office/drawing/2014/main" id="{42851869-757D-44C2-BA93-AB64FC63E7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72000"/>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a:extLst>
              <a:ext uri="{FF2B5EF4-FFF2-40B4-BE49-F238E27FC236}">
                <a16:creationId xmlns:a16="http://schemas.microsoft.com/office/drawing/2014/main" id="{839AD89D-F75E-408F-BF04-7D78F5EE4E4F}"/>
              </a:ext>
            </a:extLst>
          </p:cNvPr>
          <p:cNvSpPr txBox="1">
            <a:spLocks noChangeArrowheads="1"/>
          </p:cNvSpPr>
          <p:nvPr/>
        </p:nvSpPr>
        <p:spPr bwMode="auto">
          <a:xfrm>
            <a:off x="990600" y="4800600"/>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2800">
                <a:solidFill>
                  <a:srgbClr val="FF0000"/>
                </a:solidFill>
              </a:rPr>
              <a:t>Warning:  Exam dates are closer than they appear!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A0E9891-95F8-4839-8D7A-7BF14FD9A475}"/>
              </a:ext>
            </a:extLst>
          </p:cNvPr>
          <p:cNvSpPr>
            <a:spLocks noGrp="1" noChangeArrowheads="1"/>
          </p:cNvSpPr>
          <p:nvPr>
            <p:ph type="ctrTitle"/>
          </p:nvPr>
        </p:nvSpPr>
        <p:spPr>
          <a:xfrm>
            <a:off x="609600" y="1981200"/>
            <a:ext cx="7848600" cy="1447800"/>
          </a:xfrm>
        </p:spPr>
        <p:txBody>
          <a:bodyPr/>
          <a:lstStyle/>
          <a:p>
            <a:pPr eaLnBrk="1" hangingPunct="1"/>
            <a:r>
              <a:rPr lang="en-US" altLang="en-US" sz="8000" b="1"/>
              <a:t>Lab 1</a:t>
            </a:r>
          </a:p>
        </p:txBody>
      </p:sp>
      <p:sp>
        <p:nvSpPr>
          <p:cNvPr id="16387" name="Rectangle 3">
            <a:extLst>
              <a:ext uri="{FF2B5EF4-FFF2-40B4-BE49-F238E27FC236}">
                <a16:creationId xmlns:a16="http://schemas.microsoft.com/office/drawing/2014/main" id="{87D1B6E1-1B7A-40E0-B012-E6BED16E00BE}"/>
              </a:ext>
            </a:extLst>
          </p:cNvPr>
          <p:cNvSpPr>
            <a:spLocks noGrp="1" noChangeArrowheads="1"/>
          </p:cNvSpPr>
          <p:nvPr>
            <p:ph type="subTitle" idx="1"/>
          </p:nvPr>
        </p:nvSpPr>
        <p:spPr>
          <a:xfrm>
            <a:off x="914400" y="3886200"/>
            <a:ext cx="7467600" cy="1752600"/>
          </a:xfrm>
        </p:spPr>
        <p:txBody>
          <a:bodyPr/>
          <a:lstStyle/>
          <a:p>
            <a:pPr eaLnBrk="1" hangingPunct="1"/>
            <a:r>
              <a:rPr lang="en-US" altLang="en-US" sz="4400" b="1"/>
              <a:t>Anatomy of the Heart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5FF12FF-CBFD-4A66-BCF1-C43C1D04DB9D}"/>
              </a:ext>
            </a:extLst>
          </p:cNvPr>
          <p:cNvSpPr>
            <a:spLocks noGrp="1" noChangeArrowheads="1"/>
          </p:cNvSpPr>
          <p:nvPr>
            <p:ph type="ctrTitle"/>
          </p:nvPr>
        </p:nvSpPr>
        <p:spPr>
          <a:xfrm>
            <a:off x="609600" y="228600"/>
            <a:ext cx="7848600" cy="838200"/>
          </a:xfrm>
        </p:spPr>
        <p:txBody>
          <a:bodyPr/>
          <a:lstStyle/>
          <a:p>
            <a:pPr eaLnBrk="1" hangingPunct="1"/>
            <a:r>
              <a:rPr lang="en-US" altLang="en-US" b="1" dirty="0"/>
              <a:t>Lab 1 Activities</a:t>
            </a:r>
          </a:p>
        </p:txBody>
      </p:sp>
      <p:sp>
        <p:nvSpPr>
          <p:cNvPr id="17411" name="Rectangle 3">
            <a:extLst>
              <a:ext uri="{FF2B5EF4-FFF2-40B4-BE49-F238E27FC236}">
                <a16:creationId xmlns:a16="http://schemas.microsoft.com/office/drawing/2014/main" id="{FCCB48DF-CF07-467C-BF36-68DD19ACF37D}"/>
              </a:ext>
            </a:extLst>
          </p:cNvPr>
          <p:cNvSpPr>
            <a:spLocks noGrp="1" noChangeArrowheads="1"/>
          </p:cNvSpPr>
          <p:nvPr>
            <p:ph type="subTitle" idx="1"/>
          </p:nvPr>
        </p:nvSpPr>
        <p:spPr>
          <a:xfrm>
            <a:off x="152400" y="1143000"/>
            <a:ext cx="8686800" cy="5486400"/>
          </a:xfrm>
        </p:spPr>
        <p:txBody>
          <a:bodyPr/>
          <a:lstStyle/>
          <a:p>
            <a:pPr marL="381000" indent="-381000" algn="l" eaLnBrk="1" hangingPunct="1">
              <a:buFontTx/>
              <a:buAutoNum type="arabicPeriod"/>
            </a:pPr>
            <a:r>
              <a:rPr lang="en-US" altLang="en-US" b="1" dirty="0"/>
              <a:t>Cardiac muscle slide (#22)</a:t>
            </a:r>
            <a:endParaRPr lang="en-US" altLang="en-US" sz="1000" b="1" dirty="0"/>
          </a:p>
          <a:p>
            <a:pPr marL="381000" indent="-381000" algn="l" eaLnBrk="1" hangingPunct="1">
              <a:buFontTx/>
              <a:buAutoNum type="arabicPeriod"/>
            </a:pPr>
            <a:endParaRPr lang="en-US" altLang="en-US" sz="1000" b="1" dirty="0"/>
          </a:p>
          <a:p>
            <a:pPr marL="381000" indent="-381000" algn="l" eaLnBrk="1" hangingPunct="1">
              <a:buFontTx/>
              <a:buAutoNum type="arabicPeriod"/>
            </a:pPr>
            <a:r>
              <a:rPr lang="en-US" altLang="en-US" b="1" dirty="0"/>
              <a:t>Heart models and diagrams </a:t>
            </a:r>
            <a:endParaRPr lang="en-US" altLang="en-US" sz="1000" b="1" dirty="0"/>
          </a:p>
          <a:p>
            <a:pPr marL="381000" indent="-381000" algn="l" eaLnBrk="1" hangingPunct="1">
              <a:buFontTx/>
              <a:buAutoNum type="arabicPeriod"/>
            </a:pPr>
            <a:endParaRPr lang="en-US" altLang="en-US" sz="1000" b="1" dirty="0"/>
          </a:p>
          <a:p>
            <a:pPr marL="381000" indent="-381000" algn="l" eaLnBrk="1" hangingPunct="1">
              <a:buFontTx/>
              <a:buAutoNum type="arabicPeriod"/>
            </a:pPr>
            <a:r>
              <a:rPr lang="en-US" altLang="en-US" b="1" dirty="0"/>
              <a:t>Dissection of sheep heart </a:t>
            </a:r>
            <a:endParaRPr lang="en-US" altLang="en-US" sz="1000" b="1" dirty="0"/>
          </a:p>
          <a:p>
            <a:pPr marL="381000" indent="-381000" algn="l" eaLnBrk="1" hangingPunct="1">
              <a:buFontTx/>
              <a:buAutoNum type="arabicPeriod"/>
            </a:pPr>
            <a:endParaRPr lang="en-US" altLang="en-US" sz="1000" b="1" dirty="0"/>
          </a:p>
          <a:p>
            <a:pPr marL="381000" indent="-381000" algn="l" eaLnBrk="1" hangingPunct="1">
              <a:buFontTx/>
              <a:buAutoNum type="arabicPeriod"/>
            </a:pPr>
            <a:r>
              <a:rPr lang="en-US" altLang="en-US" b="1" dirty="0" err="1"/>
              <a:t>PhysioEx</a:t>
            </a:r>
            <a:r>
              <a:rPr lang="en-US" altLang="en-US" b="1" baseline="30000" dirty="0">
                <a:cs typeface="Times New Roman" panose="02020603050405020304" pitchFamily="18" charset="0"/>
              </a:rPr>
              <a:t>®</a:t>
            </a:r>
            <a:r>
              <a:rPr lang="en-US" altLang="en-US" b="1" dirty="0"/>
              <a:t> Frog Cardiovascular Physiology (computer simulation of frog heart modifiers):  Exercise 6: Cardiovascular Physiology, activities 1, 2, 4 and 5</a:t>
            </a:r>
            <a:r>
              <a:rPr lang="en-US" alt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076" descr="189">
            <a:extLst>
              <a:ext uri="{FF2B5EF4-FFF2-40B4-BE49-F238E27FC236}">
                <a16:creationId xmlns:a16="http://schemas.microsoft.com/office/drawing/2014/main" id="{71CB1960-431A-46FF-8702-06DDF5E4A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14400"/>
            <a:ext cx="434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074">
            <a:extLst>
              <a:ext uri="{FF2B5EF4-FFF2-40B4-BE49-F238E27FC236}">
                <a16:creationId xmlns:a16="http://schemas.microsoft.com/office/drawing/2014/main" id="{3A8F158A-1363-43D4-9DBB-3A1F02892187}"/>
              </a:ext>
            </a:extLst>
          </p:cNvPr>
          <p:cNvSpPr>
            <a:spLocks noGrp="1" noChangeArrowheads="1"/>
          </p:cNvSpPr>
          <p:nvPr>
            <p:ph type="title"/>
          </p:nvPr>
        </p:nvSpPr>
        <p:spPr>
          <a:xfrm>
            <a:off x="0" y="0"/>
            <a:ext cx="9144000" cy="838200"/>
          </a:xfrm>
        </p:spPr>
        <p:txBody>
          <a:bodyPr/>
          <a:lstStyle/>
          <a:p>
            <a:pPr eaLnBrk="1" hangingPunct="1"/>
            <a:r>
              <a:rPr lang="en-US" altLang="en-US" sz="4800" b="1" dirty="0"/>
              <a:t>Characteristics of Cardiac Muscle</a:t>
            </a:r>
          </a:p>
        </p:txBody>
      </p:sp>
      <p:sp>
        <p:nvSpPr>
          <p:cNvPr id="18436" name="Rectangle 3075">
            <a:extLst>
              <a:ext uri="{FF2B5EF4-FFF2-40B4-BE49-F238E27FC236}">
                <a16:creationId xmlns:a16="http://schemas.microsoft.com/office/drawing/2014/main" id="{DBFAAE8B-AF5C-4E54-AC75-787B6CF108D9}"/>
              </a:ext>
            </a:extLst>
          </p:cNvPr>
          <p:cNvSpPr>
            <a:spLocks noGrp="1" noChangeArrowheads="1"/>
          </p:cNvSpPr>
          <p:nvPr>
            <p:ph type="body" idx="1"/>
          </p:nvPr>
        </p:nvSpPr>
        <p:spPr>
          <a:xfrm>
            <a:off x="0" y="990600"/>
            <a:ext cx="4876800" cy="5867400"/>
          </a:xfrm>
        </p:spPr>
        <p:txBody>
          <a:bodyPr/>
          <a:lstStyle/>
          <a:p>
            <a:pPr eaLnBrk="1" hangingPunct="1">
              <a:lnSpc>
                <a:spcPct val="90000"/>
              </a:lnSpc>
            </a:pPr>
            <a:r>
              <a:rPr lang="en-US" altLang="en-US" sz="2800"/>
              <a:t>Forms most of heart wall (myocardium)</a:t>
            </a:r>
          </a:p>
          <a:p>
            <a:pPr eaLnBrk="1" hangingPunct="1">
              <a:lnSpc>
                <a:spcPct val="90000"/>
              </a:lnSpc>
            </a:pPr>
            <a:endParaRPr lang="en-US" altLang="en-US" sz="2800"/>
          </a:p>
          <a:p>
            <a:pPr eaLnBrk="1" hangingPunct="1">
              <a:lnSpc>
                <a:spcPct val="90000"/>
              </a:lnSpc>
            </a:pPr>
            <a:r>
              <a:rPr lang="en-US" altLang="en-US" sz="2800"/>
              <a:t>Involuntary (unconscious)</a:t>
            </a:r>
          </a:p>
          <a:p>
            <a:pPr eaLnBrk="1" hangingPunct="1">
              <a:lnSpc>
                <a:spcPct val="90000"/>
              </a:lnSpc>
            </a:pPr>
            <a:endParaRPr lang="en-US" altLang="en-US" sz="2800"/>
          </a:p>
          <a:p>
            <a:pPr eaLnBrk="1" hangingPunct="1">
              <a:lnSpc>
                <a:spcPct val="90000"/>
              </a:lnSpc>
            </a:pPr>
            <a:r>
              <a:rPr lang="en-US" altLang="en-US" sz="2800"/>
              <a:t>Autorhythmicity (contracts without external stimuli)</a:t>
            </a:r>
          </a:p>
          <a:p>
            <a:pPr eaLnBrk="1" hangingPunct="1">
              <a:lnSpc>
                <a:spcPct val="90000"/>
              </a:lnSpc>
            </a:pPr>
            <a:endParaRPr lang="en-US" altLang="en-US" sz="2800"/>
          </a:p>
          <a:p>
            <a:pPr eaLnBrk="1" hangingPunct="1">
              <a:lnSpc>
                <a:spcPct val="90000"/>
              </a:lnSpc>
            </a:pPr>
            <a:r>
              <a:rPr lang="en-US" altLang="en-US" sz="2800"/>
              <a:t>Fast contraction, non-fatigable</a:t>
            </a:r>
          </a:p>
          <a:p>
            <a:pPr eaLnBrk="1" hangingPunct="1">
              <a:lnSpc>
                <a:spcPct val="90000"/>
              </a:lnSpc>
            </a:pPr>
            <a:endParaRPr lang="en-US" altLang="en-US" sz="2800"/>
          </a:p>
          <a:p>
            <a:pPr eaLnBrk="1" hangingPunct="1">
              <a:lnSpc>
                <a:spcPct val="90000"/>
              </a:lnSpc>
            </a:pPr>
            <a:r>
              <a:rPr lang="en-US" altLang="en-US" sz="2800"/>
              <a:t>Constant rhythm may be modified by neural and hormonal signals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B8CD6C5-CA45-49DB-BD5A-EFE2CE116FC9}"/>
              </a:ext>
            </a:extLst>
          </p:cNvPr>
          <p:cNvSpPr>
            <a:spLocks noGrp="1" noChangeArrowheads="1"/>
          </p:cNvSpPr>
          <p:nvPr>
            <p:ph type="title"/>
          </p:nvPr>
        </p:nvSpPr>
        <p:spPr>
          <a:xfrm>
            <a:off x="762000" y="0"/>
            <a:ext cx="7772400" cy="1143000"/>
          </a:xfrm>
        </p:spPr>
        <p:txBody>
          <a:bodyPr/>
          <a:lstStyle/>
          <a:p>
            <a:pPr eaLnBrk="1" hangingPunct="1"/>
            <a:r>
              <a:rPr lang="en-US" altLang="en-US" sz="5400" b="1"/>
              <a:t>Cardiac Muscle Tissue</a:t>
            </a:r>
            <a:r>
              <a:rPr lang="en-US" altLang="en-US"/>
              <a:t> </a:t>
            </a:r>
          </a:p>
        </p:txBody>
      </p:sp>
      <p:sp>
        <p:nvSpPr>
          <p:cNvPr id="19459" name="Rectangle 3">
            <a:extLst>
              <a:ext uri="{FF2B5EF4-FFF2-40B4-BE49-F238E27FC236}">
                <a16:creationId xmlns:a16="http://schemas.microsoft.com/office/drawing/2014/main" id="{83888DC0-40EC-467F-A710-65F02A814352}"/>
              </a:ext>
            </a:extLst>
          </p:cNvPr>
          <p:cNvSpPr>
            <a:spLocks noGrp="1" noChangeArrowheads="1"/>
          </p:cNvSpPr>
          <p:nvPr>
            <p:ph type="body" sz="half" idx="1"/>
          </p:nvPr>
        </p:nvSpPr>
        <p:spPr>
          <a:xfrm>
            <a:off x="0" y="1143000"/>
            <a:ext cx="3276600" cy="4724400"/>
          </a:xfrm>
        </p:spPr>
        <p:txBody>
          <a:bodyPr/>
          <a:lstStyle/>
          <a:p>
            <a:pPr eaLnBrk="1" hangingPunct="1">
              <a:lnSpc>
                <a:spcPct val="90000"/>
              </a:lnSpc>
            </a:pPr>
            <a:r>
              <a:rPr lang="en-US" altLang="en-US" sz="2800" dirty="0"/>
              <a:t>Striated</a:t>
            </a:r>
          </a:p>
          <a:p>
            <a:pPr eaLnBrk="1" hangingPunct="1">
              <a:lnSpc>
                <a:spcPct val="90000"/>
              </a:lnSpc>
            </a:pPr>
            <a:endParaRPr lang="en-US" altLang="en-US" sz="2800" dirty="0"/>
          </a:p>
          <a:p>
            <a:pPr eaLnBrk="1" hangingPunct="1">
              <a:lnSpc>
                <a:spcPct val="90000"/>
              </a:lnSpc>
            </a:pPr>
            <a:r>
              <a:rPr lang="en-US" altLang="en-US" sz="2800" dirty="0"/>
              <a:t>Unicellular</a:t>
            </a:r>
          </a:p>
          <a:p>
            <a:pPr eaLnBrk="1" hangingPunct="1">
              <a:lnSpc>
                <a:spcPct val="90000"/>
              </a:lnSpc>
            </a:pPr>
            <a:endParaRPr lang="en-US" altLang="en-US" sz="2800" dirty="0"/>
          </a:p>
          <a:p>
            <a:pPr eaLnBrk="1" hangingPunct="1">
              <a:lnSpc>
                <a:spcPct val="90000"/>
              </a:lnSpc>
            </a:pPr>
            <a:r>
              <a:rPr lang="en-US" altLang="en-US" sz="2800" dirty="0"/>
              <a:t>Uninucleate</a:t>
            </a:r>
          </a:p>
          <a:p>
            <a:pPr eaLnBrk="1" hangingPunct="1">
              <a:lnSpc>
                <a:spcPct val="90000"/>
              </a:lnSpc>
            </a:pPr>
            <a:endParaRPr lang="en-US" altLang="en-US" sz="2800" dirty="0"/>
          </a:p>
          <a:p>
            <a:pPr eaLnBrk="1" hangingPunct="1">
              <a:lnSpc>
                <a:spcPct val="90000"/>
              </a:lnSpc>
            </a:pPr>
            <a:r>
              <a:rPr lang="en-US" altLang="en-US" sz="2800" dirty="0"/>
              <a:t>Branched cells</a:t>
            </a:r>
          </a:p>
          <a:p>
            <a:pPr eaLnBrk="1" hangingPunct="1">
              <a:lnSpc>
                <a:spcPct val="90000"/>
              </a:lnSpc>
            </a:pPr>
            <a:endParaRPr lang="en-US" altLang="en-US" sz="2800" dirty="0"/>
          </a:p>
          <a:p>
            <a:pPr eaLnBrk="1" hangingPunct="1">
              <a:lnSpc>
                <a:spcPct val="90000"/>
              </a:lnSpc>
            </a:pPr>
            <a:r>
              <a:rPr lang="en-US" altLang="en-US" sz="2800" dirty="0"/>
              <a:t>Intercalated discs </a:t>
            </a:r>
          </a:p>
        </p:txBody>
      </p:sp>
      <p:pic>
        <p:nvPicPr>
          <p:cNvPr id="19460" name="Picture 7" descr="189">
            <a:extLst>
              <a:ext uri="{FF2B5EF4-FFF2-40B4-BE49-F238E27FC236}">
                <a16:creationId xmlns:a16="http://schemas.microsoft.com/office/drawing/2014/main" id="{C7C8746C-3BAB-4D80-848B-F58B4DF9193E}"/>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048000" y="1066800"/>
            <a:ext cx="6096000" cy="57912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10B3DD80-2C9B-436B-AE14-1005B1B70DAA}"/>
              </a:ext>
            </a:extLst>
          </p:cNvPr>
          <p:cNvSpPr>
            <a:spLocks noGrp="1" noChangeArrowheads="1"/>
          </p:cNvSpPr>
          <p:nvPr>
            <p:ph type="title"/>
          </p:nvPr>
        </p:nvSpPr>
        <p:spPr>
          <a:xfrm>
            <a:off x="0" y="0"/>
            <a:ext cx="3429000" cy="2438400"/>
          </a:xfrm>
        </p:spPr>
        <p:txBody>
          <a:bodyPr/>
          <a:lstStyle/>
          <a:p>
            <a:pPr eaLnBrk="1" hangingPunct="1"/>
            <a:r>
              <a:rPr lang="en-US" altLang="en-US" sz="5400" b="1"/>
              <a:t>Cardiac Muscle Tissue</a:t>
            </a:r>
            <a:r>
              <a:rPr lang="en-US" altLang="en-US" sz="5400"/>
              <a:t> </a:t>
            </a:r>
          </a:p>
        </p:txBody>
      </p:sp>
      <p:sp>
        <p:nvSpPr>
          <p:cNvPr id="20483" name="Rectangle 3">
            <a:extLst>
              <a:ext uri="{FF2B5EF4-FFF2-40B4-BE49-F238E27FC236}">
                <a16:creationId xmlns:a16="http://schemas.microsoft.com/office/drawing/2014/main" id="{C9E54AF5-0DEF-4A7B-9CBF-1B1F3AF862D6}"/>
              </a:ext>
            </a:extLst>
          </p:cNvPr>
          <p:cNvSpPr>
            <a:spLocks noGrp="1" noChangeArrowheads="1"/>
          </p:cNvSpPr>
          <p:nvPr>
            <p:ph type="body" sz="half" idx="1"/>
          </p:nvPr>
        </p:nvSpPr>
        <p:spPr>
          <a:xfrm>
            <a:off x="0" y="3124200"/>
            <a:ext cx="3124200" cy="3276600"/>
          </a:xfrm>
        </p:spPr>
        <p:txBody>
          <a:bodyPr/>
          <a:lstStyle/>
          <a:p>
            <a:pPr eaLnBrk="1" hangingPunct="1"/>
            <a:r>
              <a:rPr lang="en-US" altLang="en-US" sz="2800" dirty="0"/>
              <a:t>Rich blood supply</a:t>
            </a:r>
          </a:p>
          <a:p>
            <a:pPr eaLnBrk="1" hangingPunct="1"/>
            <a:endParaRPr lang="en-US" altLang="en-US" sz="2800" dirty="0"/>
          </a:p>
        </p:txBody>
      </p:sp>
      <p:pic>
        <p:nvPicPr>
          <p:cNvPr id="20484" name="Picture 2" descr="cam40ab">
            <a:extLst>
              <a:ext uri="{FF2B5EF4-FFF2-40B4-BE49-F238E27FC236}">
                <a16:creationId xmlns:a16="http://schemas.microsoft.com/office/drawing/2014/main" id="{49EF6231-6DF5-41D3-A7C1-16AE2651EAC5}"/>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573463" y="609600"/>
            <a:ext cx="5454650" cy="6248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E508FA5-613A-45DD-8A25-441067913FA8}"/>
              </a:ext>
            </a:extLst>
          </p:cNvPr>
          <p:cNvSpPr>
            <a:spLocks noGrp="1" noChangeArrowheads="1"/>
          </p:cNvSpPr>
          <p:nvPr>
            <p:ph type="title"/>
          </p:nvPr>
        </p:nvSpPr>
        <p:spPr>
          <a:xfrm>
            <a:off x="457200" y="0"/>
            <a:ext cx="8001000" cy="1371600"/>
          </a:xfrm>
        </p:spPr>
        <p:txBody>
          <a:bodyPr/>
          <a:lstStyle/>
          <a:p>
            <a:pPr eaLnBrk="1" hangingPunct="1"/>
            <a:r>
              <a:rPr lang="en-US" altLang="en-US" sz="6600" b="1"/>
              <a:t>Intercalated Discs</a:t>
            </a:r>
          </a:p>
        </p:txBody>
      </p:sp>
      <p:sp>
        <p:nvSpPr>
          <p:cNvPr id="21507" name="Rectangle 3">
            <a:extLst>
              <a:ext uri="{FF2B5EF4-FFF2-40B4-BE49-F238E27FC236}">
                <a16:creationId xmlns:a16="http://schemas.microsoft.com/office/drawing/2014/main" id="{C5184C3C-8CE2-4BBC-B117-8D92CBC9C45A}"/>
              </a:ext>
            </a:extLst>
          </p:cNvPr>
          <p:cNvSpPr>
            <a:spLocks noGrp="1" noChangeArrowheads="1"/>
          </p:cNvSpPr>
          <p:nvPr>
            <p:ph type="body" sz="half" idx="1"/>
          </p:nvPr>
        </p:nvSpPr>
        <p:spPr>
          <a:xfrm>
            <a:off x="0" y="1600200"/>
            <a:ext cx="4648200" cy="4724400"/>
          </a:xfrm>
        </p:spPr>
        <p:txBody>
          <a:bodyPr/>
          <a:lstStyle/>
          <a:p>
            <a:pPr eaLnBrk="1" hangingPunct="1"/>
            <a:r>
              <a:rPr lang="en-US" altLang="en-US" sz="2800" dirty="0"/>
              <a:t>Gap junctions </a:t>
            </a:r>
          </a:p>
          <a:p>
            <a:pPr lvl="1" eaLnBrk="1" hangingPunct="1"/>
            <a:r>
              <a:rPr lang="en-US" altLang="en-US" sz="2400" dirty="0"/>
              <a:t>Electrical synapses</a:t>
            </a:r>
          </a:p>
          <a:p>
            <a:pPr lvl="1" eaLnBrk="1" hangingPunct="1"/>
            <a:r>
              <a:rPr lang="en-US" altLang="en-US" sz="2400" dirty="0"/>
              <a:t>Excitation spreads rapidly</a:t>
            </a:r>
          </a:p>
          <a:p>
            <a:pPr lvl="1" eaLnBrk="1" hangingPunct="1"/>
            <a:endParaRPr lang="en-US" altLang="en-US" sz="2400" dirty="0"/>
          </a:p>
          <a:p>
            <a:pPr eaLnBrk="1" hangingPunct="1"/>
            <a:r>
              <a:rPr lang="en-US" altLang="en-US" sz="2800" dirty="0"/>
              <a:t>Tight junctions </a:t>
            </a:r>
          </a:p>
          <a:p>
            <a:pPr lvl="1" eaLnBrk="1" hangingPunct="1"/>
            <a:r>
              <a:rPr lang="en-US" altLang="en-US" sz="2400" dirty="0"/>
              <a:t>Help keep blood from entering cardiac tissue</a:t>
            </a:r>
          </a:p>
          <a:p>
            <a:pPr lvl="1" eaLnBrk="1" hangingPunct="1"/>
            <a:endParaRPr lang="en-US" altLang="en-US" sz="2400" dirty="0"/>
          </a:p>
          <a:p>
            <a:pPr eaLnBrk="1" hangingPunct="1"/>
            <a:r>
              <a:rPr lang="en-US" altLang="en-US" sz="2800" dirty="0"/>
              <a:t>Desmosomes</a:t>
            </a:r>
          </a:p>
          <a:p>
            <a:pPr lvl="1" eaLnBrk="1" hangingPunct="1"/>
            <a:r>
              <a:rPr lang="en-US" altLang="en-US" sz="2400" dirty="0"/>
              <a:t>Hold cardiac cells together to resist tearing during contraction</a:t>
            </a:r>
          </a:p>
        </p:txBody>
      </p:sp>
      <p:sp>
        <p:nvSpPr>
          <p:cNvPr id="21508" name="Rectangle 5">
            <a:extLst>
              <a:ext uri="{FF2B5EF4-FFF2-40B4-BE49-F238E27FC236}">
                <a16:creationId xmlns:a16="http://schemas.microsoft.com/office/drawing/2014/main" id="{644A0F42-FAE2-41B4-BA6B-AA19831CC7B6}"/>
              </a:ext>
            </a:extLst>
          </p:cNvPr>
          <p:cNvSpPr>
            <a:spLocks noChangeArrowheads="1"/>
          </p:cNvSpPr>
          <p:nvPr/>
        </p:nvSpPr>
        <p:spPr bwMode="auto">
          <a:xfrm>
            <a:off x="2003425" y="1811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pic>
        <p:nvPicPr>
          <p:cNvPr id="21509" name="Picture 8" descr="cardiac1">
            <a:extLst>
              <a:ext uri="{FF2B5EF4-FFF2-40B4-BE49-F238E27FC236}">
                <a16:creationId xmlns:a16="http://schemas.microsoft.com/office/drawing/2014/main" id="{9B8FA579-E8CD-4412-A62A-91805EE47B5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16550" y="1219200"/>
            <a:ext cx="3727450" cy="5638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81C3B74-79A3-4BE6-8DFF-2851220753AB}"/>
              </a:ext>
            </a:extLst>
          </p:cNvPr>
          <p:cNvSpPr>
            <a:spLocks noGrp="1" noChangeArrowheads="1"/>
          </p:cNvSpPr>
          <p:nvPr>
            <p:ph type="title"/>
          </p:nvPr>
        </p:nvSpPr>
        <p:spPr/>
        <p:txBody>
          <a:bodyPr/>
          <a:lstStyle/>
          <a:p>
            <a:pPr eaLnBrk="1" hangingPunct="1"/>
            <a:r>
              <a:rPr lang="en-US" altLang="en-US" sz="4800" b="1"/>
              <a:t>Physiology of Contraction</a:t>
            </a:r>
          </a:p>
        </p:txBody>
      </p:sp>
      <p:sp>
        <p:nvSpPr>
          <p:cNvPr id="22531" name="Rectangle 3">
            <a:extLst>
              <a:ext uri="{FF2B5EF4-FFF2-40B4-BE49-F238E27FC236}">
                <a16:creationId xmlns:a16="http://schemas.microsoft.com/office/drawing/2014/main" id="{ECC5B8B7-5D9A-48D3-B5DC-865C3CACC882}"/>
              </a:ext>
            </a:extLst>
          </p:cNvPr>
          <p:cNvSpPr>
            <a:spLocks noGrp="1" noChangeArrowheads="1"/>
          </p:cNvSpPr>
          <p:nvPr>
            <p:ph type="body" idx="1"/>
          </p:nvPr>
        </p:nvSpPr>
        <p:spPr/>
        <p:txBody>
          <a:bodyPr/>
          <a:lstStyle/>
          <a:p>
            <a:pPr eaLnBrk="1" hangingPunct="1"/>
            <a:r>
              <a:rPr lang="en-US" altLang="en-US"/>
              <a:t>Contraction utilizes the Sliding Filament Mechanism</a:t>
            </a:r>
          </a:p>
          <a:p>
            <a:pPr eaLnBrk="1" hangingPunct="1">
              <a:buFontTx/>
              <a:buNone/>
            </a:pPr>
            <a:endParaRPr lang="en-US" altLang="en-US"/>
          </a:p>
          <a:p>
            <a:pPr eaLnBrk="1" hangingPunct="1"/>
            <a:r>
              <a:rPr lang="en-US" altLang="en-US"/>
              <a:t>The same mechanism used by skeletal muscles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9EDA34A-2D13-4264-80A2-69ED71C7CDFD}"/>
              </a:ext>
            </a:extLst>
          </p:cNvPr>
          <p:cNvSpPr>
            <a:spLocks noGrp="1" noChangeArrowheads="1"/>
          </p:cNvSpPr>
          <p:nvPr>
            <p:ph type="title"/>
          </p:nvPr>
        </p:nvSpPr>
        <p:spPr>
          <a:xfrm>
            <a:off x="685800" y="-76200"/>
            <a:ext cx="7772400" cy="1143000"/>
          </a:xfrm>
        </p:spPr>
        <p:txBody>
          <a:bodyPr/>
          <a:lstStyle/>
          <a:p>
            <a:pPr eaLnBrk="1" hangingPunct="1"/>
            <a:r>
              <a:rPr lang="en-US" altLang="en-US" b="1"/>
              <a:t>Course Information</a:t>
            </a:r>
          </a:p>
        </p:txBody>
      </p:sp>
      <p:sp>
        <p:nvSpPr>
          <p:cNvPr id="4099" name="Rectangle 3">
            <a:extLst>
              <a:ext uri="{FF2B5EF4-FFF2-40B4-BE49-F238E27FC236}">
                <a16:creationId xmlns:a16="http://schemas.microsoft.com/office/drawing/2014/main" id="{E0B98F27-0559-4217-9BCD-452C7E9770E1}"/>
              </a:ext>
            </a:extLst>
          </p:cNvPr>
          <p:cNvSpPr>
            <a:spLocks noGrp="1" noChangeArrowheads="1"/>
          </p:cNvSpPr>
          <p:nvPr>
            <p:ph type="body" idx="1"/>
          </p:nvPr>
        </p:nvSpPr>
        <p:spPr>
          <a:xfrm>
            <a:off x="228600" y="1219200"/>
            <a:ext cx="8915400" cy="5638800"/>
          </a:xfrm>
        </p:spPr>
        <p:txBody>
          <a:bodyPr/>
          <a:lstStyle/>
          <a:p>
            <a:pPr marL="711200" indent="-711200" eaLnBrk="1" hangingPunct="1">
              <a:buFontTx/>
              <a:buNone/>
            </a:pPr>
            <a:r>
              <a:rPr lang="en-US" altLang="en-US" sz="2800" b="1"/>
              <a:t>Credit Hours:</a:t>
            </a:r>
            <a:r>
              <a:rPr lang="en-US" altLang="en-US" sz="2800"/>
              <a:t> Biology 2020 (lecture) = 3, Biology 2021 (lab) = 1.  You must register for lecture and lab if this is the first time you are taking the course.  If you are registering for the evening sections you must register for both the evening lecture and lab sections.</a:t>
            </a:r>
          </a:p>
          <a:p>
            <a:pPr marL="711200" indent="-711200" eaLnBrk="1" hangingPunct="1">
              <a:buFontTx/>
              <a:buNone/>
            </a:pPr>
            <a:r>
              <a:rPr lang="en-US" altLang="en-US" sz="2800"/>
              <a:t> </a:t>
            </a:r>
          </a:p>
          <a:p>
            <a:pPr marL="711200" indent="-711200" eaLnBrk="1" hangingPunct="1">
              <a:buFontTx/>
              <a:buNone/>
            </a:pPr>
            <a:r>
              <a:rPr lang="en-US" altLang="en-US" sz="2800" b="1"/>
              <a:t>Course Description:</a:t>
            </a:r>
            <a:r>
              <a:rPr lang="en-US" altLang="en-US" sz="2800"/>
              <a:t> A continuation of Biology 2010.  Surveys the cardiovascular, lymphatic, immune, respiratory, digestive, excretory, and reproductive systems.  Topics include homeostasis, metabolism, water and electrolyte balance, growth and development.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40573DC-A0F4-4B33-BF19-AE3A438F69D9}"/>
              </a:ext>
            </a:extLst>
          </p:cNvPr>
          <p:cNvSpPr>
            <a:spLocks noGrp="1" noChangeArrowheads="1"/>
          </p:cNvSpPr>
          <p:nvPr>
            <p:ph type="title"/>
          </p:nvPr>
        </p:nvSpPr>
        <p:spPr>
          <a:xfrm>
            <a:off x="685800" y="76200"/>
            <a:ext cx="7772400" cy="838200"/>
          </a:xfrm>
        </p:spPr>
        <p:txBody>
          <a:bodyPr/>
          <a:lstStyle/>
          <a:p>
            <a:pPr eaLnBrk="1" hangingPunct="1"/>
            <a:r>
              <a:rPr lang="en-US" altLang="en-US" b="1"/>
              <a:t>Striations /Sarcomeres</a:t>
            </a:r>
            <a:r>
              <a:rPr lang="en-US" altLang="en-US"/>
              <a:t> </a:t>
            </a:r>
          </a:p>
        </p:txBody>
      </p:sp>
      <p:sp>
        <p:nvSpPr>
          <p:cNvPr id="15363" name="Rectangle 3">
            <a:extLst>
              <a:ext uri="{FF2B5EF4-FFF2-40B4-BE49-F238E27FC236}">
                <a16:creationId xmlns:a16="http://schemas.microsoft.com/office/drawing/2014/main" id="{A4873A33-74DA-4739-9EB7-47D59B1625A2}"/>
              </a:ext>
            </a:extLst>
          </p:cNvPr>
          <p:cNvSpPr>
            <a:spLocks noGrp="1" noChangeArrowheads="1"/>
          </p:cNvSpPr>
          <p:nvPr>
            <p:ph type="body" sz="half" idx="1"/>
          </p:nvPr>
        </p:nvSpPr>
        <p:spPr>
          <a:xfrm>
            <a:off x="0" y="762000"/>
            <a:ext cx="4495800" cy="5638800"/>
          </a:xfrm>
        </p:spPr>
        <p:txBody>
          <a:bodyPr/>
          <a:lstStyle/>
          <a:p>
            <a:pPr eaLnBrk="1" hangingPunct="1">
              <a:defRPr/>
            </a:pPr>
            <a:r>
              <a:rPr lang="en-US" sz="2400" b="1" dirty="0">
                <a:ea typeface="+mn-ea"/>
                <a:cs typeface="+mn-cs"/>
              </a:rPr>
              <a:t>Z discs (lines):</a:t>
            </a:r>
            <a:r>
              <a:rPr lang="en-US" sz="2400" dirty="0">
                <a:ea typeface="+mn-ea"/>
                <a:cs typeface="+mn-cs"/>
              </a:rPr>
              <a:t> the boundary between </a:t>
            </a:r>
            <a:r>
              <a:rPr lang="en-US" sz="2400" dirty="0">
                <a:effectLst>
                  <a:outerShdw blurRad="38100" dist="38100" dir="2700000" algn="tl">
                    <a:srgbClr val="C0C0C0"/>
                  </a:outerShdw>
                </a:effectLst>
                <a:ea typeface="+mn-ea"/>
                <a:cs typeface="+mn-cs"/>
              </a:rPr>
              <a:t>sarcomeres</a:t>
            </a:r>
            <a:r>
              <a:rPr lang="en-US" sz="2400" dirty="0">
                <a:ea typeface="+mn-ea"/>
                <a:cs typeface="+mn-cs"/>
              </a:rPr>
              <a:t>; proteins anchor the thin filaments</a:t>
            </a:r>
            <a:endParaRPr lang="en-US" sz="800" dirty="0">
              <a:ea typeface="+mn-ea"/>
              <a:cs typeface="+mn-cs"/>
            </a:endParaRPr>
          </a:p>
          <a:p>
            <a:pPr marL="0" indent="0" eaLnBrk="1" hangingPunct="1">
              <a:buFontTx/>
              <a:buNone/>
              <a:defRPr/>
            </a:pPr>
            <a:r>
              <a:rPr lang="en-US" sz="800" dirty="0">
                <a:ea typeface="+mn-ea"/>
                <a:cs typeface="+mn-cs"/>
              </a:rPr>
              <a:t> </a:t>
            </a:r>
          </a:p>
          <a:p>
            <a:pPr eaLnBrk="1" hangingPunct="1">
              <a:defRPr/>
            </a:pPr>
            <a:r>
              <a:rPr lang="en-US" sz="2400" b="1" dirty="0">
                <a:ea typeface="+mn-ea"/>
                <a:cs typeface="+mn-cs"/>
              </a:rPr>
              <a:t>A (anisotropic) band:</a:t>
            </a:r>
            <a:r>
              <a:rPr lang="en-US" sz="2400" dirty="0">
                <a:ea typeface="+mn-ea"/>
                <a:cs typeface="+mn-cs"/>
              </a:rPr>
              <a:t> overlap of thick (myosin) filaments &amp; thin filaments</a:t>
            </a:r>
            <a:endParaRPr lang="en-US" sz="800" dirty="0">
              <a:ea typeface="+mn-ea"/>
              <a:cs typeface="+mn-cs"/>
            </a:endParaRPr>
          </a:p>
          <a:p>
            <a:pPr marL="0" indent="0" eaLnBrk="1" hangingPunct="1">
              <a:buFontTx/>
              <a:buNone/>
              <a:defRPr/>
            </a:pPr>
            <a:r>
              <a:rPr lang="en-US" sz="800" dirty="0">
                <a:ea typeface="+mn-ea"/>
                <a:cs typeface="+mn-cs"/>
              </a:rPr>
              <a:t> </a:t>
            </a:r>
          </a:p>
          <a:p>
            <a:pPr eaLnBrk="1" hangingPunct="1">
              <a:defRPr/>
            </a:pPr>
            <a:r>
              <a:rPr lang="en-US" sz="2400" b="1" dirty="0">
                <a:ea typeface="+mn-ea"/>
                <a:cs typeface="+mn-cs"/>
              </a:rPr>
              <a:t>I (isotropic) band:</a:t>
            </a:r>
            <a:r>
              <a:rPr lang="en-US" sz="2400" dirty="0">
                <a:ea typeface="+mn-ea"/>
                <a:cs typeface="+mn-cs"/>
              </a:rPr>
              <a:t> thin (actin) filaments only</a:t>
            </a:r>
            <a:r>
              <a:rPr lang="en-US" sz="800" dirty="0">
                <a:ea typeface="+mn-ea"/>
                <a:cs typeface="+mn-cs"/>
              </a:rPr>
              <a:t> </a:t>
            </a:r>
          </a:p>
          <a:p>
            <a:pPr eaLnBrk="1" hangingPunct="1">
              <a:defRPr/>
            </a:pPr>
            <a:endParaRPr lang="en-US" sz="800" dirty="0">
              <a:ea typeface="+mn-ea"/>
              <a:cs typeface="+mn-cs"/>
            </a:endParaRPr>
          </a:p>
          <a:p>
            <a:pPr eaLnBrk="1" hangingPunct="1">
              <a:defRPr/>
            </a:pPr>
            <a:r>
              <a:rPr lang="en-US" sz="2400" b="1" dirty="0">
                <a:ea typeface="+mn-ea"/>
                <a:cs typeface="+mn-cs"/>
              </a:rPr>
              <a:t>Z line:</a:t>
            </a:r>
            <a:r>
              <a:rPr lang="en-US" sz="2400" dirty="0">
                <a:ea typeface="+mn-ea"/>
                <a:cs typeface="+mn-cs"/>
              </a:rPr>
              <a:t> bisects each I band</a:t>
            </a:r>
            <a:endParaRPr lang="en-US" sz="800" dirty="0">
              <a:ea typeface="+mn-ea"/>
              <a:cs typeface="+mn-cs"/>
            </a:endParaRPr>
          </a:p>
          <a:p>
            <a:pPr marL="0" indent="0" eaLnBrk="1" hangingPunct="1">
              <a:buFontTx/>
              <a:buNone/>
              <a:defRPr/>
            </a:pPr>
            <a:r>
              <a:rPr lang="en-US" sz="800" dirty="0">
                <a:ea typeface="+mn-ea"/>
                <a:cs typeface="+mn-cs"/>
              </a:rPr>
              <a:t> </a:t>
            </a:r>
          </a:p>
          <a:p>
            <a:pPr eaLnBrk="1" hangingPunct="1">
              <a:defRPr/>
            </a:pPr>
            <a:r>
              <a:rPr lang="en-US" sz="2400" b="1" dirty="0">
                <a:ea typeface="+mn-ea"/>
                <a:cs typeface="+mn-cs"/>
              </a:rPr>
              <a:t>H zone:</a:t>
            </a:r>
            <a:r>
              <a:rPr lang="en-US" sz="2400" dirty="0">
                <a:ea typeface="+mn-ea"/>
                <a:cs typeface="+mn-cs"/>
              </a:rPr>
              <a:t> thick filaments only</a:t>
            </a:r>
            <a:endParaRPr lang="en-US" sz="800" dirty="0">
              <a:ea typeface="+mn-ea"/>
              <a:cs typeface="+mn-cs"/>
            </a:endParaRPr>
          </a:p>
          <a:p>
            <a:pPr marL="0" indent="0" eaLnBrk="1" hangingPunct="1">
              <a:buFontTx/>
              <a:buNone/>
              <a:defRPr/>
            </a:pPr>
            <a:r>
              <a:rPr lang="en-US" sz="800" dirty="0">
                <a:ea typeface="+mn-ea"/>
                <a:cs typeface="+mn-cs"/>
              </a:rPr>
              <a:t> </a:t>
            </a:r>
          </a:p>
          <a:p>
            <a:pPr eaLnBrk="1" hangingPunct="1">
              <a:defRPr/>
            </a:pPr>
            <a:r>
              <a:rPr lang="en-US" sz="2400" b="1" dirty="0">
                <a:ea typeface="+mn-ea"/>
                <a:cs typeface="+mn-cs"/>
              </a:rPr>
              <a:t>M line:</a:t>
            </a:r>
            <a:r>
              <a:rPr lang="en-US" sz="2400" dirty="0">
                <a:ea typeface="+mn-ea"/>
                <a:cs typeface="+mn-cs"/>
              </a:rPr>
              <a:t> proteins anchor the adjacent thick filaments</a:t>
            </a:r>
          </a:p>
        </p:txBody>
      </p:sp>
      <p:pic>
        <p:nvPicPr>
          <p:cNvPr id="23556" name="Picture 7" descr="ha5lf0902bcd_a">
            <a:extLst>
              <a:ext uri="{FF2B5EF4-FFF2-40B4-BE49-F238E27FC236}">
                <a16:creationId xmlns:a16="http://schemas.microsoft.com/office/drawing/2014/main" id="{D3124ED7-0FAB-4087-9002-050B3D1E1AD5}"/>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43400" y="1600200"/>
            <a:ext cx="4811713" cy="5257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ha5lf0903d_a">
            <a:extLst>
              <a:ext uri="{FF2B5EF4-FFF2-40B4-BE49-F238E27FC236}">
                <a16:creationId xmlns:a16="http://schemas.microsoft.com/office/drawing/2014/main" id="{A44B0650-9681-4488-A6BB-F179E7B18B1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962400" y="1219200"/>
            <a:ext cx="5181600" cy="4702175"/>
          </a:xfrm>
        </p:spPr>
      </p:pic>
      <p:sp>
        <p:nvSpPr>
          <p:cNvPr id="24579" name="Rectangle 2">
            <a:extLst>
              <a:ext uri="{FF2B5EF4-FFF2-40B4-BE49-F238E27FC236}">
                <a16:creationId xmlns:a16="http://schemas.microsoft.com/office/drawing/2014/main" id="{7E0EC836-1382-40A4-B6F9-074BA1E80157}"/>
              </a:ext>
            </a:extLst>
          </p:cNvPr>
          <p:cNvSpPr>
            <a:spLocks noGrp="1" noChangeArrowheads="1"/>
          </p:cNvSpPr>
          <p:nvPr>
            <p:ph type="title"/>
          </p:nvPr>
        </p:nvSpPr>
        <p:spPr>
          <a:xfrm>
            <a:off x="0" y="0"/>
            <a:ext cx="4572000" cy="1600200"/>
          </a:xfrm>
        </p:spPr>
        <p:txBody>
          <a:bodyPr/>
          <a:lstStyle/>
          <a:p>
            <a:pPr eaLnBrk="1" hangingPunct="1"/>
            <a:r>
              <a:rPr lang="en-US" altLang="en-US" sz="5400" b="1"/>
              <a:t>Myofilaments</a:t>
            </a:r>
            <a:endParaRPr lang="en-US" altLang="en-US" sz="5400"/>
          </a:p>
        </p:txBody>
      </p:sp>
      <p:sp>
        <p:nvSpPr>
          <p:cNvPr id="24580" name="Rectangle 3">
            <a:extLst>
              <a:ext uri="{FF2B5EF4-FFF2-40B4-BE49-F238E27FC236}">
                <a16:creationId xmlns:a16="http://schemas.microsoft.com/office/drawing/2014/main" id="{C430B8EB-CB68-4C75-9A6D-179A311BC374}"/>
              </a:ext>
            </a:extLst>
          </p:cNvPr>
          <p:cNvSpPr>
            <a:spLocks noGrp="1" noChangeArrowheads="1"/>
          </p:cNvSpPr>
          <p:nvPr>
            <p:ph type="body" sz="half" idx="1"/>
          </p:nvPr>
        </p:nvSpPr>
        <p:spPr>
          <a:xfrm>
            <a:off x="0" y="1295400"/>
            <a:ext cx="3886200" cy="5562600"/>
          </a:xfrm>
        </p:spPr>
        <p:txBody>
          <a:bodyPr/>
          <a:lstStyle/>
          <a:p>
            <a:pPr eaLnBrk="1" hangingPunct="1"/>
            <a:r>
              <a:rPr lang="en-US" altLang="en-US" sz="2800" b="1"/>
              <a:t>Thin filaments:</a:t>
            </a:r>
            <a:r>
              <a:rPr lang="en-US" altLang="en-US" sz="2800"/>
              <a:t> actin (plus some tropomyosin &amp; troponin) </a:t>
            </a:r>
          </a:p>
          <a:p>
            <a:pPr eaLnBrk="1" hangingPunct="1"/>
            <a:endParaRPr lang="en-US" altLang="en-US" sz="2800"/>
          </a:p>
          <a:p>
            <a:pPr eaLnBrk="1" hangingPunct="1"/>
            <a:r>
              <a:rPr lang="en-US" altLang="en-US" sz="2800" b="1"/>
              <a:t>Thick filaments:</a:t>
            </a:r>
            <a:r>
              <a:rPr lang="en-US" altLang="en-US" sz="2800"/>
              <a:t> myosin </a:t>
            </a:r>
          </a:p>
          <a:p>
            <a:pPr eaLnBrk="1" hangingPunct="1"/>
            <a:endParaRPr lang="en-US" altLang="en-US" sz="2800"/>
          </a:p>
          <a:p>
            <a:pPr eaLnBrk="1" hangingPunct="1"/>
            <a:r>
              <a:rPr lang="en-US" altLang="en-US" sz="2800" b="1"/>
              <a:t>Elastic filaments:</a:t>
            </a:r>
            <a:r>
              <a:rPr lang="en-US" altLang="en-US" sz="2800"/>
              <a:t> titin (connectin) attaches myosin to the Z discs (very high mol. wt.)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ha5lf0905-1_a">
            <a:extLst>
              <a:ext uri="{FF2B5EF4-FFF2-40B4-BE49-F238E27FC236}">
                <a16:creationId xmlns:a16="http://schemas.microsoft.com/office/drawing/2014/main" id="{00E9F199-AE44-4820-BA6F-2548603AC73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191000" y="1701800"/>
            <a:ext cx="4953000" cy="4673600"/>
          </a:xfrm>
        </p:spPr>
      </p:pic>
      <p:sp>
        <p:nvSpPr>
          <p:cNvPr id="25603" name="Rectangle 2">
            <a:extLst>
              <a:ext uri="{FF2B5EF4-FFF2-40B4-BE49-F238E27FC236}">
                <a16:creationId xmlns:a16="http://schemas.microsoft.com/office/drawing/2014/main" id="{79A75112-0AAE-40ED-9804-9C3EF4B18D70}"/>
              </a:ext>
            </a:extLst>
          </p:cNvPr>
          <p:cNvSpPr>
            <a:spLocks noGrp="1" noChangeArrowheads="1"/>
          </p:cNvSpPr>
          <p:nvPr>
            <p:ph type="title"/>
          </p:nvPr>
        </p:nvSpPr>
        <p:spPr>
          <a:xfrm>
            <a:off x="0" y="0"/>
            <a:ext cx="4495800" cy="1143000"/>
          </a:xfrm>
        </p:spPr>
        <p:txBody>
          <a:bodyPr/>
          <a:lstStyle/>
          <a:p>
            <a:pPr eaLnBrk="1" hangingPunct="1"/>
            <a:r>
              <a:rPr lang="en-US" altLang="en-US" sz="5400" b="1"/>
              <a:t>Sarcomeres</a:t>
            </a:r>
            <a:r>
              <a:rPr lang="en-US" altLang="en-US" sz="5400"/>
              <a:t> </a:t>
            </a:r>
          </a:p>
        </p:txBody>
      </p:sp>
      <p:sp>
        <p:nvSpPr>
          <p:cNvPr id="25604" name="Rectangle 3">
            <a:extLst>
              <a:ext uri="{FF2B5EF4-FFF2-40B4-BE49-F238E27FC236}">
                <a16:creationId xmlns:a16="http://schemas.microsoft.com/office/drawing/2014/main" id="{528927DA-9036-4265-B27B-3D9B2110C84D}"/>
              </a:ext>
            </a:extLst>
          </p:cNvPr>
          <p:cNvSpPr>
            <a:spLocks noGrp="1" noChangeArrowheads="1"/>
          </p:cNvSpPr>
          <p:nvPr>
            <p:ph type="body" sz="half" idx="1"/>
          </p:nvPr>
        </p:nvSpPr>
        <p:spPr>
          <a:xfrm>
            <a:off x="0" y="1219200"/>
            <a:ext cx="4495800" cy="5638800"/>
          </a:xfrm>
        </p:spPr>
        <p:txBody>
          <a:bodyPr/>
          <a:lstStyle/>
          <a:p>
            <a:pPr eaLnBrk="1" hangingPunct="1"/>
            <a:r>
              <a:rPr lang="en-US" altLang="en-US" sz="2800"/>
              <a:t>Components of the muscle fiber with myofilaments arranged into contractile units </a:t>
            </a:r>
            <a:endParaRPr lang="en-US" altLang="en-US" sz="1100"/>
          </a:p>
          <a:p>
            <a:pPr eaLnBrk="1" hangingPunct="1"/>
            <a:endParaRPr lang="en-US" altLang="en-US" sz="1100"/>
          </a:p>
          <a:p>
            <a:pPr eaLnBrk="1" hangingPunct="1"/>
            <a:r>
              <a:rPr lang="en-US" altLang="en-US" sz="2800"/>
              <a:t>The </a:t>
            </a:r>
            <a:r>
              <a:rPr lang="en-US" altLang="en-US" sz="2800" b="1"/>
              <a:t>functional unit</a:t>
            </a:r>
            <a:r>
              <a:rPr lang="en-US" altLang="en-US" sz="2800"/>
              <a:t> of striated muscle contraction</a:t>
            </a:r>
            <a:endParaRPr lang="en-US" altLang="en-US" sz="1100"/>
          </a:p>
          <a:p>
            <a:pPr eaLnBrk="1" hangingPunct="1"/>
            <a:endParaRPr lang="en-US" altLang="en-US" sz="1100"/>
          </a:p>
          <a:p>
            <a:pPr eaLnBrk="1" hangingPunct="1"/>
            <a:r>
              <a:rPr lang="en-US" altLang="en-US" sz="2800"/>
              <a:t>Produce the visible banding pattern (striations) </a:t>
            </a:r>
            <a:endParaRPr lang="en-US" altLang="en-US" sz="1100"/>
          </a:p>
          <a:p>
            <a:pPr eaLnBrk="1" hangingPunct="1"/>
            <a:endParaRPr lang="en-US" altLang="en-US" sz="1100"/>
          </a:p>
          <a:p>
            <a:pPr eaLnBrk="1" hangingPunct="1"/>
            <a:r>
              <a:rPr lang="en-US" altLang="en-US" sz="2800"/>
              <a:t>The myofilaments between two successive z discs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2C7C93D-AE82-4F35-9F9C-29BC7EE54556}"/>
              </a:ext>
            </a:extLst>
          </p:cNvPr>
          <p:cNvSpPr>
            <a:spLocks noGrp="1" noChangeArrowheads="1"/>
          </p:cNvSpPr>
          <p:nvPr>
            <p:ph type="title"/>
          </p:nvPr>
        </p:nvSpPr>
        <p:spPr>
          <a:xfrm>
            <a:off x="685800" y="304800"/>
            <a:ext cx="7772400" cy="1143000"/>
          </a:xfrm>
        </p:spPr>
        <p:txBody>
          <a:bodyPr/>
          <a:lstStyle/>
          <a:p>
            <a:pPr eaLnBrk="1" hangingPunct="1"/>
            <a:r>
              <a:rPr lang="en-US" altLang="en-US" b="1"/>
              <a:t>Heart Dissection</a:t>
            </a:r>
          </a:p>
        </p:txBody>
      </p:sp>
      <p:pic>
        <p:nvPicPr>
          <p:cNvPr id="26627" name="Picture 5" descr="gross heart">
            <a:extLst>
              <a:ext uri="{FF2B5EF4-FFF2-40B4-BE49-F238E27FC236}">
                <a16:creationId xmlns:a16="http://schemas.microsoft.com/office/drawing/2014/main" id="{917EEC3F-3918-4645-807A-D91BB9F838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763713"/>
            <a:ext cx="6934200" cy="456565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4A6E1115-7E3D-4C91-A9CD-6A6248992945}"/>
              </a:ext>
            </a:extLst>
          </p:cNvPr>
          <p:cNvSpPr>
            <a:spLocks noGrp="1" noChangeArrowheads="1"/>
          </p:cNvSpPr>
          <p:nvPr>
            <p:ph type="title"/>
          </p:nvPr>
        </p:nvSpPr>
        <p:spPr>
          <a:xfrm>
            <a:off x="762000" y="0"/>
            <a:ext cx="7772400" cy="1143000"/>
          </a:xfrm>
        </p:spPr>
        <p:txBody>
          <a:bodyPr/>
          <a:lstStyle/>
          <a:p>
            <a:pPr eaLnBrk="1" hangingPunct="1"/>
            <a:r>
              <a:rPr lang="en-US" altLang="en-US" b="1"/>
              <a:t>Pericardial Sac</a:t>
            </a:r>
          </a:p>
        </p:txBody>
      </p:sp>
      <p:pic>
        <p:nvPicPr>
          <p:cNvPr id="27651" name="Picture 5" descr="pericardium">
            <a:extLst>
              <a:ext uri="{FF2B5EF4-FFF2-40B4-BE49-F238E27FC236}">
                <a16:creationId xmlns:a16="http://schemas.microsoft.com/office/drawing/2014/main" id="{7E5C23C7-4A12-4B2D-A690-6FFA85B6C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3C9637D5-A426-429B-8F31-21D283EE8E50}"/>
              </a:ext>
            </a:extLst>
          </p:cNvPr>
          <p:cNvSpPr>
            <a:spLocks noGrp="1" noChangeArrowheads="1"/>
          </p:cNvSpPr>
          <p:nvPr>
            <p:ph type="title"/>
          </p:nvPr>
        </p:nvSpPr>
        <p:spPr>
          <a:xfrm>
            <a:off x="685800" y="0"/>
            <a:ext cx="7772400" cy="762000"/>
          </a:xfrm>
        </p:spPr>
        <p:txBody>
          <a:bodyPr/>
          <a:lstStyle/>
          <a:p>
            <a:pPr eaLnBrk="1" hangingPunct="1"/>
            <a:r>
              <a:rPr lang="en-US" altLang="en-US"/>
              <a:t>Anterior View of a Pig Heart</a:t>
            </a:r>
          </a:p>
        </p:txBody>
      </p:sp>
      <p:pic>
        <p:nvPicPr>
          <p:cNvPr id="28675" name="Picture 5" descr="pig heart labeled">
            <a:extLst>
              <a:ext uri="{FF2B5EF4-FFF2-40B4-BE49-F238E27FC236}">
                <a16:creationId xmlns:a16="http://schemas.microsoft.com/office/drawing/2014/main" id="{BB528E0D-C655-40A3-923D-5AE18F18F4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762000"/>
            <a:ext cx="5997575" cy="6096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myocardium">
            <a:extLst>
              <a:ext uri="{FF2B5EF4-FFF2-40B4-BE49-F238E27FC236}">
                <a16:creationId xmlns:a16="http://schemas.microsoft.com/office/drawing/2014/main" id="{9D614353-BC30-4F53-ACCE-B3AA5458C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680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0310A328-C54B-416C-9DCC-9D517740000B}"/>
              </a:ext>
            </a:extLst>
          </p:cNvPr>
          <p:cNvSpPr>
            <a:spLocks noGrp="1" noChangeArrowheads="1"/>
          </p:cNvSpPr>
          <p:nvPr>
            <p:ph type="title"/>
          </p:nvPr>
        </p:nvSpPr>
        <p:spPr>
          <a:xfrm>
            <a:off x="685800" y="152400"/>
            <a:ext cx="7772400" cy="1143000"/>
          </a:xfrm>
        </p:spPr>
        <p:txBody>
          <a:bodyPr/>
          <a:lstStyle/>
          <a:p>
            <a:pPr eaLnBrk="1" hangingPunct="1"/>
            <a:r>
              <a:rPr lang="en-US" altLang="en-US" b="1"/>
              <a:t>Coronary Arteries</a:t>
            </a:r>
          </a:p>
        </p:txBody>
      </p:sp>
      <p:pic>
        <p:nvPicPr>
          <p:cNvPr id="30723" name="Picture 5" descr="coronary arteries">
            <a:extLst>
              <a:ext uri="{FF2B5EF4-FFF2-40B4-BE49-F238E27FC236}">
                <a16:creationId xmlns:a16="http://schemas.microsoft.com/office/drawing/2014/main" id="{E7138B72-3D4C-447E-88A8-880500B7F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19238"/>
            <a:ext cx="573405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4BE9737-5793-4C35-B851-1797F4AA280D}"/>
              </a:ext>
            </a:extLst>
          </p:cNvPr>
          <p:cNvSpPr>
            <a:spLocks noGrp="1" noChangeArrowheads="1"/>
          </p:cNvSpPr>
          <p:nvPr>
            <p:ph type="title"/>
          </p:nvPr>
        </p:nvSpPr>
        <p:spPr/>
        <p:txBody>
          <a:bodyPr/>
          <a:lstStyle/>
          <a:p>
            <a:pPr eaLnBrk="1" hangingPunct="1"/>
            <a:r>
              <a:rPr lang="en-US" altLang="en-US" b="1"/>
              <a:t>Frontal Section of the Heart</a:t>
            </a:r>
          </a:p>
        </p:txBody>
      </p:sp>
      <p:pic>
        <p:nvPicPr>
          <p:cNvPr id="31747" name="Picture 4" descr="open sheep heart">
            <a:extLst>
              <a:ext uri="{FF2B5EF4-FFF2-40B4-BE49-F238E27FC236}">
                <a16:creationId xmlns:a16="http://schemas.microsoft.com/office/drawing/2014/main" id="{7F8C0460-5CF1-4EF1-B275-35F0B6ECA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7688"/>
            <a:ext cx="73914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A1D78472-B34F-4699-A9F8-8C3AC9D88E07}"/>
              </a:ext>
            </a:extLst>
          </p:cNvPr>
          <p:cNvSpPr>
            <a:spLocks noGrp="1" noChangeArrowheads="1"/>
          </p:cNvSpPr>
          <p:nvPr>
            <p:ph type="title"/>
          </p:nvPr>
        </p:nvSpPr>
        <p:spPr>
          <a:xfrm>
            <a:off x="685800" y="609600"/>
            <a:ext cx="2895600" cy="3048000"/>
          </a:xfrm>
        </p:spPr>
        <p:txBody>
          <a:bodyPr/>
          <a:lstStyle/>
          <a:p>
            <a:pPr eaLnBrk="1" hangingPunct="1"/>
            <a:r>
              <a:rPr lang="en-US" altLang="en-US" b="1"/>
              <a:t>Chambers and Valves</a:t>
            </a:r>
          </a:p>
        </p:txBody>
      </p:sp>
      <p:pic>
        <p:nvPicPr>
          <p:cNvPr id="32771" name="Picture 4" descr="sheep-heart-1">
            <a:extLst>
              <a:ext uri="{FF2B5EF4-FFF2-40B4-BE49-F238E27FC236}">
                <a16:creationId xmlns:a16="http://schemas.microsoft.com/office/drawing/2014/main" id="{2477AD84-928E-416A-A5D5-C861939FF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19100"/>
            <a:ext cx="482917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5207FCC-80AC-470C-8137-DDE31A11B856}"/>
              </a:ext>
            </a:extLst>
          </p:cNvPr>
          <p:cNvSpPr>
            <a:spLocks noGrp="1" noChangeArrowheads="1"/>
          </p:cNvSpPr>
          <p:nvPr>
            <p:ph type="title"/>
          </p:nvPr>
        </p:nvSpPr>
        <p:spPr>
          <a:xfrm>
            <a:off x="685800" y="0"/>
            <a:ext cx="7772400" cy="1143000"/>
          </a:xfrm>
        </p:spPr>
        <p:txBody>
          <a:bodyPr/>
          <a:lstStyle/>
          <a:p>
            <a:pPr eaLnBrk="1" hangingPunct="1"/>
            <a:r>
              <a:rPr lang="en-US" altLang="en-US" b="1"/>
              <a:t>Course Objectives/Goals</a:t>
            </a:r>
          </a:p>
        </p:txBody>
      </p:sp>
      <p:sp>
        <p:nvSpPr>
          <p:cNvPr id="5123" name="Rectangle 3">
            <a:extLst>
              <a:ext uri="{FF2B5EF4-FFF2-40B4-BE49-F238E27FC236}">
                <a16:creationId xmlns:a16="http://schemas.microsoft.com/office/drawing/2014/main" id="{B8836039-398C-45B6-B9BD-DD5FB0C6AC79}"/>
              </a:ext>
            </a:extLst>
          </p:cNvPr>
          <p:cNvSpPr>
            <a:spLocks noGrp="1" noChangeArrowheads="1"/>
          </p:cNvSpPr>
          <p:nvPr>
            <p:ph type="body" idx="1"/>
          </p:nvPr>
        </p:nvSpPr>
        <p:spPr>
          <a:xfrm>
            <a:off x="228600" y="990600"/>
            <a:ext cx="8686800" cy="5562600"/>
          </a:xfrm>
        </p:spPr>
        <p:txBody>
          <a:bodyPr/>
          <a:lstStyle/>
          <a:p>
            <a:pPr eaLnBrk="1" hangingPunct="1">
              <a:buFontTx/>
              <a:buNone/>
            </a:pPr>
            <a:r>
              <a:rPr lang="en-US" altLang="en-US" sz="2800"/>
              <a:t>1. To learn basic human anatomy and physiology in preparation for careers in health professions. </a:t>
            </a:r>
          </a:p>
          <a:p>
            <a:pPr eaLnBrk="1" hangingPunct="1">
              <a:buFontTx/>
              <a:buNone/>
            </a:pPr>
            <a:r>
              <a:rPr lang="en-US" altLang="en-US" sz="2800"/>
              <a:t>2. To provide clinical material required for predicting and understanding problems that arise when normal anatomy and physiology fail.</a:t>
            </a:r>
          </a:p>
          <a:p>
            <a:pPr eaLnBrk="1" hangingPunct="1">
              <a:buFontTx/>
              <a:buNone/>
            </a:pPr>
            <a:r>
              <a:rPr lang="en-US" altLang="en-US" sz="2800"/>
              <a:t>3. To present and identify the concept of health and wellness. </a:t>
            </a:r>
          </a:p>
          <a:p>
            <a:pPr eaLnBrk="1" hangingPunct="1">
              <a:buFontTx/>
              <a:buNone/>
            </a:pPr>
            <a:r>
              <a:rPr lang="en-US" altLang="en-US" sz="2800"/>
              <a:t>4. To stimulate skills of inquiry and logical thinking.</a:t>
            </a:r>
          </a:p>
          <a:p>
            <a:pPr eaLnBrk="1" hangingPunct="1">
              <a:buFontTx/>
              <a:buNone/>
            </a:pPr>
            <a:r>
              <a:rPr lang="en-US" altLang="en-US" sz="2800"/>
              <a:t>5. To develop literacy in writing, reading, listening, and arithmetic skills.</a:t>
            </a:r>
          </a:p>
          <a:p>
            <a:pPr eaLnBrk="1" hangingPunct="1">
              <a:buFontTx/>
              <a:buNone/>
            </a:pPr>
            <a:r>
              <a:rPr lang="en-US" altLang="en-US" sz="2800"/>
              <a:t>6. To understand the scientific method.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3016AA7-A855-4016-AFE1-7BAFCFA5DF26}"/>
              </a:ext>
            </a:extLst>
          </p:cNvPr>
          <p:cNvSpPr>
            <a:spLocks noGrp="1" noChangeArrowheads="1"/>
          </p:cNvSpPr>
          <p:nvPr>
            <p:ph type="title"/>
          </p:nvPr>
        </p:nvSpPr>
        <p:spPr>
          <a:xfrm>
            <a:off x="685800" y="609600"/>
            <a:ext cx="3200400" cy="3733800"/>
          </a:xfrm>
        </p:spPr>
        <p:txBody>
          <a:bodyPr/>
          <a:lstStyle/>
          <a:p>
            <a:pPr eaLnBrk="1" hangingPunct="1"/>
            <a:r>
              <a:rPr lang="en-US" altLang="en-US" b="1"/>
              <a:t>Papillary Muscles and Chordae</a:t>
            </a:r>
            <a:br>
              <a:rPr lang="en-US" altLang="en-US" b="1"/>
            </a:br>
            <a:r>
              <a:rPr lang="en-US" altLang="en-US" b="1"/>
              <a:t>Tendinae</a:t>
            </a:r>
          </a:p>
        </p:txBody>
      </p:sp>
      <p:pic>
        <p:nvPicPr>
          <p:cNvPr id="33795" name="Picture 4" descr="sheep-heart-2">
            <a:extLst>
              <a:ext uri="{FF2B5EF4-FFF2-40B4-BE49-F238E27FC236}">
                <a16:creationId xmlns:a16="http://schemas.microsoft.com/office/drawing/2014/main" id="{BE3E2BC3-6206-4E3C-B46F-784235426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19100"/>
            <a:ext cx="482917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B66E9643-EA41-4D90-BC14-09C601894F24}"/>
              </a:ext>
            </a:extLst>
          </p:cNvPr>
          <p:cNvSpPr>
            <a:spLocks noGrp="1" noChangeArrowheads="1"/>
          </p:cNvSpPr>
          <p:nvPr>
            <p:ph type="title"/>
          </p:nvPr>
        </p:nvSpPr>
        <p:spPr/>
        <p:txBody>
          <a:bodyPr/>
          <a:lstStyle/>
          <a:p>
            <a:pPr eaLnBrk="1" hangingPunct="1"/>
            <a:r>
              <a:rPr lang="en-US" altLang="en-US" sz="4000" b="1"/>
              <a:t>Heart Valves – Transverse Section</a:t>
            </a:r>
          </a:p>
        </p:txBody>
      </p:sp>
      <p:pic>
        <p:nvPicPr>
          <p:cNvPr id="34819" name="Picture 5" descr="heartvalvecsb">
            <a:extLst>
              <a:ext uri="{FF2B5EF4-FFF2-40B4-BE49-F238E27FC236}">
                <a16:creationId xmlns:a16="http://schemas.microsoft.com/office/drawing/2014/main" id="{CBE11637-6CB5-4860-9EB9-A0E355EEF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54864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6">
            <a:extLst>
              <a:ext uri="{FF2B5EF4-FFF2-40B4-BE49-F238E27FC236}">
                <a16:creationId xmlns:a16="http://schemas.microsoft.com/office/drawing/2014/main" id="{1AAF4E72-99E7-4D5D-97DA-A681ED9F3CD9}"/>
              </a:ext>
            </a:extLst>
          </p:cNvPr>
          <p:cNvSpPr txBox="1">
            <a:spLocks noChangeArrowheads="1"/>
          </p:cNvSpPr>
          <p:nvPr/>
        </p:nvSpPr>
        <p:spPr bwMode="auto">
          <a:xfrm>
            <a:off x="6461125" y="4538663"/>
            <a:ext cx="189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a:solidFill>
                  <a:srgbClr val="FF0000"/>
                </a:solidFill>
              </a:rPr>
              <a:t>Left Ventricle</a:t>
            </a:r>
          </a:p>
        </p:txBody>
      </p:sp>
      <p:sp>
        <p:nvSpPr>
          <p:cNvPr id="34821" name="Text Box 8">
            <a:extLst>
              <a:ext uri="{FF2B5EF4-FFF2-40B4-BE49-F238E27FC236}">
                <a16:creationId xmlns:a16="http://schemas.microsoft.com/office/drawing/2014/main" id="{785EA9A6-262B-469A-89D8-1BBCF6B1773B}"/>
              </a:ext>
            </a:extLst>
          </p:cNvPr>
          <p:cNvSpPr txBox="1">
            <a:spLocks noChangeArrowheads="1"/>
          </p:cNvSpPr>
          <p:nvPr/>
        </p:nvSpPr>
        <p:spPr bwMode="auto">
          <a:xfrm>
            <a:off x="152400" y="3505200"/>
            <a:ext cx="228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a:solidFill>
                  <a:srgbClr val="FF0000"/>
                </a:solidFill>
              </a:rPr>
              <a:t>Aortic Semilunar</a:t>
            </a:r>
          </a:p>
        </p:txBody>
      </p:sp>
      <p:sp>
        <p:nvSpPr>
          <p:cNvPr id="34822" name="Text Box 9">
            <a:extLst>
              <a:ext uri="{FF2B5EF4-FFF2-40B4-BE49-F238E27FC236}">
                <a16:creationId xmlns:a16="http://schemas.microsoft.com/office/drawing/2014/main" id="{AD94ED14-E2DE-42F4-A9C7-CE7C4B674996}"/>
              </a:ext>
            </a:extLst>
          </p:cNvPr>
          <p:cNvSpPr txBox="1">
            <a:spLocks noChangeArrowheads="1"/>
          </p:cNvSpPr>
          <p:nvPr/>
        </p:nvSpPr>
        <p:spPr bwMode="auto">
          <a:xfrm>
            <a:off x="1066800" y="2286000"/>
            <a:ext cx="1350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a:solidFill>
                  <a:srgbClr val="FF0000"/>
                </a:solidFill>
              </a:rPr>
              <a:t>Tricuspid</a:t>
            </a:r>
          </a:p>
        </p:txBody>
      </p:sp>
      <p:sp>
        <p:nvSpPr>
          <p:cNvPr id="34823" name="Text Box 10">
            <a:extLst>
              <a:ext uri="{FF2B5EF4-FFF2-40B4-BE49-F238E27FC236}">
                <a16:creationId xmlns:a16="http://schemas.microsoft.com/office/drawing/2014/main" id="{6D5D55F2-F571-4FEB-9557-96E240437F0D}"/>
              </a:ext>
            </a:extLst>
          </p:cNvPr>
          <p:cNvSpPr txBox="1">
            <a:spLocks noChangeArrowheads="1"/>
          </p:cNvSpPr>
          <p:nvPr/>
        </p:nvSpPr>
        <p:spPr bwMode="auto">
          <a:xfrm>
            <a:off x="6553200" y="3505200"/>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a:solidFill>
                  <a:srgbClr val="FF0000"/>
                </a:solidFill>
              </a:rPr>
              <a:t>Bicuspid</a:t>
            </a:r>
          </a:p>
        </p:txBody>
      </p:sp>
      <p:sp>
        <p:nvSpPr>
          <p:cNvPr id="34824" name="Line 11">
            <a:extLst>
              <a:ext uri="{FF2B5EF4-FFF2-40B4-BE49-F238E27FC236}">
                <a16:creationId xmlns:a16="http://schemas.microsoft.com/office/drawing/2014/main" id="{ACCD0D2A-462A-4C77-8C7C-9E74E3F4B1D6}"/>
              </a:ext>
            </a:extLst>
          </p:cNvPr>
          <p:cNvSpPr>
            <a:spLocks noChangeShapeType="1"/>
          </p:cNvSpPr>
          <p:nvPr/>
        </p:nvSpPr>
        <p:spPr bwMode="auto">
          <a:xfrm flipH="1">
            <a:off x="5562600" y="3810000"/>
            <a:ext cx="10668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Line 12">
            <a:extLst>
              <a:ext uri="{FF2B5EF4-FFF2-40B4-BE49-F238E27FC236}">
                <a16:creationId xmlns:a16="http://schemas.microsoft.com/office/drawing/2014/main" id="{2DC6B1C9-B466-474E-A1A0-4EDEBD39820F}"/>
              </a:ext>
            </a:extLst>
          </p:cNvPr>
          <p:cNvSpPr>
            <a:spLocks noChangeShapeType="1"/>
          </p:cNvSpPr>
          <p:nvPr/>
        </p:nvSpPr>
        <p:spPr bwMode="auto">
          <a:xfrm>
            <a:off x="2438400" y="2590800"/>
            <a:ext cx="21336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6" name="Line 13">
            <a:extLst>
              <a:ext uri="{FF2B5EF4-FFF2-40B4-BE49-F238E27FC236}">
                <a16:creationId xmlns:a16="http://schemas.microsoft.com/office/drawing/2014/main" id="{2642919D-ADFA-4BFC-AE17-233BEE98D07A}"/>
              </a:ext>
            </a:extLst>
          </p:cNvPr>
          <p:cNvSpPr>
            <a:spLocks noChangeShapeType="1"/>
          </p:cNvSpPr>
          <p:nvPr/>
        </p:nvSpPr>
        <p:spPr bwMode="auto">
          <a:xfrm>
            <a:off x="2438400" y="3810000"/>
            <a:ext cx="14478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A0611F14-DD81-41FB-9792-84B6BBA0D09A}"/>
              </a:ext>
            </a:extLst>
          </p:cNvPr>
          <p:cNvSpPr>
            <a:spLocks noGrp="1" noChangeArrowheads="1"/>
          </p:cNvSpPr>
          <p:nvPr>
            <p:ph type="title"/>
          </p:nvPr>
        </p:nvSpPr>
        <p:spPr/>
        <p:txBody>
          <a:bodyPr/>
          <a:lstStyle/>
          <a:p>
            <a:pPr eaLnBrk="1" hangingPunct="1"/>
            <a:r>
              <a:rPr lang="en-US" altLang="en-US" sz="4000" b="1"/>
              <a:t>Path of Blood Through the Heart</a:t>
            </a:r>
          </a:p>
        </p:txBody>
      </p:sp>
      <p:pic>
        <p:nvPicPr>
          <p:cNvPr id="35843" name="Picture 5" descr="heart_chambers">
            <a:extLst>
              <a:ext uri="{FF2B5EF4-FFF2-40B4-BE49-F238E27FC236}">
                <a16:creationId xmlns:a16="http://schemas.microsoft.com/office/drawing/2014/main" id="{B7E2C19E-04B6-4C81-950B-B831DDE4D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1600200"/>
            <a:ext cx="60626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a5lf1914a_a">
            <a:extLst>
              <a:ext uri="{FF2B5EF4-FFF2-40B4-BE49-F238E27FC236}">
                <a16:creationId xmlns:a16="http://schemas.microsoft.com/office/drawing/2014/main" id="{01F1D77B-EE80-4CF1-8C66-AA0D2124621F}"/>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0" y="1752600"/>
            <a:ext cx="5334000" cy="4435475"/>
          </a:xfrm>
        </p:spPr>
      </p:pic>
      <p:sp>
        <p:nvSpPr>
          <p:cNvPr id="36867" name="Rectangle 3">
            <a:extLst>
              <a:ext uri="{FF2B5EF4-FFF2-40B4-BE49-F238E27FC236}">
                <a16:creationId xmlns:a16="http://schemas.microsoft.com/office/drawing/2014/main" id="{82A2C490-78F0-41B6-ABB8-24E8C2FD37E1}"/>
              </a:ext>
            </a:extLst>
          </p:cNvPr>
          <p:cNvSpPr>
            <a:spLocks noGrp="1" noChangeArrowheads="1"/>
          </p:cNvSpPr>
          <p:nvPr>
            <p:ph type="title"/>
          </p:nvPr>
        </p:nvSpPr>
        <p:spPr>
          <a:xfrm>
            <a:off x="0" y="0"/>
            <a:ext cx="9144000" cy="1066800"/>
          </a:xfrm>
        </p:spPr>
        <p:txBody>
          <a:bodyPr/>
          <a:lstStyle/>
          <a:p>
            <a:pPr eaLnBrk="1" hangingPunct="1"/>
            <a:r>
              <a:rPr lang="en-US" altLang="en-US" b="1"/>
              <a:t>Conduction System and Pacemakers</a:t>
            </a:r>
          </a:p>
        </p:txBody>
      </p:sp>
      <p:sp>
        <p:nvSpPr>
          <p:cNvPr id="36868" name="Rectangle 4">
            <a:extLst>
              <a:ext uri="{FF2B5EF4-FFF2-40B4-BE49-F238E27FC236}">
                <a16:creationId xmlns:a16="http://schemas.microsoft.com/office/drawing/2014/main" id="{F4DDB811-4AC5-42EE-83DE-515E1EDFC9BA}"/>
              </a:ext>
            </a:extLst>
          </p:cNvPr>
          <p:cNvSpPr>
            <a:spLocks noGrp="1" noChangeArrowheads="1"/>
          </p:cNvSpPr>
          <p:nvPr>
            <p:ph type="body" sz="half" idx="2"/>
          </p:nvPr>
        </p:nvSpPr>
        <p:spPr>
          <a:xfrm>
            <a:off x="4903788" y="1371600"/>
            <a:ext cx="4240212" cy="4648200"/>
          </a:xfrm>
        </p:spPr>
        <p:txBody>
          <a:bodyPr/>
          <a:lstStyle/>
          <a:p>
            <a:pPr eaLnBrk="1" hangingPunct="1">
              <a:lnSpc>
                <a:spcPct val="90000"/>
              </a:lnSpc>
            </a:pPr>
            <a:r>
              <a:rPr lang="en-US" altLang="en-US" sz="2400"/>
              <a:t>Autorhythmic cells</a:t>
            </a:r>
          </a:p>
          <a:p>
            <a:pPr lvl="1" eaLnBrk="1" hangingPunct="1">
              <a:lnSpc>
                <a:spcPct val="90000"/>
              </a:lnSpc>
            </a:pPr>
            <a:r>
              <a:rPr lang="en-US" altLang="en-US" sz="2000"/>
              <a:t>cardiac cells repeatedly fire spontaneous action potentials</a:t>
            </a:r>
          </a:p>
          <a:p>
            <a:pPr lvl="1" eaLnBrk="1" hangingPunct="1">
              <a:lnSpc>
                <a:spcPct val="90000"/>
              </a:lnSpc>
            </a:pPr>
            <a:r>
              <a:rPr lang="en-US" altLang="en-US" sz="2000"/>
              <a:t>Autorhythmic cells: the conduction system</a:t>
            </a:r>
          </a:p>
          <a:p>
            <a:pPr lvl="1" eaLnBrk="1" hangingPunct="1">
              <a:lnSpc>
                <a:spcPct val="90000"/>
              </a:lnSpc>
            </a:pPr>
            <a:r>
              <a:rPr lang="en-US" altLang="en-US" sz="2000"/>
              <a:t>pacemakers</a:t>
            </a:r>
          </a:p>
          <a:p>
            <a:pPr lvl="2" eaLnBrk="1" hangingPunct="1">
              <a:lnSpc>
                <a:spcPct val="90000"/>
              </a:lnSpc>
            </a:pPr>
            <a:r>
              <a:rPr lang="en-US" altLang="en-US" sz="1800"/>
              <a:t>SA node </a:t>
            </a:r>
          </a:p>
          <a:p>
            <a:pPr lvl="3" eaLnBrk="1" hangingPunct="1">
              <a:lnSpc>
                <a:spcPct val="90000"/>
              </a:lnSpc>
            </a:pPr>
            <a:r>
              <a:rPr lang="en-US" altLang="en-US" sz="1600"/>
              <a:t>origin of cardiac excitation</a:t>
            </a:r>
          </a:p>
          <a:p>
            <a:pPr lvl="3" eaLnBrk="1" hangingPunct="1">
              <a:lnSpc>
                <a:spcPct val="90000"/>
              </a:lnSpc>
            </a:pPr>
            <a:r>
              <a:rPr lang="en-US" altLang="en-US" sz="1600"/>
              <a:t>fires 60-100/min</a:t>
            </a:r>
          </a:p>
          <a:p>
            <a:pPr lvl="2" eaLnBrk="1" hangingPunct="1">
              <a:lnSpc>
                <a:spcPct val="90000"/>
              </a:lnSpc>
            </a:pPr>
            <a:r>
              <a:rPr lang="en-US" altLang="en-US" sz="1800"/>
              <a:t>AV node</a:t>
            </a:r>
          </a:p>
          <a:p>
            <a:pPr lvl="2" eaLnBrk="1" hangingPunct="1">
              <a:lnSpc>
                <a:spcPct val="90000"/>
              </a:lnSpc>
            </a:pPr>
            <a:r>
              <a:rPr lang="en-US" altLang="en-US" sz="1800"/>
              <a:t>conduction system</a:t>
            </a:r>
          </a:p>
          <a:p>
            <a:pPr lvl="3" eaLnBrk="1" hangingPunct="1">
              <a:lnSpc>
                <a:spcPct val="90000"/>
              </a:lnSpc>
            </a:pPr>
            <a:r>
              <a:rPr lang="en-US" altLang="en-US" sz="1600"/>
              <a:t>AV bundle of His </a:t>
            </a:r>
          </a:p>
          <a:p>
            <a:pPr lvl="3" eaLnBrk="1" hangingPunct="1">
              <a:lnSpc>
                <a:spcPct val="90000"/>
              </a:lnSpc>
            </a:pPr>
            <a:r>
              <a:rPr lang="en-US" altLang="en-US" sz="1600"/>
              <a:t>R and L bundle branches</a:t>
            </a:r>
          </a:p>
          <a:p>
            <a:pPr lvl="3" eaLnBrk="1" hangingPunct="1">
              <a:lnSpc>
                <a:spcPct val="90000"/>
              </a:lnSpc>
            </a:pPr>
            <a:r>
              <a:rPr lang="en-US" altLang="en-US" sz="1600"/>
              <a:t>Purkinje fibers</a:t>
            </a:r>
          </a:p>
        </p:txBody>
      </p:sp>
      <p:grpSp>
        <p:nvGrpSpPr>
          <p:cNvPr id="36869" name="Group 5">
            <a:extLst>
              <a:ext uri="{FF2B5EF4-FFF2-40B4-BE49-F238E27FC236}">
                <a16:creationId xmlns:a16="http://schemas.microsoft.com/office/drawing/2014/main" id="{69482113-F41A-4DB1-AE5D-B351445CF811}"/>
              </a:ext>
            </a:extLst>
          </p:cNvPr>
          <p:cNvGrpSpPr>
            <a:grpSpLocks/>
          </p:cNvGrpSpPr>
          <p:nvPr/>
        </p:nvGrpSpPr>
        <p:grpSpPr bwMode="auto">
          <a:xfrm>
            <a:off x="1524000" y="2819400"/>
            <a:ext cx="2133600" cy="838200"/>
            <a:chOff x="960" y="1776"/>
            <a:chExt cx="1344" cy="528"/>
          </a:xfrm>
        </p:grpSpPr>
        <p:sp>
          <p:nvSpPr>
            <p:cNvPr id="36876" name="AutoShape 6">
              <a:extLst>
                <a:ext uri="{FF2B5EF4-FFF2-40B4-BE49-F238E27FC236}">
                  <a16:creationId xmlns:a16="http://schemas.microsoft.com/office/drawing/2014/main" id="{2A309C2D-31E3-4DE2-BF53-D8C9CA19D6DF}"/>
                </a:ext>
              </a:extLst>
            </p:cNvPr>
            <p:cNvSpPr>
              <a:spLocks noChangeArrowheads="1"/>
            </p:cNvSpPr>
            <p:nvPr/>
          </p:nvSpPr>
          <p:spPr bwMode="auto">
            <a:xfrm>
              <a:off x="960" y="1776"/>
              <a:ext cx="240" cy="240"/>
            </a:xfrm>
            <a:prstGeom prst="smileyFace">
              <a:avLst>
                <a:gd name="adj" fmla="val 465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grpSp>
          <p:nvGrpSpPr>
            <p:cNvPr id="36877" name="Group 7">
              <a:extLst>
                <a:ext uri="{FF2B5EF4-FFF2-40B4-BE49-F238E27FC236}">
                  <a16:creationId xmlns:a16="http://schemas.microsoft.com/office/drawing/2014/main" id="{0A309758-F210-4323-BDDA-FF7CCCB715B9}"/>
                </a:ext>
              </a:extLst>
            </p:cNvPr>
            <p:cNvGrpSpPr>
              <a:grpSpLocks/>
            </p:cNvGrpSpPr>
            <p:nvPr/>
          </p:nvGrpSpPr>
          <p:grpSpPr bwMode="auto">
            <a:xfrm>
              <a:off x="1095" y="1872"/>
              <a:ext cx="1209" cy="432"/>
              <a:chOff x="1095" y="1872"/>
              <a:chExt cx="1209" cy="432"/>
            </a:xfrm>
          </p:grpSpPr>
          <p:sp>
            <p:nvSpPr>
              <p:cNvPr id="36878" name="AutoShape 8">
                <a:extLst>
                  <a:ext uri="{FF2B5EF4-FFF2-40B4-BE49-F238E27FC236}">
                    <a16:creationId xmlns:a16="http://schemas.microsoft.com/office/drawing/2014/main" id="{BCEA201A-5C8B-48A9-B366-F6FCD2329F84}"/>
                  </a:ext>
                </a:extLst>
              </p:cNvPr>
              <p:cNvSpPr>
                <a:spLocks noChangeArrowheads="1"/>
              </p:cNvSpPr>
              <p:nvPr/>
            </p:nvSpPr>
            <p:spPr bwMode="auto">
              <a:xfrm rot="-600000">
                <a:off x="1095" y="2064"/>
                <a:ext cx="162" cy="240"/>
              </a:xfrm>
              <a:prstGeom prst="downArrow">
                <a:avLst>
                  <a:gd name="adj1" fmla="val 50000"/>
                  <a:gd name="adj2" fmla="val 37037"/>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6879" name="AutoShape 9">
                <a:extLst>
                  <a:ext uri="{FF2B5EF4-FFF2-40B4-BE49-F238E27FC236}">
                    <a16:creationId xmlns:a16="http://schemas.microsoft.com/office/drawing/2014/main" id="{07DC1B0C-BC94-4A89-A450-FFF7DE0E71AC}"/>
                  </a:ext>
                </a:extLst>
              </p:cNvPr>
              <p:cNvSpPr>
                <a:spLocks noChangeArrowheads="1"/>
              </p:cNvSpPr>
              <p:nvPr/>
            </p:nvSpPr>
            <p:spPr bwMode="auto">
              <a:xfrm rot="300000">
                <a:off x="1344" y="1872"/>
                <a:ext cx="960" cy="192"/>
              </a:xfrm>
              <a:prstGeom prst="rightArrow">
                <a:avLst>
                  <a:gd name="adj1" fmla="val 50000"/>
                  <a:gd name="adj2" fmla="val 125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grpSp>
      </p:grpSp>
      <p:sp>
        <p:nvSpPr>
          <p:cNvPr id="36870" name="AutoShape 10">
            <a:extLst>
              <a:ext uri="{FF2B5EF4-FFF2-40B4-BE49-F238E27FC236}">
                <a16:creationId xmlns:a16="http://schemas.microsoft.com/office/drawing/2014/main" id="{DC86051B-E276-4CDC-A6C8-708B49D20089}"/>
              </a:ext>
            </a:extLst>
          </p:cNvPr>
          <p:cNvSpPr>
            <a:spLocks noChangeArrowheads="1"/>
          </p:cNvSpPr>
          <p:nvPr/>
        </p:nvSpPr>
        <p:spPr bwMode="auto">
          <a:xfrm rot="-1200000">
            <a:off x="2967038" y="3530600"/>
            <a:ext cx="398462" cy="2043113"/>
          </a:xfrm>
          <a:prstGeom prst="downArrow">
            <a:avLst>
              <a:gd name="adj1" fmla="val 50000"/>
              <a:gd name="adj2" fmla="val 128187"/>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grpSp>
        <p:nvGrpSpPr>
          <p:cNvPr id="36871" name="Group 11">
            <a:extLst>
              <a:ext uri="{FF2B5EF4-FFF2-40B4-BE49-F238E27FC236}">
                <a16:creationId xmlns:a16="http://schemas.microsoft.com/office/drawing/2014/main" id="{D5AA1AB3-77EB-42E4-B3EC-7122D0A943F6}"/>
              </a:ext>
            </a:extLst>
          </p:cNvPr>
          <p:cNvGrpSpPr>
            <a:grpSpLocks/>
          </p:cNvGrpSpPr>
          <p:nvPr/>
        </p:nvGrpSpPr>
        <p:grpSpPr bwMode="auto">
          <a:xfrm>
            <a:off x="2514600" y="5181600"/>
            <a:ext cx="2128838" cy="962025"/>
            <a:chOff x="1584" y="3264"/>
            <a:chExt cx="1341" cy="606"/>
          </a:xfrm>
        </p:grpSpPr>
        <p:sp>
          <p:nvSpPr>
            <p:cNvPr id="36874" name="AutoShape 12">
              <a:extLst>
                <a:ext uri="{FF2B5EF4-FFF2-40B4-BE49-F238E27FC236}">
                  <a16:creationId xmlns:a16="http://schemas.microsoft.com/office/drawing/2014/main" id="{5DEA3454-6CC5-4449-BA6E-9552A7FDA852}"/>
                </a:ext>
              </a:extLst>
            </p:cNvPr>
            <p:cNvSpPr>
              <a:spLocks noChangeArrowheads="1"/>
            </p:cNvSpPr>
            <p:nvPr/>
          </p:nvSpPr>
          <p:spPr bwMode="auto">
            <a:xfrm rot="-780000">
              <a:off x="2160" y="3264"/>
              <a:ext cx="765" cy="462"/>
            </a:xfrm>
            <a:prstGeom prst="curvedUpArrow">
              <a:avLst>
                <a:gd name="adj1" fmla="val 33975"/>
                <a:gd name="adj2" fmla="val 66234"/>
                <a:gd name="adj3" fmla="val 3333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6875" name="AutoShape 13">
              <a:extLst>
                <a:ext uri="{FF2B5EF4-FFF2-40B4-BE49-F238E27FC236}">
                  <a16:creationId xmlns:a16="http://schemas.microsoft.com/office/drawing/2014/main" id="{291B5CB7-21F2-4345-AD56-3565CE940336}"/>
                </a:ext>
              </a:extLst>
            </p:cNvPr>
            <p:cNvSpPr>
              <a:spLocks noChangeArrowheads="1"/>
            </p:cNvSpPr>
            <p:nvPr/>
          </p:nvSpPr>
          <p:spPr bwMode="auto">
            <a:xfrm rot="4200000">
              <a:off x="1736" y="3256"/>
              <a:ext cx="462" cy="765"/>
            </a:xfrm>
            <a:prstGeom prst="curvedLeftArrow">
              <a:avLst>
                <a:gd name="adj1" fmla="val 33117"/>
                <a:gd name="adj2" fmla="val 66234"/>
                <a:gd name="adj3" fmla="val 3333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grpSp>
      <p:sp>
        <p:nvSpPr>
          <p:cNvPr id="36872" name="AutoShape 14">
            <a:extLst>
              <a:ext uri="{FF2B5EF4-FFF2-40B4-BE49-F238E27FC236}">
                <a16:creationId xmlns:a16="http://schemas.microsoft.com/office/drawing/2014/main" id="{15FCB71E-6075-4E5A-B131-89847A646953}"/>
              </a:ext>
            </a:extLst>
          </p:cNvPr>
          <p:cNvSpPr>
            <a:spLocks noChangeArrowheads="1"/>
          </p:cNvSpPr>
          <p:nvPr/>
        </p:nvSpPr>
        <p:spPr bwMode="auto">
          <a:xfrm>
            <a:off x="1981200" y="3276600"/>
            <a:ext cx="381000" cy="381000"/>
          </a:xfrm>
          <a:prstGeom prst="smileyFace">
            <a:avLst>
              <a:gd name="adj" fmla="val 465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6873" name="Text Box 15">
            <a:extLst>
              <a:ext uri="{FF2B5EF4-FFF2-40B4-BE49-F238E27FC236}">
                <a16:creationId xmlns:a16="http://schemas.microsoft.com/office/drawing/2014/main" id="{8DB918A0-5DDC-40AE-BFEE-20091A9BFB66}"/>
              </a:ext>
            </a:extLst>
          </p:cNvPr>
          <p:cNvSpPr txBox="1">
            <a:spLocks noChangeArrowheads="1"/>
          </p:cNvSpPr>
          <p:nvPr/>
        </p:nvSpPr>
        <p:spPr bwMode="auto">
          <a:xfrm>
            <a:off x="304800" y="6289675"/>
            <a:ext cx="864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b="1">
                <a:latin typeface="Comic Sans MS" panose="030F0702030302020204" pitchFamily="66" charset="0"/>
              </a:rPr>
              <a:t>It’s as if the heart had only two motor units: the atria and the ventricles!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a:extLst>
              <a:ext uri="{FF2B5EF4-FFF2-40B4-BE49-F238E27FC236}">
                <a16:creationId xmlns:a16="http://schemas.microsoft.com/office/drawing/2014/main" id="{E58C3A6C-A2F1-49AE-BC63-39DFC9180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086" t="10742" r="9764" b="25781"/>
          <a:stretch>
            <a:fillRect/>
          </a:stretch>
        </p:blipFill>
        <p:spPr bwMode="auto">
          <a:xfrm>
            <a:off x="304800" y="50800"/>
            <a:ext cx="8643938" cy="682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1" name="Text Box 6">
            <a:extLst>
              <a:ext uri="{FF2B5EF4-FFF2-40B4-BE49-F238E27FC236}">
                <a16:creationId xmlns:a16="http://schemas.microsoft.com/office/drawing/2014/main" id="{98DA5EBF-A9E7-4C2C-9624-D8C056B25A6A}"/>
              </a:ext>
            </a:extLst>
          </p:cNvPr>
          <p:cNvSpPr txBox="1">
            <a:spLocks noChangeArrowheads="1"/>
          </p:cNvSpPr>
          <p:nvPr/>
        </p:nvSpPr>
        <p:spPr bwMode="auto">
          <a:xfrm>
            <a:off x="5318125" y="3698875"/>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b="1"/>
              <a:t>PhysioEx 6</a:t>
            </a:r>
          </a:p>
          <a:p>
            <a:pPr eaLnBrk="1" hangingPunct="1">
              <a:spcBef>
                <a:spcPct val="0"/>
              </a:spcBef>
              <a:buFontTx/>
              <a:buNone/>
            </a:pPr>
            <a:r>
              <a:rPr lang="en-US" altLang="en-US" sz="2400" b="1"/>
              <a:t>Activities</a:t>
            </a:r>
            <a:r>
              <a:rPr lang="en-US" altLang="en-US" sz="2400" b="1">
                <a:solidFill>
                  <a:srgbClr val="FFFF00"/>
                </a:solidFill>
              </a:rPr>
              <a:t> </a:t>
            </a:r>
            <a:r>
              <a:rPr lang="en-US" altLang="en-US" sz="2400" b="1"/>
              <a:t>1 &amp; 2</a:t>
            </a:r>
          </a:p>
        </p:txBody>
      </p:sp>
      <p:sp>
        <p:nvSpPr>
          <p:cNvPr id="37892" name="Rectangle 6">
            <a:extLst>
              <a:ext uri="{FF2B5EF4-FFF2-40B4-BE49-F238E27FC236}">
                <a16:creationId xmlns:a16="http://schemas.microsoft.com/office/drawing/2014/main" id="{10651866-E187-4E62-89A2-B0C11248FF58}"/>
              </a:ext>
            </a:extLst>
          </p:cNvPr>
          <p:cNvSpPr>
            <a:spLocks noChangeArrowheads="1"/>
          </p:cNvSpPr>
          <p:nvPr/>
        </p:nvSpPr>
        <p:spPr bwMode="auto">
          <a:xfrm>
            <a:off x="5272088" y="3698875"/>
            <a:ext cx="2255837" cy="835025"/>
          </a:xfrm>
          <a:prstGeom prst="rect">
            <a:avLst/>
          </a:prstGeom>
          <a:solidFill>
            <a:schemeClr val="bg1">
              <a:alpha val="0"/>
            </a:schemeClr>
          </a:solidFill>
          <a:ln w="38100">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a:extLst>
              <a:ext uri="{FF2B5EF4-FFF2-40B4-BE49-F238E27FC236}">
                <a16:creationId xmlns:a16="http://schemas.microsoft.com/office/drawing/2014/main" id="{A3E949EF-9136-491F-BF05-BCD7E427A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008" t="9375" r="10001" b="25879"/>
          <a:stretch>
            <a:fillRect/>
          </a:stretch>
        </p:blipFill>
        <p:spPr bwMode="auto">
          <a:xfrm>
            <a:off x="496888" y="0"/>
            <a:ext cx="8494712" cy="687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5" name="Rectangle 6">
            <a:extLst>
              <a:ext uri="{FF2B5EF4-FFF2-40B4-BE49-F238E27FC236}">
                <a16:creationId xmlns:a16="http://schemas.microsoft.com/office/drawing/2014/main" id="{D7A4F81B-9D12-4029-BFD8-D67DB81FFC8C}"/>
              </a:ext>
            </a:extLst>
          </p:cNvPr>
          <p:cNvSpPr>
            <a:spLocks noChangeArrowheads="1"/>
          </p:cNvSpPr>
          <p:nvPr/>
        </p:nvSpPr>
        <p:spPr bwMode="auto">
          <a:xfrm>
            <a:off x="3798888" y="4498975"/>
            <a:ext cx="4202112" cy="835025"/>
          </a:xfrm>
          <a:prstGeom prst="rect">
            <a:avLst/>
          </a:prstGeom>
          <a:solidFill>
            <a:schemeClr val="bg1">
              <a:alpha val="0"/>
            </a:schemeClr>
          </a:solidFill>
          <a:ln w="38100">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8916" name="Text Box 7">
            <a:extLst>
              <a:ext uri="{FF2B5EF4-FFF2-40B4-BE49-F238E27FC236}">
                <a16:creationId xmlns:a16="http://schemas.microsoft.com/office/drawing/2014/main" id="{3992B2DD-19BA-4A38-8EA2-6BDC2E9C1604}"/>
              </a:ext>
            </a:extLst>
          </p:cNvPr>
          <p:cNvSpPr txBox="1">
            <a:spLocks noChangeArrowheads="1"/>
          </p:cNvSpPr>
          <p:nvPr/>
        </p:nvSpPr>
        <p:spPr bwMode="auto">
          <a:xfrm>
            <a:off x="3810000" y="4495800"/>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b="1"/>
              <a:t>Lab Manual: Activity 3, BUT</a:t>
            </a:r>
          </a:p>
          <a:p>
            <a:pPr eaLnBrk="1" hangingPunct="1">
              <a:spcBef>
                <a:spcPct val="0"/>
              </a:spcBef>
              <a:buFontTx/>
              <a:buNone/>
            </a:pPr>
            <a:r>
              <a:rPr lang="en-US" altLang="en-US" sz="2400" b="1"/>
              <a:t>PhysioEx 6 Activity</a:t>
            </a:r>
            <a:r>
              <a:rPr lang="en-US" altLang="en-US" sz="2400" b="1">
                <a:solidFill>
                  <a:srgbClr val="FFFF00"/>
                </a:solidFill>
              </a:rPr>
              <a:t> </a:t>
            </a:r>
            <a:r>
              <a:rPr lang="en-US" altLang="en-US" sz="2400" b="1"/>
              <a:t>4</a:t>
            </a:r>
          </a:p>
          <a:p>
            <a:pPr eaLnBrk="1" hangingPunct="1">
              <a:spcBef>
                <a:spcPct val="0"/>
              </a:spcBef>
              <a:buFontTx/>
              <a:buNone/>
            </a:pPr>
            <a:endParaRPr lang="en-US" alt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FD65B34D-1E3F-44AB-859B-8981A4EA6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773" t="12012" r="10117" b="25879"/>
          <a:stretch>
            <a:fillRect/>
          </a:stretch>
        </p:blipFill>
        <p:spPr bwMode="auto">
          <a:xfrm>
            <a:off x="100013" y="76200"/>
            <a:ext cx="8567737"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Rectangle 6">
            <a:extLst>
              <a:ext uri="{FF2B5EF4-FFF2-40B4-BE49-F238E27FC236}">
                <a16:creationId xmlns:a16="http://schemas.microsoft.com/office/drawing/2014/main" id="{37059A22-2CF2-43B2-BA6D-3B82410F7BCE}"/>
              </a:ext>
            </a:extLst>
          </p:cNvPr>
          <p:cNvSpPr>
            <a:spLocks noChangeArrowheads="1"/>
          </p:cNvSpPr>
          <p:nvPr/>
        </p:nvSpPr>
        <p:spPr bwMode="auto">
          <a:xfrm>
            <a:off x="3798888" y="4498975"/>
            <a:ext cx="4202112" cy="835025"/>
          </a:xfrm>
          <a:prstGeom prst="rect">
            <a:avLst/>
          </a:prstGeom>
          <a:solidFill>
            <a:schemeClr val="bg1">
              <a:alpha val="0"/>
            </a:schemeClr>
          </a:solidFill>
          <a:ln w="38100">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9940" name="Text Box 7">
            <a:extLst>
              <a:ext uri="{FF2B5EF4-FFF2-40B4-BE49-F238E27FC236}">
                <a16:creationId xmlns:a16="http://schemas.microsoft.com/office/drawing/2014/main" id="{38A69EB2-39D8-4BEE-A654-104FC7EE98EE}"/>
              </a:ext>
            </a:extLst>
          </p:cNvPr>
          <p:cNvSpPr txBox="1">
            <a:spLocks noChangeArrowheads="1"/>
          </p:cNvSpPr>
          <p:nvPr/>
        </p:nvSpPr>
        <p:spPr bwMode="auto">
          <a:xfrm>
            <a:off x="3810000" y="4495800"/>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b="1"/>
              <a:t>Lab Manual: Activity 4, BUT</a:t>
            </a:r>
          </a:p>
          <a:p>
            <a:pPr eaLnBrk="1" hangingPunct="1">
              <a:spcBef>
                <a:spcPct val="0"/>
              </a:spcBef>
              <a:buFontTx/>
              <a:buNone/>
            </a:pPr>
            <a:r>
              <a:rPr lang="en-US" altLang="en-US" sz="2400" b="1"/>
              <a:t>PhysioEx 6 Activity</a:t>
            </a:r>
            <a:r>
              <a:rPr lang="en-US" altLang="en-US" sz="2400" b="1">
                <a:solidFill>
                  <a:srgbClr val="FFFF00"/>
                </a:solidFill>
              </a:rPr>
              <a:t> </a:t>
            </a:r>
            <a:r>
              <a:rPr lang="en-US" altLang="en-US" sz="2400" b="1"/>
              <a:t>5</a:t>
            </a:r>
          </a:p>
          <a:p>
            <a:pPr eaLnBrk="1" hangingPunct="1">
              <a:spcBef>
                <a:spcPct val="0"/>
              </a:spcBef>
              <a:buFontTx/>
              <a:buNone/>
            </a:pPr>
            <a:endParaRPr lang="en-US"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9797A695-4EBF-4ECF-BBCD-D0725BC2CEC2}"/>
              </a:ext>
            </a:extLst>
          </p:cNvPr>
          <p:cNvSpPr>
            <a:spLocks noGrp="1"/>
          </p:cNvSpPr>
          <p:nvPr>
            <p:ph type="title"/>
          </p:nvPr>
        </p:nvSpPr>
        <p:spPr>
          <a:xfrm>
            <a:off x="685800" y="0"/>
            <a:ext cx="7772400" cy="762000"/>
          </a:xfrm>
        </p:spPr>
        <p:txBody>
          <a:bodyPr/>
          <a:lstStyle/>
          <a:p>
            <a:r>
              <a:rPr lang="en-US" altLang="en-US" dirty="0"/>
              <a:t>Homework to Turn In</a:t>
            </a:r>
          </a:p>
        </p:txBody>
      </p:sp>
      <p:sp>
        <p:nvSpPr>
          <p:cNvPr id="40963" name="Content Placeholder 3">
            <a:extLst>
              <a:ext uri="{FF2B5EF4-FFF2-40B4-BE49-F238E27FC236}">
                <a16:creationId xmlns:a16="http://schemas.microsoft.com/office/drawing/2014/main" id="{DE766F07-6F8B-47EA-83BA-9F86BC23E79F}"/>
              </a:ext>
            </a:extLst>
          </p:cNvPr>
          <p:cNvSpPr>
            <a:spLocks noGrp="1"/>
          </p:cNvSpPr>
          <p:nvPr>
            <p:ph idx="1"/>
          </p:nvPr>
        </p:nvSpPr>
        <p:spPr>
          <a:xfrm>
            <a:off x="0" y="914400"/>
            <a:ext cx="8915400" cy="5562600"/>
          </a:xfrm>
        </p:spPr>
        <p:txBody>
          <a:bodyPr/>
          <a:lstStyle/>
          <a:p>
            <a:r>
              <a:rPr lang="en-US" altLang="en-US" dirty="0"/>
              <a:t>Answer questions on tear-out page Lab 1-17 and 1-18 from your manual</a:t>
            </a:r>
            <a:endParaRPr lang="en-US" altLang="en-US" sz="1000" dirty="0"/>
          </a:p>
          <a:p>
            <a:endParaRPr lang="en-US" altLang="en-US" sz="1000" dirty="0"/>
          </a:p>
          <a:p>
            <a:r>
              <a:rPr lang="en-US" altLang="en-US" dirty="0"/>
              <a:t>Draw a simple sketch of the heart, frontal section, label vessels, valves and chambers, draw arrows for blood flow, and color code for oxygenated and de-oxygenated blood. </a:t>
            </a:r>
            <a:endParaRPr lang="en-US" altLang="en-US" sz="1000" dirty="0"/>
          </a:p>
          <a:p>
            <a:endParaRPr lang="en-US" altLang="en-US" sz="1000" dirty="0"/>
          </a:p>
          <a:p>
            <a:r>
              <a:rPr lang="en-US" altLang="en-US" dirty="0"/>
              <a:t>Refer to page 1-15 for details if you have questions regarding what to turn in.</a:t>
            </a:r>
            <a:endParaRPr lang="en-US" altLang="en-US" sz="1000" dirty="0"/>
          </a:p>
          <a:p>
            <a:endParaRPr lang="en-US" altLang="en-US" sz="1000" dirty="0"/>
          </a:p>
          <a:p>
            <a:r>
              <a:rPr lang="en-US" altLang="en-US" dirty="0"/>
              <a:t>This is due at the beginning of lab 2.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9864B43-3962-4390-93A4-A22164BE1099}"/>
              </a:ext>
            </a:extLst>
          </p:cNvPr>
          <p:cNvSpPr>
            <a:spLocks noGrp="1"/>
          </p:cNvSpPr>
          <p:nvPr>
            <p:ph type="title"/>
          </p:nvPr>
        </p:nvSpPr>
        <p:spPr>
          <a:xfrm>
            <a:off x="685800" y="0"/>
            <a:ext cx="7772400" cy="838200"/>
          </a:xfrm>
        </p:spPr>
        <p:txBody>
          <a:bodyPr/>
          <a:lstStyle/>
          <a:p>
            <a:r>
              <a:rPr lang="en-US" altLang="en-US" b="1" dirty="0" err="1"/>
              <a:t>MasteringAandP</a:t>
            </a:r>
            <a:r>
              <a:rPr lang="en-US" altLang="en-US" b="1" dirty="0"/>
              <a:t> Homework</a:t>
            </a:r>
          </a:p>
        </p:txBody>
      </p:sp>
      <p:sp>
        <p:nvSpPr>
          <p:cNvPr id="41987" name="Content Placeholder 2">
            <a:extLst>
              <a:ext uri="{FF2B5EF4-FFF2-40B4-BE49-F238E27FC236}">
                <a16:creationId xmlns:a16="http://schemas.microsoft.com/office/drawing/2014/main" id="{37B6760F-6611-4EF1-9E0C-D12E2844243D}"/>
              </a:ext>
            </a:extLst>
          </p:cNvPr>
          <p:cNvSpPr>
            <a:spLocks noGrp="1"/>
          </p:cNvSpPr>
          <p:nvPr>
            <p:ph idx="1"/>
          </p:nvPr>
        </p:nvSpPr>
        <p:spPr>
          <a:xfrm>
            <a:off x="0" y="1143000"/>
            <a:ext cx="9144000" cy="5638800"/>
          </a:xfrm>
        </p:spPr>
        <p:txBody>
          <a:bodyPr/>
          <a:lstStyle/>
          <a:p>
            <a:pPr marL="0" indent="0">
              <a:buFontTx/>
              <a:buNone/>
            </a:pPr>
            <a:r>
              <a:rPr lang="en-US" altLang="en-US" dirty="0"/>
              <a:t>Use your </a:t>
            </a:r>
            <a:r>
              <a:rPr lang="en-US" altLang="en-US" b="1" dirty="0"/>
              <a:t>course ID (?) </a:t>
            </a:r>
            <a:r>
              <a:rPr lang="en-US" altLang="en-US" dirty="0"/>
              <a:t>to enroll in the correct MAP section. </a:t>
            </a:r>
            <a:r>
              <a:rPr lang="en-US" sz="2400" u="sng" dirty="0">
                <a:hlinkClick r:id="rId2"/>
              </a:rPr>
              <a:t>https://www.pearsonmylabandmastering.com/northamerica/</a:t>
            </a:r>
            <a:endParaRPr lang="en-US" sz="1000" u="sng" dirty="0"/>
          </a:p>
          <a:p>
            <a:pPr marL="0" indent="0">
              <a:buFontTx/>
              <a:buNone/>
            </a:pPr>
            <a:endParaRPr lang="en-US" altLang="en-US" sz="1000" dirty="0"/>
          </a:p>
          <a:p>
            <a:pPr marL="0" indent="0">
              <a:buFontTx/>
              <a:buNone/>
            </a:pPr>
            <a:r>
              <a:rPr lang="en-US" altLang="en-US" dirty="0"/>
              <a:t>Complete Lab Assignment 1 by 11:59 next Friday</a:t>
            </a:r>
            <a:endParaRPr lang="en-US" altLang="en-US" sz="1000" dirty="0"/>
          </a:p>
          <a:p>
            <a:pPr marL="0" indent="0">
              <a:buFontTx/>
              <a:buNone/>
            </a:pPr>
            <a:endParaRPr lang="en-US" altLang="en-US" sz="1000" dirty="0"/>
          </a:p>
          <a:p>
            <a:pPr marL="0" indent="0">
              <a:buFontTx/>
              <a:buNone/>
            </a:pPr>
            <a:r>
              <a:rPr lang="en-US" altLang="en-US" dirty="0"/>
              <a:t>There is a 10% per day deduction for late MAP assignments. </a:t>
            </a:r>
            <a:endParaRPr lang="en-US" altLang="en-US" sz="1000" dirty="0"/>
          </a:p>
          <a:p>
            <a:pPr marL="0" indent="0">
              <a:buFontTx/>
              <a:buNone/>
            </a:pPr>
            <a:endParaRPr lang="en-US" altLang="en-US" sz="1000" dirty="0"/>
          </a:p>
          <a:p>
            <a:pPr marL="0" indent="0">
              <a:buFontTx/>
              <a:buNone/>
            </a:pPr>
            <a:r>
              <a:rPr lang="en-US" altLang="en-US" dirty="0"/>
              <a:t>The study area of MAP has many resources (such as PAL) that are useful for lecture and lab!  </a:t>
            </a:r>
          </a:p>
          <a:p>
            <a:pPr marL="0" indent="0">
              <a:buFontTx/>
              <a:buNone/>
            </a:pPr>
            <a:endParaRPr lang="en-US" altLang="en-US" dirty="0"/>
          </a:p>
          <a:p>
            <a:pPr marL="0" indent="0">
              <a:buFontTx/>
              <a:buNone/>
            </a:pP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41CA70CA-8961-442B-BED3-13CC45D6983E}"/>
              </a:ext>
            </a:extLst>
          </p:cNvPr>
          <p:cNvSpPr>
            <a:spLocks noGrp="1" noChangeArrowheads="1"/>
          </p:cNvSpPr>
          <p:nvPr>
            <p:ph type="title"/>
          </p:nvPr>
        </p:nvSpPr>
        <p:spPr>
          <a:xfrm>
            <a:off x="685800" y="2743200"/>
            <a:ext cx="7772400" cy="1143000"/>
          </a:xfrm>
        </p:spPr>
        <p:txBody>
          <a:bodyPr/>
          <a:lstStyle/>
          <a:p>
            <a:pPr eaLnBrk="1" hangingPunct="1"/>
            <a:r>
              <a:rPr lang="en-US" altLang="en-US" b="1"/>
              <a:t>End Lab 1 PPTs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CDDC3CF-E3A9-4DE3-A282-281EBD3E000C}"/>
              </a:ext>
            </a:extLst>
          </p:cNvPr>
          <p:cNvSpPr>
            <a:spLocks noGrp="1" noChangeArrowheads="1"/>
          </p:cNvSpPr>
          <p:nvPr>
            <p:ph type="body" idx="1"/>
          </p:nvPr>
        </p:nvSpPr>
        <p:spPr>
          <a:xfrm>
            <a:off x="228600" y="914400"/>
            <a:ext cx="8686800" cy="5943600"/>
          </a:xfrm>
        </p:spPr>
        <p:txBody>
          <a:bodyPr/>
          <a:lstStyle/>
          <a:p>
            <a:pPr eaLnBrk="1" hangingPunct="1">
              <a:lnSpc>
                <a:spcPct val="90000"/>
              </a:lnSpc>
              <a:buFontTx/>
              <a:buNone/>
            </a:pPr>
            <a:r>
              <a:rPr lang="en-US" altLang="en-US" b="1"/>
              <a:t>Lab Grade</a:t>
            </a:r>
            <a:r>
              <a:rPr lang="en-US" altLang="en-US"/>
              <a:t> = (Average of weekly lab reports + Mid-term practical + Final practical)/3.        </a:t>
            </a:r>
          </a:p>
          <a:p>
            <a:pPr eaLnBrk="1" hangingPunct="1">
              <a:lnSpc>
                <a:spcPct val="90000"/>
              </a:lnSpc>
              <a:buFontTx/>
              <a:buNone/>
            </a:pPr>
            <a:endParaRPr lang="en-US" altLang="en-US"/>
          </a:p>
          <a:p>
            <a:pPr eaLnBrk="1" hangingPunct="1">
              <a:lnSpc>
                <a:spcPct val="90000"/>
              </a:lnSpc>
              <a:buFontTx/>
              <a:buNone/>
            </a:pPr>
            <a:r>
              <a:rPr lang="en-US" altLang="en-US" b="1"/>
              <a:t>Grading Scale:</a:t>
            </a:r>
            <a:r>
              <a:rPr lang="en-US" altLang="en-US"/>
              <a:t> A </a:t>
            </a:r>
            <a:r>
              <a:rPr lang="en-US" altLang="en-US" u="sng"/>
              <a:t>&gt;</a:t>
            </a:r>
            <a:r>
              <a:rPr lang="en-US" altLang="en-US"/>
              <a:t> 90%, B </a:t>
            </a:r>
            <a:r>
              <a:rPr lang="en-US" altLang="en-US" u="sng"/>
              <a:t>&gt;</a:t>
            </a:r>
            <a:r>
              <a:rPr lang="en-US" altLang="en-US"/>
              <a:t> 80%, C </a:t>
            </a:r>
            <a:r>
              <a:rPr lang="en-US" altLang="en-US" u="sng"/>
              <a:t>&gt;</a:t>
            </a:r>
            <a:r>
              <a:rPr lang="en-US" altLang="en-US"/>
              <a:t> 70%, D </a:t>
            </a:r>
            <a:r>
              <a:rPr lang="en-US" altLang="en-US" u="sng"/>
              <a:t>&gt;</a:t>
            </a:r>
            <a:r>
              <a:rPr lang="en-US" altLang="en-US"/>
              <a:t> 60%, F &lt; 60% </a:t>
            </a:r>
          </a:p>
          <a:p>
            <a:pPr eaLnBrk="1" hangingPunct="1">
              <a:lnSpc>
                <a:spcPct val="90000"/>
              </a:lnSpc>
              <a:buFontTx/>
              <a:buNone/>
            </a:pPr>
            <a:endParaRPr lang="en-US" altLang="en-US"/>
          </a:p>
          <a:p>
            <a:pPr eaLnBrk="1" hangingPunct="1">
              <a:lnSpc>
                <a:spcPct val="90000"/>
              </a:lnSpc>
              <a:buFontTx/>
              <a:buNone/>
            </a:pPr>
            <a:r>
              <a:rPr lang="en-US" altLang="en-US" b="1"/>
              <a:t>Make-Up Exams:</a:t>
            </a:r>
            <a:r>
              <a:rPr lang="en-US" altLang="en-US"/>
              <a:t>  Advance notice, if possible, and a valid reason must be provided for an official excused absence in order to qualify for a make-up exam. </a:t>
            </a:r>
          </a:p>
        </p:txBody>
      </p:sp>
      <p:sp>
        <p:nvSpPr>
          <p:cNvPr id="6147" name="Rectangle 4">
            <a:extLst>
              <a:ext uri="{FF2B5EF4-FFF2-40B4-BE49-F238E27FC236}">
                <a16:creationId xmlns:a16="http://schemas.microsoft.com/office/drawing/2014/main" id="{3219BF75-39D0-40A1-B720-0E9438E65A10}"/>
              </a:ext>
            </a:extLst>
          </p:cNvPr>
          <p:cNvSpPr>
            <a:spLocks noGrp="1" noChangeArrowheads="1"/>
          </p:cNvSpPr>
          <p:nvPr>
            <p:ph type="title"/>
          </p:nvPr>
        </p:nvSpPr>
        <p:spPr>
          <a:xfrm>
            <a:off x="685800" y="-76200"/>
            <a:ext cx="7772400" cy="1143000"/>
          </a:xfrm>
        </p:spPr>
        <p:txBody>
          <a:bodyPr/>
          <a:lstStyle/>
          <a:p>
            <a:pPr eaLnBrk="1" hangingPunct="1"/>
            <a:r>
              <a:rPr lang="en-US" altLang="en-US" b="1"/>
              <a:t>Grading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496CD6-2D6E-4A5F-B79D-775725E4B5E6}"/>
              </a:ext>
            </a:extLst>
          </p:cNvPr>
          <p:cNvSpPr>
            <a:spLocks noGrp="1" noChangeArrowheads="1"/>
          </p:cNvSpPr>
          <p:nvPr>
            <p:ph type="title"/>
          </p:nvPr>
        </p:nvSpPr>
        <p:spPr>
          <a:xfrm>
            <a:off x="0" y="0"/>
            <a:ext cx="9144000" cy="1143000"/>
          </a:xfrm>
        </p:spPr>
        <p:txBody>
          <a:bodyPr/>
          <a:lstStyle/>
          <a:p>
            <a:r>
              <a:rPr lang="en-US" altLang="en-US" b="1"/>
              <a:t>Computer Assisted Learning</a:t>
            </a:r>
          </a:p>
        </p:txBody>
      </p:sp>
      <p:sp>
        <p:nvSpPr>
          <p:cNvPr id="7171" name="Rectangle 3">
            <a:extLst>
              <a:ext uri="{FF2B5EF4-FFF2-40B4-BE49-F238E27FC236}">
                <a16:creationId xmlns:a16="http://schemas.microsoft.com/office/drawing/2014/main" id="{351051C3-E957-46C3-A07E-B83D8F3E30A5}"/>
              </a:ext>
            </a:extLst>
          </p:cNvPr>
          <p:cNvSpPr>
            <a:spLocks noGrp="1" noChangeArrowheads="1"/>
          </p:cNvSpPr>
          <p:nvPr>
            <p:ph type="body" idx="1"/>
          </p:nvPr>
        </p:nvSpPr>
        <p:spPr>
          <a:xfrm>
            <a:off x="152400" y="1143000"/>
            <a:ext cx="8763000" cy="5486400"/>
          </a:xfrm>
        </p:spPr>
        <p:txBody>
          <a:bodyPr/>
          <a:lstStyle/>
          <a:p>
            <a:pPr marL="0" indent="0">
              <a:lnSpc>
                <a:spcPct val="90000"/>
              </a:lnSpc>
              <a:buFontTx/>
              <a:buNone/>
            </a:pPr>
            <a:r>
              <a:rPr lang="en-US" altLang="en-US" dirty="0"/>
              <a:t>The Human Anatomy and Physiology courses at APSU provide numerous computer-based tools to help students learn the central concepts of this discipline.   </a:t>
            </a:r>
          </a:p>
          <a:p>
            <a:pPr marL="0" indent="0">
              <a:lnSpc>
                <a:spcPct val="90000"/>
              </a:lnSpc>
              <a:buFontTx/>
              <a:buNone/>
            </a:pPr>
            <a:endParaRPr lang="en-US" altLang="en-US" dirty="0"/>
          </a:p>
          <a:p>
            <a:pPr marL="0" indent="0">
              <a:lnSpc>
                <a:spcPct val="90000"/>
              </a:lnSpc>
              <a:buFontTx/>
              <a:buNone/>
            </a:pPr>
            <a:r>
              <a:rPr lang="en-US" altLang="en-US" dirty="0"/>
              <a:t>Laboratory </a:t>
            </a:r>
            <a:r>
              <a:rPr lang="en-US" altLang="en-US" dirty="0" err="1"/>
              <a:t>Powerpoints</a:t>
            </a:r>
            <a:r>
              <a:rPr lang="en-US" altLang="en-US" dirty="0"/>
              <a:t>: Available on Dr. </a:t>
            </a:r>
            <a:r>
              <a:rPr lang="en-US" altLang="en-US" dirty="0" err="1"/>
              <a:t>Pitts’s</a:t>
            </a:r>
            <a:r>
              <a:rPr lang="en-US" altLang="en-US" dirty="0"/>
              <a:t> website:  www.apsu.edu/biology/pittsg</a:t>
            </a:r>
            <a:endParaRPr lang="en-US" altLang="en-US" sz="2000" dirty="0"/>
          </a:p>
          <a:p>
            <a:pPr marL="0" indent="0">
              <a:lnSpc>
                <a:spcPct val="90000"/>
              </a:lnSpc>
              <a:buFontTx/>
              <a:buNone/>
            </a:pPr>
            <a:endParaRPr lang="en-US" altLang="en-US" dirty="0"/>
          </a:p>
          <a:p>
            <a:pPr marL="0" indent="0">
              <a:lnSpc>
                <a:spcPct val="90000"/>
              </a:lnSpc>
              <a:buFontTx/>
              <a:buNone/>
            </a:pPr>
            <a:r>
              <a:rPr lang="en-US" alt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D5092C6-1A81-47C2-8EEA-86D610347DDF}"/>
              </a:ext>
            </a:extLst>
          </p:cNvPr>
          <p:cNvSpPr>
            <a:spLocks noGrp="1"/>
          </p:cNvSpPr>
          <p:nvPr>
            <p:ph type="title"/>
          </p:nvPr>
        </p:nvSpPr>
        <p:spPr>
          <a:xfrm>
            <a:off x="685800" y="0"/>
            <a:ext cx="7772400" cy="1143000"/>
          </a:xfrm>
        </p:spPr>
        <p:txBody>
          <a:bodyPr/>
          <a:lstStyle/>
          <a:p>
            <a:r>
              <a:rPr lang="en-US" altLang="en-US" b="1"/>
              <a:t>Computer Assisted Learning</a:t>
            </a:r>
          </a:p>
        </p:txBody>
      </p:sp>
      <p:sp>
        <p:nvSpPr>
          <p:cNvPr id="9219" name="Content Placeholder 2">
            <a:extLst>
              <a:ext uri="{FF2B5EF4-FFF2-40B4-BE49-F238E27FC236}">
                <a16:creationId xmlns:a16="http://schemas.microsoft.com/office/drawing/2014/main" id="{C8E7B735-BF8B-486A-8930-07143A0E139A}"/>
              </a:ext>
            </a:extLst>
          </p:cNvPr>
          <p:cNvSpPr>
            <a:spLocks noGrp="1"/>
          </p:cNvSpPr>
          <p:nvPr>
            <p:ph idx="1"/>
          </p:nvPr>
        </p:nvSpPr>
        <p:spPr>
          <a:xfrm>
            <a:off x="0" y="1066800"/>
            <a:ext cx="7467600" cy="5791200"/>
          </a:xfrm>
        </p:spPr>
        <p:txBody>
          <a:bodyPr/>
          <a:lstStyle/>
          <a:p>
            <a:pPr marL="0" indent="0">
              <a:buFontTx/>
              <a:buNone/>
            </a:pPr>
            <a:r>
              <a:rPr lang="en-US" altLang="en-US"/>
              <a:t>You will submit your weekly lab homework on MasteringAandP.</a:t>
            </a:r>
          </a:p>
          <a:p>
            <a:pPr marL="0" indent="0">
              <a:buFontTx/>
              <a:buNone/>
            </a:pPr>
            <a:endParaRPr lang="en-US" altLang="en-US"/>
          </a:p>
          <a:p>
            <a:pPr marL="0" indent="0">
              <a:buFontTx/>
              <a:buNone/>
            </a:pPr>
            <a:r>
              <a:rPr lang="en-US" altLang="en-US"/>
              <a:t>Students often find additional MasteringAandP resources to be helpful.</a:t>
            </a:r>
          </a:p>
          <a:p>
            <a:pPr marL="0" indent="0">
              <a:buFontTx/>
              <a:buNone/>
            </a:pPr>
            <a:endParaRPr lang="en-US" altLang="en-US"/>
          </a:p>
          <a:p>
            <a:pPr marL="0" indent="0">
              <a:buFontTx/>
              <a:buNone/>
            </a:pPr>
            <a:r>
              <a:rPr lang="en-US" altLang="en-US"/>
              <a:t>A card in your packet containing the individual access code for MasteringAandP is included with your bundled text and lab manual.  </a:t>
            </a:r>
          </a:p>
          <a:p>
            <a:pPr marL="0" indent="0">
              <a:buFontTx/>
              <a:buNone/>
            </a:pP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3AB7DE5-7AF5-401E-9DBC-A5CA06708C52}"/>
              </a:ext>
            </a:extLst>
          </p:cNvPr>
          <p:cNvSpPr>
            <a:spLocks noGrp="1"/>
          </p:cNvSpPr>
          <p:nvPr>
            <p:ph type="title"/>
          </p:nvPr>
        </p:nvSpPr>
        <p:spPr>
          <a:xfrm>
            <a:off x="685800" y="0"/>
            <a:ext cx="7772400" cy="1143000"/>
          </a:xfrm>
        </p:spPr>
        <p:txBody>
          <a:bodyPr/>
          <a:lstStyle/>
          <a:p>
            <a:r>
              <a:rPr lang="en-US" altLang="en-US" b="1"/>
              <a:t>Computer Assisted Learning</a:t>
            </a:r>
          </a:p>
        </p:txBody>
      </p:sp>
      <p:sp>
        <p:nvSpPr>
          <p:cNvPr id="10243" name="Content Placeholder 2">
            <a:extLst>
              <a:ext uri="{FF2B5EF4-FFF2-40B4-BE49-F238E27FC236}">
                <a16:creationId xmlns:a16="http://schemas.microsoft.com/office/drawing/2014/main" id="{831F4526-F475-41FB-A512-860A9DAC2D68}"/>
              </a:ext>
            </a:extLst>
          </p:cNvPr>
          <p:cNvSpPr>
            <a:spLocks noGrp="1"/>
          </p:cNvSpPr>
          <p:nvPr>
            <p:ph idx="1"/>
          </p:nvPr>
        </p:nvSpPr>
        <p:spPr>
          <a:xfrm>
            <a:off x="0" y="1143000"/>
            <a:ext cx="9144000" cy="5638800"/>
          </a:xfrm>
        </p:spPr>
        <p:txBody>
          <a:bodyPr/>
          <a:lstStyle/>
          <a:p>
            <a:pPr marL="0" indent="0">
              <a:buFontTx/>
              <a:buNone/>
            </a:pPr>
            <a:r>
              <a:rPr lang="en-US" altLang="en-US" dirty="0"/>
              <a:t>You use your access code to enroll in the appropriate </a:t>
            </a:r>
            <a:r>
              <a:rPr lang="en-US" altLang="en-US" dirty="0" err="1"/>
              <a:t>MasteringAandP</a:t>
            </a:r>
            <a:r>
              <a:rPr lang="en-US" altLang="en-US" dirty="0"/>
              <a:t> (MAP) lecture and lab course and, from then on, use the course ID each time you enter MAP. </a:t>
            </a:r>
            <a:endParaRPr lang="en-US" altLang="en-US" sz="1000" i="1" dirty="0"/>
          </a:p>
          <a:p>
            <a:pPr marL="0" indent="0">
              <a:buFontTx/>
              <a:buNone/>
            </a:pPr>
            <a:endParaRPr lang="en-US" altLang="en-US" sz="1000" dirty="0"/>
          </a:p>
          <a:p>
            <a:pPr marL="0" indent="0">
              <a:buFontTx/>
              <a:buNone/>
            </a:pPr>
            <a:r>
              <a:rPr lang="en-US" altLang="en-US" dirty="0"/>
              <a:t>Your </a:t>
            </a:r>
            <a:r>
              <a:rPr lang="en-US" altLang="en-US" b="1" dirty="0"/>
              <a:t>course ID, ?</a:t>
            </a:r>
            <a:r>
              <a:rPr lang="en-US" altLang="en-US" dirty="0"/>
              <a:t>, is needed to enroll in the correct LABORATORY MAP  section (</a:t>
            </a:r>
            <a:r>
              <a:rPr lang="en-US" u="sng" dirty="0">
                <a:hlinkClick r:id="rId2"/>
              </a:rPr>
              <a:t>https://www.pearsonmylabandmastering.com</a:t>
            </a:r>
            <a:r>
              <a:rPr lang="en-US" altLang="en-US" dirty="0"/>
              <a:t>).</a:t>
            </a:r>
            <a:endParaRPr lang="en-US" altLang="en-US" sz="1000" dirty="0"/>
          </a:p>
          <a:p>
            <a:pPr marL="0" indent="0">
              <a:buFontTx/>
              <a:buNone/>
            </a:pPr>
            <a:endParaRPr lang="en-US" altLang="en-US" sz="1000" dirty="0"/>
          </a:p>
          <a:p>
            <a:pPr marL="0" indent="0">
              <a:buFontTx/>
              <a:buNone/>
            </a:pPr>
            <a:r>
              <a:rPr lang="en-US" altLang="en-US" dirty="0"/>
              <a:t>Go to the study area of MAP to use its resources.  </a:t>
            </a:r>
          </a:p>
          <a:p>
            <a:pPr marL="0" indent="0">
              <a:buFontTx/>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04D6995-0DBA-4A8C-A7D3-91C5B36C416B}"/>
              </a:ext>
            </a:extLst>
          </p:cNvPr>
          <p:cNvSpPr>
            <a:spLocks noGrp="1" noChangeArrowheads="1"/>
          </p:cNvSpPr>
          <p:nvPr>
            <p:ph type="title"/>
          </p:nvPr>
        </p:nvSpPr>
        <p:spPr>
          <a:xfrm>
            <a:off x="685800" y="228600"/>
            <a:ext cx="7772400" cy="1143000"/>
          </a:xfrm>
        </p:spPr>
        <p:txBody>
          <a:bodyPr/>
          <a:lstStyle/>
          <a:p>
            <a:r>
              <a:rPr lang="en-US" altLang="en-US" b="1"/>
              <a:t>Tutoring</a:t>
            </a:r>
          </a:p>
        </p:txBody>
      </p:sp>
      <p:sp>
        <p:nvSpPr>
          <p:cNvPr id="11267" name="Rectangle 3">
            <a:extLst>
              <a:ext uri="{FF2B5EF4-FFF2-40B4-BE49-F238E27FC236}">
                <a16:creationId xmlns:a16="http://schemas.microsoft.com/office/drawing/2014/main" id="{9C88F428-80D9-4933-8EF7-114C96C29731}"/>
              </a:ext>
            </a:extLst>
          </p:cNvPr>
          <p:cNvSpPr>
            <a:spLocks noGrp="1" noChangeArrowheads="1"/>
          </p:cNvSpPr>
          <p:nvPr>
            <p:ph type="body" idx="1"/>
          </p:nvPr>
        </p:nvSpPr>
        <p:spPr>
          <a:xfrm>
            <a:off x="228600" y="1600200"/>
            <a:ext cx="8610600" cy="4953000"/>
          </a:xfrm>
        </p:spPr>
        <p:txBody>
          <a:bodyPr/>
          <a:lstStyle/>
          <a:p>
            <a:pPr>
              <a:lnSpc>
                <a:spcPct val="90000"/>
              </a:lnSpc>
              <a:buFontTx/>
              <a:buNone/>
            </a:pPr>
            <a:r>
              <a:rPr lang="en-US" altLang="en-US"/>
              <a:t>Free tutoring is available for all students for a variety of classes </a:t>
            </a:r>
            <a:r>
              <a:rPr lang="en-US" altLang="en-US" i="1"/>
              <a:t>including</a:t>
            </a:r>
            <a:r>
              <a:rPr lang="en-US" altLang="en-US"/>
              <a:t> </a:t>
            </a:r>
            <a:r>
              <a:rPr lang="en-US" altLang="en-US" u="sng"/>
              <a:t>Anatomy and Physiology</a:t>
            </a:r>
            <a:r>
              <a:rPr lang="en-US" altLang="en-US"/>
              <a:t> in the Academic Support Center, Marks Building - Room 122, Ph. (931) 221-6553. Call to check tutoring schedules. </a:t>
            </a:r>
          </a:p>
          <a:p>
            <a:pPr>
              <a:lnSpc>
                <a:spcPct val="90000"/>
              </a:lnSpc>
              <a:buFontTx/>
              <a:buNone/>
            </a:pPr>
            <a:endParaRPr lang="en-US" altLang="en-US"/>
          </a:p>
          <a:p>
            <a:pPr>
              <a:lnSpc>
                <a:spcPct val="90000"/>
              </a:lnSpc>
              <a:buFontTx/>
              <a:buNone/>
            </a:pPr>
            <a:r>
              <a:rPr lang="en-US" altLang="en-US"/>
              <a:t>Some students may also meet eligibility requirements to receive academic assistance from Student Support Services. For more information contact: Student Support Services Program, Ellington, Room 337, (931) 221-6142.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229DC5E-806B-48ED-93B0-3738BDFB4A65}"/>
              </a:ext>
            </a:extLst>
          </p:cNvPr>
          <p:cNvSpPr>
            <a:spLocks noGrp="1" noChangeArrowheads="1"/>
          </p:cNvSpPr>
          <p:nvPr>
            <p:ph type="title"/>
          </p:nvPr>
        </p:nvSpPr>
        <p:spPr>
          <a:xfrm>
            <a:off x="609600" y="-76200"/>
            <a:ext cx="7772400" cy="1143000"/>
          </a:xfrm>
        </p:spPr>
        <p:txBody>
          <a:bodyPr/>
          <a:lstStyle/>
          <a:p>
            <a:r>
              <a:rPr lang="en-US" altLang="en-US" b="1"/>
              <a:t>Student Responsibilities</a:t>
            </a:r>
          </a:p>
        </p:txBody>
      </p:sp>
      <p:sp>
        <p:nvSpPr>
          <p:cNvPr id="109571" name="Rectangle 3">
            <a:extLst>
              <a:ext uri="{FF2B5EF4-FFF2-40B4-BE49-F238E27FC236}">
                <a16:creationId xmlns:a16="http://schemas.microsoft.com/office/drawing/2014/main" id="{6164CFE7-22C2-4957-97B5-54282BEB3B32}"/>
              </a:ext>
            </a:extLst>
          </p:cNvPr>
          <p:cNvSpPr>
            <a:spLocks noGrp="1" noChangeArrowheads="1"/>
          </p:cNvSpPr>
          <p:nvPr>
            <p:ph type="body" idx="1"/>
          </p:nvPr>
        </p:nvSpPr>
        <p:spPr>
          <a:xfrm>
            <a:off x="0" y="914400"/>
            <a:ext cx="9144000" cy="5791200"/>
          </a:xfrm>
        </p:spPr>
        <p:txBody>
          <a:bodyPr/>
          <a:lstStyle/>
          <a:p>
            <a:pPr marL="461963" indent="-461963">
              <a:lnSpc>
                <a:spcPct val="90000"/>
              </a:lnSpc>
              <a:buFont typeface="Times New Roman" charset="0"/>
              <a:buAutoNum type="arabicPeriod"/>
              <a:defRPr/>
            </a:pPr>
            <a:r>
              <a:rPr lang="en-US" dirty="0">
                <a:ea typeface="ＭＳ Ｐゴシック" charset="0"/>
              </a:rPr>
              <a:t>Read the contents of the Lab Manual for the week so you will know what activities are planned for lab </a:t>
            </a:r>
            <a:r>
              <a:rPr lang="en-US" b="1" dirty="0">
                <a:effectLst>
                  <a:outerShdw blurRad="38100" dist="38100" dir="2700000" algn="tl">
                    <a:srgbClr val="DDDDDD"/>
                  </a:outerShdw>
                </a:effectLst>
                <a:ea typeface="ＭＳ Ｐゴシック" charset="0"/>
              </a:rPr>
              <a:t>before</a:t>
            </a:r>
            <a:r>
              <a:rPr lang="en-US" dirty="0">
                <a:ea typeface="ＭＳ Ｐゴシック" charset="0"/>
              </a:rPr>
              <a:t> coming to lab.</a:t>
            </a:r>
          </a:p>
          <a:p>
            <a:pPr marL="461963" indent="-461963">
              <a:lnSpc>
                <a:spcPct val="90000"/>
              </a:lnSpc>
              <a:buFont typeface="Times New Roman" charset="0"/>
              <a:buAutoNum type="arabicPeriod"/>
              <a:defRPr/>
            </a:pPr>
            <a:r>
              <a:rPr lang="en-US" dirty="0">
                <a:ea typeface="ＭＳ Ｐゴシック" charset="0"/>
              </a:rPr>
              <a:t>Dress appropriately.</a:t>
            </a:r>
          </a:p>
          <a:p>
            <a:pPr marL="461963" indent="-461963">
              <a:lnSpc>
                <a:spcPct val="90000"/>
              </a:lnSpc>
              <a:buFont typeface="Times New Roman" charset="0"/>
              <a:buAutoNum type="arabicPeriod"/>
              <a:defRPr/>
            </a:pPr>
            <a:r>
              <a:rPr lang="en-US" dirty="0">
                <a:ea typeface="ＭＳ Ｐゴシック" charset="0"/>
              </a:rPr>
              <a:t>Pay attention. Make sure your cell phone is on silent.</a:t>
            </a:r>
          </a:p>
          <a:p>
            <a:pPr marL="461963" indent="-461963">
              <a:lnSpc>
                <a:spcPct val="90000"/>
              </a:lnSpc>
              <a:buFont typeface="Times New Roman" charset="0"/>
              <a:buAutoNum type="arabicPeriod"/>
              <a:defRPr/>
            </a:pPr>
            <a:r>
              <a:rPr lang="en-US" dirty="0">
                <a:ea typeface="ＭＳ Ｐゴシック" charset="0"/>
              </a:rPr>
              <a:t>Use safety precautions.</a:t>
            </a:r>
          </a:p>
          <a:p>
            <a:pPr marL="461963" indent="-461963">
              <a:lnSpc>
                <a:spcPct val="90000"/>
              </a:lnSpc>
              <a:buFont typeface="Times New Roman" charset="0"/>
              <a:buAutoNum type="arabicPeriod"/>
              <a:defRPr/>
            </a:pPr>
            <a:r>
              <a:rPr lang="en-US" dirty="0">
                <a:ea typeface="ＭＳ Ｐゴシック" charset="0"/>
              </a:rPr>
              <a:t>Maintain a clean and organized work area.</a:t>
            </a:r>
          </a:p>
          <a:p>
            <a:pPr marL="461963" indent="-461963">
              <a:lnSpc>
                <a:spcPct val="90000"/>
              </a:lnSpc>
              <a:buFont typeface="Times New Roman" charset="0"/>
              <a:buAutoNum type="arabicPeriod"/>
              <a:defRPr/>
            </a:pPr>
            <a:r>
              <a:rPr lang="en-US" dirty="0">
                <a:ea typeface="ＭＳ Ｐゴシック" charset="0"/>
              </a:rPr>
              <a:t>Raise your hand to ask questions.</a:t>
            </a:r>
          </a:p>
          <a:p>
            <a:pPr marL="461963" indent="-461963">
              <a:lnSpc>
                <a:spcPct val="90000"/>
              </a:lnSpc>
              <a:buFont typeface="Times New Roman" charset="0"/>
              <a:buAutoNum type="arabicPeriod"/>
              <a:defRPr/>
            </a:pPr>
            <a:r>
              <a:rPr lang="en-US" dirty="0">
                <a:ea typeface="ＭＳ Ｐゴシック" charset="0"/>
              </a:rPr>
              <a:t>Use any free time to study for the upcoming practical exams.</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1215</Words>
  <Application>Microsoft Office PowerPoint</Application>
  <PresentationFormat>On-screen Show (4:3)</PresentationFormat>
  <Paragraphs>182</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Comic Sans MS</vt:lpstr>
      <vt:lpstr>Times New Roman</vt:lpstr>
      <vt:lpstr>Default Design</vt:lpstr>
      <vt:lpstr>HUMAN ANATOMY &amp; PHYSIOLOGY II LAB</vt:lpstr>
      <vt:lpstr>Course Information</vt:lpstr>
      <vt:lpstr>Course Objectives/Goals</vt:lpstr>
      <vt:lpstr>Grading</vt:lpstr>
      <vt:lpstr>Computer Assisted Learning</vt:lpstr>
      <vt:lpstr>Computer Assisted Learning</vt:lpstr>
      <vt:lpstr>Computer Assisted Learning</vt:lpstr>
      <vt:lpstr>Tutoring</vt:lpstr>
      <vt:lpstr>Student Responsibilities</vt:lpstr>
      <vt:lpstr>Student Responsibilities</vt:lpstr>
      <vt:lpstr>Student Responsibilities</vt:lpstr>
      <vt:lpstr>Don’t Lose Your Way</vt:lpstr>
      <vt:lpstr>Lab 1</vt:lpstr>
      <vt:lpstr>Lab 1 Activities</vt:lpstr>
      <vt:lpstr>Characteristics of Cardiac Muscle</vt:lpstr>
      <vt:lpstr>Cardiac Muscle Tissue </vt:lpstr>
      <vt:lpstr>Cardiac Muscle Tissue </vt:lpstr>
      <vt:lpstr>Intercalated Discs</vt:lpstr>
      <vt:lpstr>Physiology of Contraction</vt:lpstr>
      <vt:lpstr>Striations /Sarcomeres </vt:lpstr>
      <vt:lpstr>Myofilaments</vt:lpstr>
      <vt:lpstr>Sarcomeres </vt:lpstr>
      <vt:lpstr>Heart Dissection</vt:lpstr>
      <vt:lpstr>Pericardial Sac</vt:lpstr>
      <vt:lpstr>Anterior View of a Pig Heart</vt:lpstr>
      <vt:lpstr>PowerPoint Presentation</vt:lpstr>
      <vt:lpstr>Coronary Arteries</vt:lpstr>
      <vt:lpstr>Frontal Section of the Heart</vt:lpstr>
      <vt:lpstr>Chambers and Valves</vt:lpstr>
      <vt:lpstr>Papillary Muscles and Chordae Tendinae</vt:lpstr>
      <vt:lpstr>Heart Valves – Transverse Section</vt:lpstr>
      <vt:lpstr>Path of Blood Through the Heart</vt:lpstr>
      <vt:lpstr>Conduction System and Pacemakers</vt:lpstr>
      <vt:lpstr>PowerPoint Presentation</vt:lpstr>
      <vt:lpstr>PowerPoint Presentation</vt:lpstr>
      <vt:lpstr>PowerPoint Presentation</vt:lpstr>
      <vt:lpstr>Homework to Turn In</vt:lpstr>
      <vt:lpstr>MasteringAandP Homework</vt:lpstr>
      <vt:lpstr>End Lab 1 PPTs</vt:lpstr>
    </vt:vector>
  </TitlesOfParts>
  <Company>Austin Peay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the Heart</dc:title>
  <dc:creator>Joe Schiller, Ph.D. &amp; James F. Thompson, Ph.D.</dc:creator>
  <cp:lastModifiedBy>Pitts, Gilbert</cp:lastModifiedBy>
  <cp:revision>100</cp:revision>
  <dcterms:created xsi:type="dcterms:W3CDTF">2001-10-04T13:38:26Z</dcterms:created>
  <dcterms:modified xsi:type="dcterms:W3CDTF">2019-08-13T15:23:39Z</dcterms:modified>
</cp:coreProperties>
</file>