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1"/>
  </p:sldMasterIdLst>
  <p:notesMasterIdLst>
    <p:notesMasterId r:id="rId23"/>
  </p:notesMasterIdLst>
  <p:sldIdLst>
    <p:sldId id="265" r:id="rId2"/>
    <p:sldId id="256" r:id="rId3"/>
    <p:sldId id="257" r:id="rId4"/>
    <p:sldId id="258" r:id="rId5"/>
    <p:sldId id="259" r:id="rId6"/>
    <p:sldId id="292" r:id="rId7"/>
    <p:sldId id="260" r:id="rId8"/>
    <p:sldId id="261" r:id="rId9"/>
    <p:sldId id="262" r:id="rId10"/>
    <p:sldId id="266" r:id="rId11"/>
    <p:sldId id="286" r:id="rId12"/>
    <p:sldId id="293" r:id="rId13"/>
    <p:sldId id="288" r:id="rId14"/>
    <p:sldId id="289" r:id="rId15"/>
    <p:sldId id="273" r:id="rId16"/>
    <p:sldId id="275" r:id="rId17"/>
    <p:sldId id="276" r:id="rId18"/>
    <p:sldId id="285" r:id="rId19"/>
    <p:sldId id="267" r:id="rId20"/>
    <p:sldId id="270" r:id="rId21"/>
    <p:sldId id="291"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0956" autoAdjust="0"/>
    <p:restoredTop sz="94343" autoAdjust="0"/>
  </p:normalViewPr>
  <p:slideViewPr>
    <p:cSldViewPr snapToGrid="0">
      <p:cViewPr varScale="1">
        <p:scale>
          <a:sx n="103" d="100"/>
          <a:sy n="103" d="100"/>
        </p:scale>
        <p:origin x="138" y="2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0318A04-1F46-4E82-B854-EF93BC2C9B9F}" type="datetimeFigureOut">
              <a:rPr lang="en-US" smtClean="0"/>
              <a:t>8/11/2020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D632E24-7A84-4146-B26E-0EC87854B7C4}" type="slidenum">
              <a:rPr lang="en-US" smtClean="0"/>
              <a:t>‹#›</a:t>
            </a:fld>
            <a:endParaRPr lang="en-US"/>
          </a:p>
        </p:txBody>
      </p:sp>
    </p:spTree>
    <p:extLst>
      <p:ext uri="{BB962C8B-B14F-4D97-AF65-F5344CB8AC3E}">
        <p14:creationId xmlns:p14="http://schemas.microsoft.com/office/powerpoint/2010/main" val="3939083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0"/>
        <p:cNvGrpSpPr/>
        <p:nvPr/>
      </p:nvGrpSpPr>
      <p:grpSpPr>
        <a:xfrm>
          <a:off x="0" y="0"/>
          <a:ext cx="0" cy="0"/>
          <a:chOff x="0" y="0"/>
          <a:chExt cx="0" cy="0"/>
        </a:xfrm>
      </p:grpSpPr>
      <p:sp>
        <p:nvSpPr>
          <p:cNvPr id="221" name="Google Shape;221;g3e058fb75a_2_37:notes"/>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22" name="Google Shape;222;g3e058fb75a_2_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2757851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p:cNvGrpSpPr/>
        <p:nvPr/>
      </p:nvGrpSpPr>
      <p:grpSpPr>
        <a:xfrm>
          <a:off x="0" y="0"/>
          <a:ext cx="0" cy="0"/>
          <a:chOff x="0" y="0"/>
          <a:chExt cx="0" cy="0"/>
        </a:xfrm>
      </p:grpSpPr>
      <p:sp>
        <p:nvSpPr>
          <p:cNvPr id="230" name="Google Shape;230;g3e058fb75a_2_48:notes"/>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1" name="Google Shape;231;g3e058fb75a_2_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23052330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A1D35EF-4590-40F6-BA45-94AE5D7C902D}" type="datetimeFigureOut">
              <a:rPr lang="en-US" smtClean="0"/>
              <a:t>8/11/2020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26F2CB-82BC-4399-8795-8BF342A4837C}" type="slidenum">
              <a:rPr lang="en-US" smtClean="0"/>
              <a:t>‹#›</a:t>
            </a:fld>
            <a:endParaRPr lang="en-US"/>
          </a:p>
        </p:txBody>
      </p:sp>
    </p:spTree>
    <p:extLst>
      <p:ext uri="{BB962C8B-B14F-4D97-AF65-F5344CB8AC3E}">
        <p14:creationId xmlns:p14="http://schemas.microsoft.com/office/powerpoint/2010/main" val="28684194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1D35EF-4590-40F6-BA45-94AE5D7C902D}" type="datetimeFigureOut">
              <a:rPr lang="en-US" smtClean="0"/>
              <a:t>8/11/2020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26F2CB-82BC-4399-8795-8BF342A4837C}" type="slidenum">
              <a:rPr lang="en-US" smtClean="0"/>
              <a:t>‹#›</a:t>
            </a:fld>
            <a:endParaRPr lang="en-US"/>
          </a:p>
        </p:txBody>
      </p:sp>
    </p:spTree>
    <p:extLst>
      <p:ext uri="{BB962C8B-B14F-4D97-AF65-F5344CB8AC3E}">
        <p14:creationId xmlns:p14="http://schemas.microsoft.com/office/powerpoint/2010/main" val="26181398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1D35EF-4590-40F6-BA45-94AE5D7C902D}" type="datetimeFigureOut">
              <a:rPr lang="en-US" smtClean="0"/>
              <a:t>8/11/2020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26F2CB-82BC-4399-8795-8BF342A4837C}" type="slidenum">
              <a:rPr lang="en-US" smtClean="0"/>
              <a:t>‹#›</a:t>
            </a:fld>
            <a:endParaRPr lang="en-US"/>
          </a:p>
        </p:txBody>
      </p:sp>
    </p:spTree>
    <p:extLst>
      <p:ext uri="{BB962C8B-B14F-4D97-AF65-F5344CB8AC3E}">
        <p14:creationId xmlns:p14="http://schemas.microsoft.com/office/powerpoint/2010/main" val="187607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matchingName="1_Title Slide">
  <p:cSld name="1_Title Slide">
    <p:spTree>
      <p:nvGrpSpPr>
        <p:cNvPr id="1" name="Shape 146"/>
        <p:cNvGrpSpPr/>
        <p:nvPr/>
      </p:nvGrpSpPr>
      <p:grpSpPr>
        <a:xfrm>
          <a:off x="0" y="0"/>
          <a:ext cx="0" cy="0"/>
          <a:chOff x="0" y="0"/>
          <a:chExt cx="0" cy="0"/>
        </a:xfrm>
      </p:grpSpPr>
      <p:sp>
        <p:nvSpPr>
          <p:cNvPr id="147" name="Google Shape;147;p20"/>
          <p:cNvSpPr txBox="1">
            <a:spLocks noGrp="1"/>
          </p:cNvSpPr>
          <p:nvPr>
            <p:ph type="ctrTitle"/>
          </p:nvPr>
        </p:nvSpPr>
        <p:spPr>
          <a:xfrm>
            <a:off x="381001" y="219075"/>
            <a:ext cx="11468100" cy="723900"/>
          </a:xfrm>
          <a:prstGeom prst="rect">
            <a:avLst/>
          </a:prstGeom>
          <a:noFill/>
          <a:ln>
            <a:noFill/>
          </a:ln>
        </p:spPr>
        <p:txBody>
          <a:bodyPr spcFirstLastPara="1" wrap="square" lIns="91425" tIns="45700" rIns="91425" bIns="45700" anchor="b" anchorCtr="0"/>
          <a:lstStyle>
            <a:lvl1pPr marR="0" lvl="0" algn="l" rtl="0">
              <a:spcBef>
                <a:spcPts val="0"/>
              </a:spcBef>
              <a:spcAft>
                <a:spcPts val="0"/>
              </a:spcAft>
              <a:buClr>
                <a:schemeClr val="lt1"/>
              </a:buClr>
              <a:buSzPts val="4400"/>
              <a:buFont typeface="Proxima Nova"/>
              <a:buNone/>
              <a:defRPr sz="4400" b="0" i="0" u="none" strike="noStrike" cap="none">
                <a:solidFill>
                  <a:schemeClr val="lt1"/>
                </a:solidFill>
                <a:latin typeface="Proxima Nova"/>
                <a:ea typeface="Proxima Nova"/>
                <a:cs typeface="Proxima Nova"/>
                <a:sym typeface="Proxima Nov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48" name="Google Shape;148;p20"/>
          <p:cNvSpPr txBox="1">
            <a:spLocks noGrp="1"/>
          </p:cNvSpPr>
          <p:nvPr>
            <p:ph type="subTitle" idx="1"/>
          </p:nvPr>
        </p:nvSpPr>
        <p:spPr>
          <a:xfrm>
            <a:off x="381002" y="1363664"/>
            <a:ext cx="5543551" cy="4141787"/>
          </a:xfrm>
          <a:prstGeom prst="rect">
            <a:avLst/>
          </a:prstGeom>
          <a:noFill/>
          <a:ln>
            <a:noFill/>
          </a:ln>
        </p:spPr>
        <p:txBody>
          <a:bodyPr spcFirstLastPara="1" wrap="square" lIns="91425" tIns="45700" rIns="91425" bIns="45700" anchor="t" anchorCtr="0"/>
          <a:lstStyle>
            <a:lvl1pPr marR="0" lvl="0" algn="l" rtl="0">
              <a:spcBef>
                <a:spcPts val="800"/>
              </a:spcBef>
              <a:spcAft>
                <a:spcPts val="0"/>
              </a:spcAft>
              <a:buClr>
                <a:srgbClr val="E65225"/>
              </a:buClr>
              <a:buSzPts val="4000"/>
              <a:buFont typeface="Arial"/>
              <a:buNone/>
              <a:defRPr sz="4000" b="0" i="0" u="none" strike="noStrike" cap="none">
                <a:solidFill>
                  <a:srgbClr val="E65225"/>
                </a:solidFill>
                <a:latin typeface="Proxima Nova Semibold"/>
                <a:ea typeface="Proxima Nova Semibold"/>
                <a:cs typeface="Proxima Nova Semibold"/>
                <a:sym typeface="Proxima Nova Semibold"/>
              </a:defRPr>
            </a:lvl1pPr>
            <a:lvl2pPr marR="0" lvl="1" algn="l" rtl="0">
              <a:spcBef>
                <a:spcPts val="800"/>
              </a:spcBef>
              <a:spcAft>
                <a:spcPts val="0"/>
              </a:spcAft>
              <a:buClr>
                <a:schemeClr val="dk1"/>
              </a:buClr>
              <a:buSzPts val="4000"/>
              <a:buFont typeface="Noto Sans Symbols"/>
              <a:buNone/>
              <a:defRPr sz="4000" b="0" i="0" u="none" strike="noStrike" cap="none">
                <a:solidFill>
                  <a:schemeClr val="dk1"/>
                </a:solidFill>
                <a:latin typeface="Proxima Nova"/>
                <a:ea typeface="Proxima Nova"/>
                <a:cs typeface="Proxima Nova"/>
                <a:sym typeface="Proxima Nova"/>
              </a:defRPr>
            </a:lvl2pPr>
            <a:lvl3pPr marR="0" lvl="2" algn="l" rtl="0">
              <a:spcBef>
                <a:spcPts val="640"/>
              </a:spcBef>
              <a:spcAft>
                <a:spcPts val="0"/>
              </a:spcAft>
              <a:buClr>
                <a:schemeClr val="dk1"/>
              </a:buClr>
              <a:buSzPts val="3200"/>
              <a:buFont typeface="Noto Sans Symbols"/>
              <a:buChar char="▪"/>
              <a:defRPr sz="3200" b="0" i="0" u="none" strike="noStrike" cap="none">
                <a:solidFill>
                  <a:schemeClr val="dk1"/>
                </a:solidFill>
                <a:latin typeface="Proxima Nova"/>
                <a:ea typeface="Proxima Nova"/>
                <a:cs typeface="Proxima Nova"/>
                <a:sym typeface="Proxima Nova"/>
              </a:defRPr>
            </a:lvl3pPr>
            <a:lvl4pPr marR="0" lvl="3" algn="l" rtl="0">
              <a:spcBef>
                <a:spcPts val="560"/>
              </a:spcBef>
              <a:spcAft>
                <a:spcPts val="0"/>
              </a:spcAft>
              <a:buClr>
                <a:schemeClr val="dk1"/>
              </a:buClr>
              <a:buSzPts val="2800"/>
              <a:buFont typeface="Noto Sans Symbols"/>
              <a:buNone/>
              <a:defRPr sz="2800" b="0" i="0" u="none" strike="noStrike" cap="none">
                <a:solidFill>
                  <a:schemeClr val="dk1"/>
                </a:solidFill>
                <a:latin typeface="Proxima Nova"/>
                <a:ea typeface="Proxima Nova"/>
                <a:cs typeface="Proxima Nova"/>
                <a:sym typeface="Proxima Nova"/>
              </a:defRPr>
            </a:lvl4pPr>
            <a:lvl5pPr marR="0" lvl="4" algn="l" rtl="0">
              <a:spcBef>
                <a:spcPts val="560"/>
              </a:spcBef>
              <a:spcAft>
                <a:spcPts val="0"/>
              </a:spcAft>
              <a:buClr>
                <a:schemeClr val="dk1"/>
              </a:buClr>
              <a:buSzPts val="2800"/>
              <a:buFont typeface="Noto Sans Symbols"/>
              <a:buChar char="▪"/>
              <a:defRPr sz="2800" b="0" i="0" u="none" strike="noStrike" cap="none">
                <a:solidFill>
                  <a:schemeClr val="dk1"/>
                </a:solidFill>
                <a:latin typeface="Proxima Nova"/>
                <a:ea typeface="Proxima Nova"/>
                <a:cs typeface="Proxima Nova"/>
                <a:sym typeface="Proxima Nova"/>
              </a:defRPr>
            </a:lvl5pPr>
            <a:lvl6pPr marR="0" lvl="5" algn="ctr" rtl="0">
              <a:spcBef>
                <a:spcPts val="32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6pPr>
            <a:lvl7pPr marR="0" lvl="6" algn="ctr" rtl="0">
              <a:spcBef>
                <a:spcPts val="32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7pPr>
            <a:lvl8pPr marR="0" lvl="7" algn="ctr" rtl="0">
              <a:spcBef>
                <a:spcPts val="32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8pPr>
            <a:lvl9pPr marR="0" lvl="8" algn="ctr" rtl="0">
              <a:spcBef>
                <a:spcPts val="32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9pPr>
          </a:lstStyle>
          <a:p>
            <a:endParaRPr/>
          </a:p>
        </p:txBody>
      </p:sp>
      <p:sp>
        <p:nvSpPr>
          <p:cNvPr id="149" name="Google Shape;149;p20"/>
          <p:cNvSpPr txBox="1">
            <a:spLocks noGrp="1"/>
          </p:cNvSpPr>
          <p:nvPr>
            <p:ph type="sldNum" idx="12"/>
          </p:nvPr>
        </p:nvSpPr>
        <p:spPr>
          <a:xfrm>
            <a:off x="10829926" y="6356352"/>
            <a:ext cx="428625"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US"/>
              <a:t>‹#›</a:t>
            </a:fld>
            <a:endParaRPr/>
          </a:p>
        </p:txBody>
      </p:sp>
      <p:sp>
        <p:nvSpPr>
          <p:cNvPr id="150" name="Google Shape;150;p20"/>
          <p:cNvSpPr txBox="1">
            <a:spLocks noGrp="1"/>
          </p:cNvSpPr>
          <p:nvPr>
            <p:ph type="body" idx="2"/>
          </p:nvPr>
        </p:nvSpPr>
        <p:spPr>
          <a:xfrm>
            <a:off x="6286500" y="1363665"/>
            <a:ext cx="5562600" cy="4141787"/>
          </a:xfrm>
          <a:prstGeom prst="rect">
            <a:avLst/>
          </a:prstGeom>
          <a:noFill/>
          <a:ln>
            <a:noFill/>
          </a:ln>
        </p:spPr>
        <p:txBody>
          <a:bodyPr spcFirstLastPara="1" wrap="square" lIns="91425" tIns="45700" rIns="91425" bIns="45700" anchor="t" anchorCtr="0"/>
          <a:lstStyle>
            <a:lvl1pPr marL="457200" marR="0" lvl="0" indent="-482600" algn="l" rtl="0">
              <a:spcBef>
                <a:spcPts val="800"/>
              </a:spcBef>
              <a:spcAft>
                <a:spcPts val="0"/>
              </a:spcAft>
              <a:buClr>
                <a:srgbClr val="E65225"/>
              </a:buClr>
              <a:buSzPts val="4000"/>
              <a:buFont typeface="Arial"/>
              <a:buChar char="•"/>
              <a:defRPr sz="4000" b="0" i="0" u="none" strike="noStrike" cap="none">
                <a:solidFill>
                  <a:srgbClr val="E65225"/>
                </a:solidFill>
                <a:latin typeface="Proxima Nova Semibold"/>
                <a:ea typeface="Proxima Nova Semibold"/>
                <a:cs typeface="Proxima Nova Semibold"/>
                <a:sym typeface="Proxima Nova Semibold"/>
              </a:defRPr>
            </a:lvl1pPr>
            <a:lvl2pPr marL="914400" marR="0" lvl="1" indent="-482600" algn="l" rtl="0">
              <a:spcBef>
                <a:spcPts val="800"/>
              </a:spcBef>
              <a:spcAft>
                <a:spcPts val="0"/>
              </a:spcAft>
              <a:buClr>
                <a:schemeClr val="dk1"/>
              </a:buClr>
              <a:buSzPts val="4000"/>
              <a:buFont typeface="Arial"/>
              <a:buChar char="–"/>
              <a:defRPr sz="4000" b="0" i="0" u="none" strike="noStrike" cap="none">
                <a:solidFill>
                  <a:schemeClr val="dk1"/>
                </a:solidFill>
                <a:latin typeface="Proxima Nova"/>
                <a:ea typeface="Proxima Nova"/>
                <a:cs typeface="Proxima Nova"/>
                <a:sym typeface="Proxima Nova"/>
              </a:defRPr>
            </a:lvl2pPr>
            <a:lvl3pPr marL="1371600" marR="0" lvl="2" indent="-431800" algn="l" rtl="0">
              <a:spcBef>
                <a:spcPts val="640"/>
              </a:spcBef>
              <a:spcAft>
                <a:spcPts val="0"/>
              </a:spcAft>
              <a:buClr>
                <a:schemeClr val="dk1"/>
              </a:buClr>
              <a:buSzPts val="3200"/>
              <a:buFont typeface="Arial"/>
              <a:buChar char="•"/>
              <a:defRPr sz="3200" b="0" i="0" u="none" strike="noStrike" cap="none">
                <a:solidFill>
                  <a:schemeClr val="dk1"/>
                </a:solidFill>
                <a:latin typeface="Proxima Nova"/>
                <a:ea typeface="Proxima Nova"/>
                <a:cs typeface="Proxima Nova"/>
                <a:sym typeface="Proxima Nova"/>
              </a:defRPr>
            </a:lvl3pPr>
            <a:lvl4pPr marL="1828800" marR="0" lvl="3" indent="-406400" algn="l" rtl="0">
              <a:spcBef>
                <a:spcPts val="560"/>
              </a:spcBef>
              <a:spcAft>
                <a:spcPts val="0"/>
              </a:spcAft>
              <a:buClr>
                <a:schemeClr val="dk1"/>
              </a:buClr>
              <a:buSzPts val="2800"/>
              <a:buFont typeface="Arial"/>
              <a:buChar char="–"/>
              <a:defRPr sz="2800" b="0" i="0" u="none" strike="noStrike" cap="none">
                <a:solidFill>
                  <a:schemeClr val="dk1"/>
                </a:solidFill>
                <a:latin typeface="Proxima Nova"/>
                <a:ea typeface="Proxima Nova"/>
                <a:cs typeface="Proxima Nova"/>
                <a:sym typeface="Proxima Nova"/>
              </a:defRPr>
            </a:lvl4pPr>
            <a:lvl5pPr marL="2286000" marR="0" lvl="4" indent="-406400" algn="l" rtl="0">
              <a:spcBef>
                <a:spcPts val="560"/>
              </a:spcBef>
              <a:spcAft>
                <a:spcPts val="0"/>
              </a:spcAft>
              <a:buClr>
                <a:schemeClr val="dk1"/>
              </a:buClr>
              <a:buSzPts val="2800"/>
              <a:buFont typeface="Arial"/>
              <a:buChar char="»"/>
              <a:defRPr sz="2800" b="0" i="0" u="none" strike="noStrike" cap="none">
                <a:solidFill>
                  <a:schemeClr val="dk1"/>
                </a:solidFill>
                <a:latin typeface="Proxima Nova"/>
                <a:ea typeface="Proxima Nova"/>
                <a:cs typeface="Proxima Nova"/>
                <a:sym typeface="Proxima Nova"/>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Tree>
    <p:extLst>
      <p:ext uri="{BB962C8B-B14F-4D97-AF65-F5344CB8AC3E}">
        <p14:creationId xmlns:p14="http://schemas.microsoft.com/office/powerpoint/2010/main" val="36461035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1D35EF-4590-40F6-BA45-94AE5D7C902D}" type="datetimeFigureOut">
              <a:rPr lang="en-US" smtClean="0"/>
              <a:t>8/11/2020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26F2CB-82BC-4399-8795-8BF342A4837C}" type="slidenum">
              <a:rPr lang="en-US" smtClean="0"/>
              <a:t>‹#›</a:t>
            </a:fld>
            <a:endParaRPr lang="en-US"/>
          </a:p>
        </p:txBody>
      </p:sp>
    </p:spTree>
    <p:extLst>
      <p:ext uri="{BB962C8B-B14F-4D97-AF65-F5344CB8AC3E}">
        <p14:creationId xmlns:p14="http://schemas.microsoft.com/office/powerpoint/2010/main" val="1647993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A1D35EF-4590-40F6-BA45-94AE5D7C902D}" type="datetimeFigureOut">
              <a:rPr lang="en-US" smtClean="0"/>
              <a:t>8/11/2020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26F2CB-82BC-4399-8795-8BF342A4837C}" type="slidenum">
              <a:rPr lang="en-US" smtClean="0"/>
              <a:t>‹#›</a:t>
            </a:fld>
            <a:endParaRPr lang="en-US"/>
          </a:p>
        </p:txBody>
      </p:sp>
    </p:spTree>
    <p:extLst>
      <p:ext uri="{BB962C8B-B14F-4D97-AF65-F5344CB8AC3E}">
        <p14:creationId xmlns:p14="http://schemas.microsoft.com/office/powerpoint/2010/main" val="39483009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A1D35EF-4590-40F6-BA45-94AE5D7C902D}" type="datetimeFigureOut">
              <a:rPr lang="en-US" smtClean="0"/>
              <a:t>8/11/2020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26F2CB-82BC-4399-8795-8BF342A4837C}" type="slidenum">
              <a:rPr lang="en-US" smtClean="0"/>
              <a:t>‹#›</a:t>
            </a:fld>
            <a:endParaRPr lang="en-US"/>
          </a:p>
        </p:txBody>
      </p:sp>
    </p:spTree>
    <p:extLst>
      <p:ext uri="{BB962C8B-B14F-4D97-AF65-F5344CB8AC3E}">
        <p14:creationId xmlns:p14="http://schemas.microsoft.com/office/powerpoint/2010/main" val="38983546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A1D35EF-4590-40F6-BA45-94AE5D7C902D}" type="datetimeFigureOut">
              <a:rPr lang="en-US" smtClean="0"/>
              <a:t>8/11/2020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126F2CB-82BC-4399-8795-8BF342A4837C}" type="slidenum">
              <a:rPr lang="en-US" smtClean="0"/>
              <a:t>‹#›</a:t>
            </a:fld>
            <a:endParaRPr lang="en-US"/>
          </a:p>
        </p:txBody>
      </p:sp>
    </p:spTree>
    <p:extLst>
      <p:ext uri="{BB962C8B-B14F-4D97-AF65-F5344CB8AC3E}">
        <p14:creationId xmlns:p14="http://schemas.microsoft.com/office/powerpoint/2010/main" val="26789742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A1D35EF-4590-40F6-BA45-94AE5D7C902D}" type="datetimeFigureOut">
              <a:rPr lang="en-US" smtClean="0"/>
              <a:t>8/11/2020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126F2CB-82BC-4399-8795-8BF342A4837C}" type="slidenum">
              <a:rPr lang="en-US" smtClean="0"/>
              <a:t>‹#›</a:t>
            </a:fld>
            <a:endParaRPr lang="en-US"/>
          </a:p>
        </p:txBody>
      </p:sp>
    </p:spTree>
    <p:extLst>
      <p:ext uri="{BB962C8B-B14F-4D97-AF65-F5344CB8AC3E}">
        <p14:creationId xmlns:p14="http://schemas.microsoft.com/office/powerpoint/2010/main" val="33913800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1D35EF-4590-40F6-BA45-94AE5D7C902D}" type="datetimeFigureOut">
              <a:rPr lang="en-US" smtClean="0"/>
              <a:t>8/11/2020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126F2CB-82BC-4399-8795-8BF342A4837C}" type="slidenum">
              <a:rPr lang="en-US" smtClean="0"/>
              <a:t>‹#›</a:t>
            </a:fld>
            <a:endParaRPr lang="en-US"/>
          </a:p>
        </p:txBody>
      </p:sp>
    </p:spTree>
    <p:extLst>
      <p:ext uri="{BB962C8B-B14F-4D97-AF65-F5344CB8AC3E}">
        <p14:creationId xmlns:p14="http://schemas.microsoft.com/office/powerpoint/2010/main" val="37672026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A1D35EF-4590-40F6-BA45-94AE5D7C902D}" type="datetimeFigureOut">
              <a:rPr lang="en-US" smtClean="0"/>
              <a:t>8/11/2020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26F2CB-82BC-4399-8795-8BF342A4837C}" type="slidenum">
              <a:rPr lang="en-US" smtClean="0"/>
              <a:t>‹#›</a:t>
            </a:fld>
            <a:endParaRPr lang="en-US"/>
          </a:p>
        </p:txBody>
      </p:sp>
    </p:spTree>
    <p:extLst>
      <p:ext uri="{BB962C8B-B14F-4D97-AF65-F5344CB8AC3E}">
        <p14:creationId xmlns:p14="http://schemas.microsoft.com/office/powerpoint/2010/main" val="14121908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A1D35EF-4590-40F6-BA45-94AE5D7C902D}" type="datetimeFigureOut">
              <a:rPr lang="en-US" smtClean="0"/>
              <a:t>8/11/2020</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126F2CB-82BC-4399-8795-8BF342A4837C}" type="slidenum">
              <a:rPr lang="en-US" smtClean="0"/>
              <a:t>‹#›</a:t>
            </a:fld>
            <a:endParaRPr lang="en-US"/>
          </a:p>
        </p:txBody>
      </p:sp>
    </p:spTree>
    <p:extLst>
      <p:ext uri="{BB962C8B-B14F-4D97-AF65-F5344CB8AC3E}">
        <p14:creationId xmlns:p14="http://schemas.microsoft.com/office/powerpoint/2010/main" val="1740363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1D35EF-4590-40F6-BA45-94AE5D7C902D}" type="datetimeFigureOut">
              <a:rPr lang="en-US" smtClean="0"/>
              <a:t>8/11/2020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26F2CB-82BC-4399-8795-8BF342A4837C}" type="slidenum">
              <a:rPr lang="en-US" smtClean="0"/>
              <a:t>‹#›</a:t>
            </a:fld>
            <a:endParaRPr lang="en-US"/>
          </a:p>
        </p:txBody>
      </p:sp>
    </p:spTree>
    <p:extLst>
      <p:ext uri="{BB962C8B-B14F-4D97-AF65-F5344CB8AC3E}">
        <p14:creationId xmlns:p14="http://schemas.microsoft.com/office/powerpoint/2010/main" val="1129076031"/>
      </p:ext>
    </p:extLst>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 id="2147483841"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hyperlink" Target="https://www.apsu.edu/disability/Tutorials.php" TargetMode="External"/><Relationship Id="rId2" Type="http://schemas.openxmlformats.org/officeDocument/2006/relationships/hyperlink" Target="https://youtu.be/kxhbehHrX9Q"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mailto:DisabilityServices@apsu.edu"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pic>
        <p:nvPicPr>
          <p:cNvPr id="2" name="Picture 1" descr="DisabilityServices_tshirt1_2014"/>
          <p:cNvPicPr/>
          <p:nvPr/>
        </p:nvPicPr>
        <p:blipFill>
          <a:blip r:embed="rId2">
            <a:extLst>
              <a:ext uri="{28A0092B-C50C-407E-A947-70E740481C1C}">
                <a14:useLocalDpi xmlns:a14="http://schemas.microsoft.com/office/drawing/2010/main" val="0"/>
              </a:ext>
            </a:extLst>
          </a:blip>
          <a:srcRect/>
          <a:stretch>
            <a:fillRect/>
          </a:stretch>
        </p:blipFill>
        <p:spPr bwMode="auto">
          <a:xfrm>
            <a:off x="2553476" y="662473"/>
            <a:ext cx="6038849" cy="5162550"/>
          </a:xfrm>
          <a:prstGeom prst="rect">
            <a:avLst/>
          </a:prstGeom>
          <a:noFill/>
          <a:ln>
            <a:noFill/>
          </a:ln>
        </p:spPr>
      </p:pic>
    </p:spTree>
    <p:extLst>
      <p:ext uri="{BB962C8B-B14F-4D97-AF65-F5344CB8AC3E}">
        <p14:creationId xmlns:p14="http://schemas.microsoft.com/office/powerpoint/2010/main" val="1016818331"/>
      </p:ext>
    </p:extLst>
  </p:cSld>
  <p:clrMapOvr>
    <a:masterClrMapping/>
  </p:clrMapOvr>
  <mc:AlternateContent xmlns:mc="http://schemas.openxmlformats.org/markup-compatibility/2006" xmlns:p14="http://schemas.microsoft.com/office/powerpoint/2010/main">
    <mc:Choice Requires="p14">
      <p:transition spd="slow" p14:dur="2000" advTm="9409"/>
    </mc:Choice>
    <mc:Fallback xmlns="">
      <p:transition spd="slow" advTm="9409"/>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33350" y="0"/>
            <a:ext cx="12058650" cy="1461045"/>
          </a:xfrm>
        </p:spPr>
        <p:txBody>
          <a:bodyPr>
            <a:noAutofit/>
          </a:bodyPr>
          <a:lstStyle/>
          <a:p>
            <a:r>
              <a:rPr lang="en-US" sz="5000" dirty="0" smtClean="0"/>
              <a:t>how students receive accommodations</a:t>
            </a:r>
            <a:endParaRPr lang="en-US" sz="5000" dirty="0"/>
          </a:p>
        </p:txBody>
      </p:sp>
      <p:sp>
        <p:nvSpPr>
          <p:cNvPr id="3" name="Subtitle 2"/>
          <p:cNvSpPr>
            <a:spLocks noGrp="1"/>
          </p:cNvSpPr>
          <p:nvPr>
            <p:ph type="subTitle" idx="1"/>
          </p:nvPr>
        </p:nvSpPr>
        <p:spPr>
          <a:xfrm>
            <a:off x="1397727" y="1251495"/>
            <a:ext cx="10337073" cy="4844505"/>
          </a:xfrm>
        </p:spPr>
        <p:txBody>
          <a:bodyPr>
            <a:noAutofit/>
          </a:bodyPr>
          <a:lstStyle/>
          <a:p>
            <a:pPr marL="342900" indent="-342900">
              <a:buFont typeface="Wingdings" panose="05000000000000000000" pitchFamily="2" charset="2"/>
              <a:buChar char="§"/>
            </a:pPr>
            <a:r>
              <a:rPr lang="en-US" sz="3800" dirty="0" smtClean="0"/>
              <a:t>Identify to the ODS office</a:t>
            </a:r>
          </a:p>
          <a:p>
            <a:pPr marL="342900" indent="-342900">
              <a:buFont typeface="Wingdings" panose="05000000000000000000" pitchFamily="2" charset="2"/>
              <a:buChar char="§"/>
            </a:pPr>
            <a:r>
              <a:rPr lang="en-US" sz="3800" dirty="0" smtClean="0"/>
              <a:t>Complete student application online</a:t>
            </a:r>
          </a:p>
          <a:p>
            <a:pPr marL="342900" indent="-342900">
              <a:buFont typeface="Wingdings" panose="05000000000000000000" pitchFamily="2" charset="2"/>
              <a:buChar char="§"/>
            </a:pPr>
            <a:r>
              <a:rPr lang="en-US" sz="3800" dirty="0" smtClean="0"/>
              <a:t>Complete intake meeting with Director/Associate Director</a:t>
            </a:r>
          </a:p>
          <a:p>
            <a:pPr marL="342900" indent="-342900">
              <a:buFont typeface="Wingdings" panose="05000000000000000000" pitchFamily="2" charset="2"/>
              <a:buChar char="§"/>
            </a:pPr>
            <a:r>
              <a:rPr lang="en-US" sz="3800" dirty="0" smtClean="0"/>
              <a:t>Request accommodations each semester via accommodation portal</a:t>
            </a:r>
          </a:p>
          <a:p>
            <a:pPr marL="342900" indent="-342900">
              <a:buFont typeface="Wingdings" panose="05000000000000000000" pitchFamily="2" charset="2"/>
              <a:buChar char="§"/>
            </a:pPr>
            <a:r>
              <a:rPr lang="en-US" sz="3800" dirty="0" smtClean="0"/>
              <a:t>Receive  Accommodation Letters Via Email</a:t>
            </a:r>
          </a:p>
          <a:p>
            <a:pPr marL="342900" indent="-342900">
              <a:buFont typeface="Wingdings" panose="05000000000000000000" pitchFamily="2" charset="2"/>
              <a:buChar char="§"/>
            </a:pPr>
            <a:r>
              <a:rPr lang="en-US" sz="3800" dirty="0" smtClean="0"/>
              <a:t>Encourage the Scheduling Of student/teacher conference </a:t>
            </a:r>
          </a:p>
          <a:p>
            <a:pPr marL="342900" indent="-342900">
              <a:buFont typeface="Wingdings" panose="05000000000000000000" pitchFamily="2" charset="2"/>
              <a:buChar char="§"/>
            </a:pPr>
            <a:endParaRPr lang="en-US" sz="3800" dirty="0" smtClean="0"/>
          </a:p>
          <a:p>
            <a:pPr marL="342900" indent="-342900">
              <a:buFont typeface="Wingdings" panose="05000000000000000000" pitchFamily="2" charset="2"/>
              <a:buChar char="§"/>
            </a:pPr>
            <a:endParaRPr lang="en-US" sz="4000" dirty="0"/>
          </a:p>
          <a:p>
            <a:pPr marL="342900" indent="-342900">
              <a:buFont typeface="Wingdings" panose="05000000000000000000" pitchFamily="2" charset="2"/>
              <a:buChar char="Ø"/>
            </a:pPr>
            <a:endParaRPr lang="en-US" sz="4000" dirty="0"/>
          </a:p>
        </p:txBody>
      </p:sp>
    </p:spTree>
    <p:extLst>
      <p:ext uri="{BB962C8B-B14F-4D97-AF65-F5344CB8AC3E}">
        <p14:creationId xmlns:p14="http://schemas.microsoft.com/office/powerpoint/2010/main" val="1027203733"/>
      </p:ext>
    </p:extLst>
  </p:cSld>
  <p:clrMapOvr>
    <a:masterClrMapping/>
  </p:clrMapOvr>
  <mc:AlternateContent xmlns:mc="http://schemas.openxmlformats.org/markup-compatibility/2006" xmlns:p14="http://schemas.microsoft.com/office/powerpoint/2010/main">
    <mc:Choice Requires="p14">
      <p:transition spd="slow" p14:dur="2000" advTm="52139"/>
    </mc:Choice>
    <mc:Fallback xmlns="">
      <p:transition spd="slow" advTm="52139"/>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extBox 2"/>
          <p:cNvSpPr txBox="1"/>
          <p:nvPr/>
        </p:nvSpPr>
        <p:spPr>
          <a:xfrm>
            <a:off x="643809" y="1875453"/>
            <a:ext cx="8649479" cy="984885"/>
          </a:xfrm>
          <a:prstGeom prst="rect">
            <a:avLst/>
          </a:prstGeom>
          <a:noFill/>
        </p:spPr>
        <p:txBody>
          <a:bodyPr wrap="square" rtlCol="0">
            <a:spAutoFit/>
          </a:bodyPr>
          <a:lstStyle/>
          <a:p>
            <a:r>
              <a:rPr lang="en-US" sz="4000" dirty="0"/>
              <a:t>Faculty Accommodation </a:t>
            </a:r>
            <a:r>
              <a:rPr lang="en-US" sz="4000" dirty="0" smtClean="0"/>
              <a:t>Letter video  </a:t>
            </a:r>
          </a:p>
          <a:p>
            <a:r>
              <a:rPr lang="en-US" dirty="0"/>
              <a:t> </a:t>
            </a:r>
            <a:r>
              <a:rPr lang="en-US" dirty="0">
                <a:hlinkClick r:id="rId2"/>
              </a:rPr>
              <a:t>Faculty Accommodation </a:t>
            </a:r>
            <a:r>
              <a:rPr lang="en-US" dirty="0" smtClean="0">
                <a:hlinkClick r:id="rId2"/>
              </a:rPr>
              <a:t>Letter(</a:t>
            </a:r>
            <a:r>
              <a:rPr lang="en-US" dirty="0" err="1" smtClean="0">
                <a:hlinkClick r:id="rId2"/>
              </a:rPr>
              <a:t>youtube</a:t>
            </a:r>
            <a:r>
              <a:rPr lang="en-US" dirty="0" smtClean="0">
                <a:hlinkClick r:id="rId2"/>
              </a:rPr>
              <a:t>)</a:t>
            </a:r>
            <a:endParaRPr lang="en-US" dirty="0"/>
          </a:p>
        </p:txBody>
      </p:sp>
      <p:sp>
        <p:nvSpPr>
          <p:cNvPr id="4" name="TextBox 3"/>
          <p:cNvSpPr txBox="1"/>
          <p:nvPr/>
        </p:nvSpPr>
        <p:spPr>
          <a:xfrm>
            <a:off x="643809" y="3564295"/>
            <a:ext cx="9834469" cy="1261884"/>
          </a:xfrm>
          <a:prstGeom prst="rect">
            <a:avLst/>
          </a:prstGeom>
          <a:noFill/>
        </p:spPr>
        <p:txBody>
          <a:bodyPr wrap="square" rtlCol="0">
            <a:spAutoFit/>
          </a:bodyPr>
          <a:lstStyle/>
          <a:p>
            <a:r>
              <a:rPr lang="en-US" sz="4000" dirty="0"/>
              <a:t>Disability Services Training </a:t>
            </a:r>
            <a:r>
              <a:rPr lang="en-US" sz="4000" dirty="0" smtClean="0"/>
              <a:t>Tutorials</a:t>
            </a:r>
          </a:p>
          <a:p>
            <a:r>
              <a:rPr lang="en-US" b="1" dirty="0">
                <a:hlinkClick r:id="rId3"/>
              </a:rPr>
              <a:t>Disability Services Training </a:t>
            </a:r>
            <a:r>
              <a:rPr lang="en-US" b="1" dirty="0" smtClean="0">
                <a:hlinkClick r:id="rId3"/>
              </a:rPr>
              <a:t>Tutorials (website)</a:t>
            </a:r>
            <a:endParaRPr lang="en-US" b="1" dirty="0"/>
          </a:p>
          <a:p>
            <a:endParaRPr lang="en-US" b="1" dirty="0"/>
          </a:p>
        </p:txBody>
      </p:sp>
    </p:spTree>
    <p:extLst>
      <p:ext uri="{BB962C8B-B14F-4D97-AF65-F5344CB8AC3E}">
        <p14:creationId xmlns:p14="http://schemas.microsoft.com/office/powerpoint/2010/main" val="2338203033"/>
      </p:ext>
    </p:extLst>
  </p:cSld>
  <p:clrMapOvr>
    <a:masterClrMapping/>
  </p:clrMapOvr>
  <mc:AlternateContent xmlns:mc="http://schemas.openxmlformats.org/markup-compatibility/2006" xmlns:p14="http://schemas.microsoft.com/office/powerpoint/2010/main">
    <mc:Choice Requires="p14">
      <p:transition spd="slow" p14:dur="2000" advTm="17576"/>
    </mc:Choice>
    <mc:Fallback xmlns="">
      <p:transition spd="slow" advTm="17576"/>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Of Accommodation Letter</a:t>
            </a:r>
            <a:endParaRPr lang="en-US" dirty="0"/>
          </a:p>
        </p:txBody>
      </p:sp>
      <p:sp>
        <p:nvSpPr>
          <p:cNvPr id="3" name="Content Placeholder 2"/>
          <p:cNvSpPr>
            <a:spLocks noGrp="1"/>
          </p:cNvSpPr>
          <p:nvPr>
            <p:ph idx="1"/>
          </p:nvPr>
        </p:nvSpPr>
        <p:spPr/>
        <p:txBody>
          <a:bodyPr>
            <a:normAutofit fontScale="25000" lnSpcReduction="20000"/>
          </a:bodyPr>
          <a:lstStyle/>
          <a:p>
            <a:r>
              <a:rPr lang="en-US" dirty="0"/>
              <a:t>John Doe- Fall 2020	-PSY1010</a:t>
            </a:r>
          </a:p>
          <a:p>
            <a:r>
              <a:rPr lang="en-US" dirty="0"/>
              <a:t>Mr. Doe is registered with the Office of Disability Services. The information provided has been prepared through consultation with our office. This information should be considered confidential. The accommodations as listed are among those identified in the Rehabilitation Act 1973, Section 504 and the Americans with Disabilities Act ADA which address the issue of non-discrimination of students with disabilities in post-secondary settings. The accommodations listed are not retroactive but become effective as of 18-JUL-17. The following accommodations are required: </a:t>
            </a:r>
          </a:p>
          <a:p>
            <a:r>
              <a:rPr lang="en-US" dirty="0"/>
              <a:t>1.	Alternative Formats</a:t>
            </a:r>
          </a:p>
          <a:p>
            <a:r>
              <a:rPr lang="en-US" dirty="0"/>
              <a:t>o	Accessible Textbooks</a:t>
            </a:r>
          </a:p>
          <a:p>
            <a:r>
              <a:rPr lang="en-US" dirty="0"/>
              <a:t>2.	Alternative Testing</a:t>
            </a:r>
          </a:p>
          <a:p>
            <a:r>
              <a:rPr lang="en-US" dirty="0"/>
              <a:t>o	Extra Time 1.50x</a:t>
            </a:r>
          </a:p>
          <a:p>
            <a:r>
              <a:rPr lang="en-US" dirty="0"/>
              <a:t>o	Periodic Breaks</a:t>
            </a:r>
          </a:p>
          <a:p>
            <a:r>
              <a:rPr lang="en-US" dirty="0"/>
              <a:t>o	Test Minimal Distraction Room</a:t>
            </a:r>
          </a:p>
          <a:p>
            <a:r>
              <a:rPr lang="en-US" dirty="0"/>
              <a:t>o	Uses assistive technology</a:t>
            </a:r>
          </a:p>
          <a:p>
            <a:r>
              <a:rPr lang="en-US" dirty="0"/>
              <a:t>o	Word Bank</a:t>
            </a:r>
          </a:p>
          <a:p>
            <a:r>
              <a:rPr lang="en-US" dirty="0"/>
              <a:t>3.	EQUIPMENT</a:t>
            </a:r>
          </a:p>
          <a:p>
            <a:r>
              <a:rPr lang="en-US" dirty="0"/>
              <a:t>o	Note Taking Software</a:t>
            </a:r>
          </a:p>
          <a:p>
            <a:r>
              <a:rPr lang="en-US" dirty="0"/>
              <a:t>4.	INSTRUCTIONAL ACCOMMODATIONS</a:t>
            </a:r>
          </a:p>
          <a:p>
            <a:r>
              <a:rPr lang="en-US" dirty="0"/>
              <a:t>o	Consideration for Attendance </a:t>
            </a:r>
          </a:p>
          <a:p>
            <a:r>
              <a:rPr lang="en-US" dirty="0"/>
              <a:t>Student may miss class due to disability; ODS will contact faculty to discuss whether flexibility in class attendance policy is appropriate.</a:t>
            </a:r>
          </a:p>
          <a:p>
            <a:r>
              <a:rPr lang="en-US" dirty="0"/>
              <a:t>o	Extend time in class assign</a:t>
            </a:r>
          </a:p>
          <a:p>
            <a:r>
              <a:rPr lang="en-US" dirty="0"/>
              <a:t>o	Short Breaks</a:t>
            </a:r>
          </a:p>
          <a:p>
            <a:r>
              <a:rPr lang="en-US" dirty="0"/>
              <a:t>o	Uses Assistive Technology</a:t>
            </a:r>
          </a:p>
          <a:p>
            <a:r>
              <a:rPr lang="en-US" dirty="0"/>
              <a:t>5.	Notetaking Services</a:t>
            </a:r>
          </a:p>
          <a:p>
            <a:r>
              <a:rPr lang="en-US" dirty="0"/>
              <a:t>o	Notetaking</a:t>
            </a:r>
          </a:p>
          <a:p>
            <a:endParaRPr lang="en-US" dirty="0"/>
          </a:p>
          <a:p>
            <a:r>
              <a:rPr lang="en-US" dirty="0"/>
              <a:t>Students testing at ODS must have a testing agreement from their instructor. </a:t>
            </a:r>
          </a:p>
          <a:p>
            <a:r>
              <a:rPr lang="en-US" dirty="0"/>
              <a:t>Instructors, please fill out Alternative Testing Form by clicking the link https://teton.accessiblelearning.com/APSU/ContractInstructor.aspx?ID=3004&amp;CID=82295&amp;Key=fHopvnGX</a:t>
            </a:r>
          </a:p>
          <a:p>
            <a:endParaRPr lang="en-US" dirty="0"/>
          </a:p>
          <a:p>
            <a:endParaRPr lang="en-US" dirty="0"/>
          </a:p>
          <a:p>
            <a:endParaRPr lang="en-US" dirty="0"/>
          </a:p>
        </p:txBody>
      </p:sp>
    </p:spTree>
    <p:extLst>
      <p:ext uri="{BB962C8B-B14F-4D97-AF65-F5344CB8AC3E}">
        <p14:creationId xmlns:p14="http://schemas.microsoft.com/office/powerpoint/2010/main" val="1332702649"/>
      </p:ext>
    </p:extLst>
  </p:cSld>
  <p:clrMapOvr>
    <a:masterClrMapping/>
  </p:clrMapOvr>
  <mc:AlternateContent xmlns:mc="http://schemas.openxmlformats.org/markup-compatibility/2006" xmlns:p14="http://schemas.microsoft.com/office/powerpoint/2010/main">
    <mc:Choice Requires="p14">
      <p:transition spd="slow" p14:dur="2000" advTm="17109"/>
    </mc:Choice>
    <mc:Fallback xmlns="">
      <p:transition spd="slow" advTm="17109"/>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90500" y="171450"/>
            <a:ext cx="11860892" cy="6858000"/>
          </a:xfrm>
        </p:spPr>
        <p:txBody>
          <a:bodyPr>
            <a:noAutofit/>
          </a:bodyPr>
          <a:lstStyle/>
          <a:p>
            <a:pPr marL="0" indent="0">
              <a:buNone/>
            </a:pPr>
            <a:r>
              <a:rPr lang="en-US" sz="3700" dirty="0" smtClean="0"/>
              <a:t>It </a:t>
            </a:r>
            <a:r>
              <a:rPr lang="en-US" sz="3700" dirty="0"/>
              <a:t>is </a:t>
            </a:r>
            <a:r>
              <a:rPr lang="en-US" sz="3700" b="1" dirty="0"/>
              <a:t>recommended (not required)</a:t>
            </a:r>
            <a:r>
              <a:rPr lang="en-US" sz="3700" dirty="0"/>
              <a:t> that student and instructor have a conference to discuss the approved accommodations.  This can be done in person, on the phone, or via email.  Once the conference is completed, please forward the information to </a:t>
            </a:r>
            <a:r>
              <a:rPr lang="en-US" sz="3700" u="sng" dirty="0">
                <a:hlinkClick r:id="rId2"/>
              </a:rPr>
              <a:t>DisabilityServices@apsu.edu</a:t>
            </a:r>
            <a:r>
              <a:rPr lang="en-US" sz="3700" dirty="0"/>
              <a:t>.</a:t>
            </a:r>
          </a:p>
          <a:p>
            <a:pPr lvl="0"/>
            <a:r>
              <a:rPr lang="en-US" sz="3700" dirty="0"/>
              <a:t>In person – Student or Instructor may deliver a signed copy of the conference form to ODS.</a:t>
            </a:r>
          </a:p>
          <a:p>
            <a:pPr lvl="0"/>
            <a:r>
              <a:rPr lang="en-US" sz="3700" dirty="0"/>
              <a:t>On the phone – Send an email to ODS stating you have conferenced with the student. Please CC: the student in the email.  The student may also email ODS and CC: the instructor.</a:t>
            </a:r>
          </a:p>
          <a:p>
            <a:pPr lvl="0"/>
            <a:r>
              <a:rPr lang="en-US" sz="3700" dirty="0"/>
              <a:t>Email – Forward the final email to ODS.</a:t>
            </a:r>
          </a:p>
          <a:p>
            <a:pPr marL="0" indent="0">
              <a:buNone/>
            </a:pPr>
            <a:endParaRPr lang="en-US" sz="3200" dirty="0" smtClean="0"/>
          </a:p>
          <a:p>
            <a:pPr marL="0" indent="0">
              <a:buNone/>
            </a:pPr>
            <a:endParaRPr lang="en-US" sz="3200" dirty="0"/>
          </a:p>
          <a:p>
            <a:pPr marL="0" indent="0">
              <a:buNone/>
            </a:pPr>
            <a:endParaRPr lang="en-US" sz="3200" dirty="0"/>
          </a:p>
        </p:txBody>
      </p:sp>
    </p:spTree>
    <p:extLst>
      <p:ext uri="{BB962C8B-B14F-4D97-AF65-F5344CB8AC3E}">
        <p14:creationId xmlns:p14="http://schemas.microsoft.com/office/powerpoint/2010/main" val="2763402780"/>
      </p:ext>
    </p:extLst>
  </p:cSld>
  <p:clrMapOvr>
    <a:masterClrMapping/>
  </p:clrMapOvr>
  <mc:AlternateContent xmlns:mc="http://schemas.openxmlformats.org/markup-compatibility/2006" xmlns:p14="http://schemas.microsoft.com/office/powerpoint/2010/main">
    <mc:Choice Requires="p14">
      <p:transition spd="slow" p14:dur="2000" advTm="49305"/>
    </mc:Choice>
    <mc:Fallback xmlns="">
      <p:transition spd="slow" advTm="49305"/>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1"/>
          <p:cNvSpPr/>
          <p:nvPr/>
        </p:nvSpPr>
        <p:spPr>
          <a:xfrm>
            <a:off x="304800" y="255538"/>
            <a:ext cx="11582400" cy="6247864"/>
          </a:xfrm>
          <a:prstGeom prst="rect">
            <a:avLst/>
          </a:prstGeom>
        </p:spPr>
        <p:txBody>
          <a:bodyPr wrap="square">
            <a:spAutoFit/>
          </a:bodyPr>
          <a:lstStyle/>
          <a:p>
            <a:r>
              <a:rPr lang="en-US" sz="4000" dirty="0"/>
              <a:t>Students may not use all accommodations requested.  It is at the student’s discretion on what accommodations he/she will utilize. </a:t>
            </a:r>
            <a:endParaRPr lang="en-US" sz="4000" dirty="0" smtClean="0"/>
          </a:p>
          <a:p>
            <a:endParaRPr lang="en-US" sz="4000" dirty="0"/>
          </a:p>
          <a:p>
            <a:pPr marL="571500" lvl="0" indent="-571500">
              <a:buFont typeface="Arial" panose="020B0604020202020204" pitchFamily="34" charset="0"/>
              <a:buChar char="•"/>
            </a:pPr>
            <a:r>
              <a:rPr lang="en-US" sz="4000" dirty="0"/>
              <a:t>EX 1.) Student may be approved for minimal distraction testing location but does not feel that it is needed for every test.</a:t>
            </a:r>
          </a:p>
          <a:p>
            <a:pPr marL="571500" lvl="0" indent="-571500">
              <a:buFont typeface="Arial" panose="020B0604020202020204" pitchFamily="34" charset="0"/>
              <a:buChar char="•"/>
            </a:pPr>
            <a:r>
              <a:rPr lang="en-US" sz="4000" dirty="0"/>
              <a:t>EX 2.) Student may be approved for CART services but he/she may decide to use a recorder or a note taker in lieu of, if approved.</a:t>
            </a:r>
          </a:p>
        </p:txBody>
      </p:sp>
    </p:spTree>
    <p:extLst>
      <p:ext uri="{BB962C8B-B14F-4D97-AF65-F5344CB8AC3E}">
        <p14:creationId xmlns:p14="http://schemas.microsoft.com/office/powerpoint/2010/main" val="2818565329"/>
      </p:ext>
    </p:extLst>
  </p:cSld>
  <p:clrMapOvr>
    <a:masterClrMapping/>
  </p:clrMapOvr>
  <mc:AlternateContent xmlns:mc="http://schemas.openxmlformats.org/markup-compatibility/2006" xmlns:p14="http://schemas.microsoft.com/office/powerpoint/2010/main">
    <mc:Choice Requires="p14">
      <p:transition spd="slow" p14:dur="2000" advTm="42304"/>
    </mc:Choice>
    <mc:Fallback xmlns="">
      <p:transition spd="slow" advTm="42304"/>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85568" y="1"/>
            <a:ext cx="9448800" cy="1143000"/>
          </a:xfrm>
        </p:spPr>
        <p:txBody>
          <a:bodyPr/>
          <a:lstStyle/>
          <a:p>
            <a:pPr algn="ctr"/>
            <a:r>
              <a:rPr lang="en-US" dirty="0" smtClean="0"/>
              <a:t>Testing At ODS</a:t>
            </a:r>
            <a:endParaRPr lang="en-US" dirty="0"/>
          </a:p>
        </p:txBody>
      </p:sp>
      <p:sp>
        <p:nvSpPr>
          <p:cNvPr id="3" name="Subtitle 2"/>
          <p:cNvSpPr>
            <a:spLocks noGrp="1"/>
          </p:cNvSpPr>
          <p:nvPr>
            <p:ph type="subTitle" idx="1"/>
          </p:nvPr>
        </p:nvSpPr>
        <p:spPr>
          <a:xfrm>
            <a:off x="530942" y="1301740"/>
            <a:ext cx="10958052" cy="5276850"/>
          </a:xfrm>
        </p:spPr>
        <p:txBody>
          <a:bodyPr>
            <a:normAutofit fontScale="70000" lnSpcReduction="20000"/>
          </a:bodyPr>
          <a:lstStyle/>
          <a:p>
            <a:pPr marL="342900" lvl="0" indent="-342900">
              <a:buFont typeface="Arial" panose="020B0604020202020204" pitchFamily="34" charset="0"/>
              <a:buChar char="•"/>
            </a:pPr>
            <a:r>
              <a:rPr lang="en-US" sz="5700" dirty="0"/>
              <a:t>All tests are stored in a secure location. Test are automatically shredded</a:t>
            </a:r>
          </a:p>
          <a:p>
            <a:pPr marL="342900" lvl="0" indent="-342900">
              <a:buFont typeface="Arial" panose="020B0604020202020204" pitchFamily="34" charset="0"/>
              <a:buChar char="•"/>
            </a:pPr>
            <a:r>
              <a:rPr lang="en-US" sz="5700" dirty="0"/>
              <a:t>Testing rooms are monitored by proctors and video camera. Instructors may request video from ODS for any reason.</a:t>
            </a:r>
          </a:p>
          <a:p>
            <a:pPr marL="342900" lvl="0" indent="-342900">
              <a:buFont typeface="Arial" panose="020B0604020202020204" pitchFamily="34" charset="0"/>
              <a:buChar char="•"/>
            </a:pPr>
            <a:r>
              <a:rPr lang="en-US" sz="5700" dirty="0"/>
              <a:t>Only instructor approved material will be allowed in the testing room. No cell phones or other electronic devices are allowed in the testing room, unless pre-approved.</a:t>
            </a:r>
          </a:p>
          <a:p>
            <a:pPr marL="342900" lvl="0" indent="-342900">
              <a:buFont typeface="Arial" panose="020B0604020202020204" pitchFamily="34" charset="0"/>
              <a:buChar char="•"/>
            </a:pPr>
            <a:r>
              <a:rPr lang="en-US" sz="5700" dirty="0"/>
              <a:t>Test should be delivered to ODS 24 hours prior to the scheduled test. </a:t>
            </a:r>
          </a:p>
          <a:p>
            <a:endParaRPr lang="en-US" dirty="0"/>
          </a:p>
        </p:txBody>
      </p:sp>
    </p:spTree>
    <p:extLst>
      <p:ext uri="{BB962C8B-B14F-4D97-AF65-F5344CB8AC3E}">
        <p14:creationId xmlns:p14="http://schemas.microsoft.com/office/powerpoint/2010/main" val="2796729053"/>
      </p:ext>
    </p:extLst>
  </p:cSld>
  <p:clrMapOvr>
    <a:masterClrMapping/>
  </p:clrMapOvr>
  <mc:AlternateContent xmlns:mc="http://schemas.openxmlformats.org/markup-compatibility/2006" xmlns:p14="http://schemas.microsoft.com/office/powerpoint/2010/main">
    <mc:Choice Requires="p14">
      <p:transition spd="slow" p14:dur="2000" advTm="31334"/>
    </mc:Choice>
    <mc:Fallback xmlns="">
      <p:transition spd="slow" advTm="31334"/>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Shape 223"/>
        <p:cNvGrpSpPr/>
        <p:nvPr/>
      </p:nvGrpSpPr>
      <p:grpSpPr>
        <a:xfrm>
          <a:off x="0" y="0"/>
          <a:ext cx="0" cy="0"/>
          <a:chOff x="0" y="0"/>
          <a:chExt cx="0" cy="0"/>
        </a:xfrm>
      </p:grpSpPr>
      <p:sp>
        <p:nvSpPr>
          <p:cNvPr id="225" name="Google Shape;225;p32"/>
          <p:cNvSpPr txBox="1"/>
          <p:nvPr/>
        </p:nvSpPr>
        <p:spPr>
          <a:xfrm>
            <a:off x="133350" y="0"/>
            <a:ext cx="9408375" cy="1132800"/>
          </a:xfrm>
          <a:prstGeom prst="rect">
            <a:avLst/>
          </a:prstGeom>
          <a:noFill/>
          <a:ln>
            <a:noFill/>
          </a:ln>
        </p:spPr>
        <p:txBody>
          <a:bodyPr spcFirstLastPara="1" wrap="square" lIns="91425" tIns="91425" rIns="91425" bIns="91425" anchor="t" anchorCtr="0">
            <a:noAutofit/>
          </a:bodyPr>
          <a:lstStyle/>
          <a:p>
            <a:pPr marL="0" lvl="0" indent="0" rtl="0">
              <a:lnSpc>
                <a:spcPct val="115000"/>
              </a:lnSpc>
              <a:spcBef>
                <a:spcPts val="2400"/>
              </a:spcBef>
              <a:spcAft>
                <a:spcPts val="0"/>
              </a:spcAft>
              <a:buClr>
                <a:schemeClr val="dk1"/>
              </a:buClr>
              <a:buSzPts val="1100"/>
              <a:buFont typeface="Arial"/>
              <a:buNone/>
            </a:pPr>
            <a:r>
              <a:rPr lang="en-US" sz="6000" b="1" dirty="0">
                <a:solidFill>
                  <a:schemeClr val="dk1"/>
                </a:solidFill>
              </a:rPr>
              <a:t>Assistive Technology</a:t>
            </a:r>
            <a:endParaRPr sz="6000" b="1" dirty="0">
              <a:solidFill>
                <a:schemeClr val="dk1"/>
              </a:solidFill>
            </a:endParaRPr>
          </a:p>
          <a:p>
            <a:pPr marL="0" lvl="0" indent="0">
              <a:spcBef>
                <a:spcPts val="600"/>
              </a:spcBef>
              <a:spcAft>
                <a:spcPts val="0"/>
              </a:spcAft>
              <a:buNone/>
            </a:pPr>
            <a:endParaRPr dirty="0"/>
          </a:p>
        </p:txBody>
      </p:sp>
      <p:sp>
        <p:nvSpPr>
          <p:cNvPr id="226" name="Google Shape;226;p32"/>
          <p:cNvSpPr txBox="1"/>
          <p:nvPr/>
        </p:nvSpPr>
        <p:spPr>
          <a:xfrm>
            <a:off x="381000" y="2501475"/>
            <a:ext cx="11204400" cy="3730500"/>
          </a:xfrm>
          <a:prstGeom prst="rect">
            <a:avLst/>
          </a:prstGeom>
          <a:noFill/>
          <a:ln>
            <a:noFill/>
          </a:ln>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227" name="Google Shape;227;p32"/>
          <p:cNvSpPr txBox="1"/>
          <p:nvPr/>
        </p:nvSpPr>
        <p:spPr>
          <a:xfrm>
            <a:off x="541800" y="1651900"/>
            <a:ext cx="10882800" cy="3984600"/>
          </a:xfrm>
          <a:prstGeom prst="rect">
            <a:avLst/>
          </a:prstGeom>
          <a:noFill/>
          <a:ln>
            <a:noFill/>
          </a:ln>
        </p:spPr>
        <p:txBody>
          <a:bodyPr spcFirstLastPara="1" wrap="square" lIns="91425" tIns="91425" rIns="91425" bIns="91425" anchor="ctr" anchorCtr="0">
            <a:noAutofit/>
          </a:bodyPr>
          <a:lstStyle/>
          <a:p>
            <a:pPr marL="0" lvl="0" indent="0" rtl="0">
              <a:spcBef>
                <a:spcPts val="0"/>
              </a:spcBef>
              <a:spcAft>
                <a:spcPts val="0"/>
              </a:spcAft>
              <a:buNone/>
            </a:pPr>
            <a:r>
              <a:rPr lang="en-US" sz="4000" b="1" i="1" dirty="0"/>
              <a:t>Assistive technology</a:t>
            </a:r>
            <a:r>
              <a:rPr lang="en-US" sz="4000" dirty="0"/>
              <a:t> (AT) is any item, piece of equipment, software program, or product system that is used to increase, maintain, or improve the functional capabilities of persons with disabilities. AT can be computer software: screen readers and communication programs or devices</a:t>
            </a:r>
            <a:endParaRPr sz="4000" dirty="0"/>
          </a:p>
        </p:txBody>
      </p:sp>
      <p:pic>
        <p:nvPicPr>
          <p:cNvPr id="228" name="Google Shape;228;p32"/>
          <p:cNvPicPr preferRelativeResize="0"/>
          <p:nvPr/>
        </p:nvPicPr>
        <p:blipFill>
          <a:blip r:embed="rId3">
            <a:alphaModFix/>
          </a:blip>
          <a:stretch>
            <a:fillRect/>
          </a:stretch>
        </p:blipFill>
        <p:spPr>
          <a:xfrm>
            <a:off x="9541725" y="5197463"/>
            <a:ext cx="2381250" cy="1609725"/>
          </a:xfrm>
          <a:prstGeom prst="rect">
            <a:avLst/>
          </a:prstGeom>
          <a:noFill/>
          <a:ln>
            <a:noFill/>
          </a:ln>
        </p:spPr>
      </p:pic>
    </p:spTree>
    <p:extLst>
      <p:ext uri="{BB962C8B-B14F-4D97-AF65-F5344CB8AC3E}">
        <p14:creationId xmlns:p14="http://schemas.microsoft.com/office/powerpoint/2010/main" val="2278715196"/>
      </p:ext>
    </p:extLst>
  </p:cSld>
  <p:clrMapOvr>
    <a:masterClrMapping/>
  </p:clrMapOvr>
  <mc:AlternateContent xmlns:mc="http://schemas.openxmlformats.org/markup-compatibility/2006" xmlns:p14="http://schemas.microsoft.com/office/powerpoint/2010/main">
    <mc:Choice Requires="p14">
      <p:transition spd="slow" p14:dur="2000" advTm="43732"/>
    </mc:Choice>
    <mc:Fallback xmlns="">
      <p:transition spd="slow" advTm="43732"/>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Shape 232"/>
        <p:cNvGrpSpPr/>
        <p:nvPr/>
      </p:nvGrpSpPr>
      <p:grpSpPr>
        <a:xfrm>
          <a:off x="0" y="0"/>
          <a:ext cx="0" cy="0"/>
          <a:chOff x="0" y="0"/>
          <a:chExt cx="0" cy="0"/>
        </a:xfrm>
      </p:grpSpPr>
      <p:sp>
        <p:nvSpPr>
          <p:cNvPr id="234" name="Google Shape;234;p33"/>
          <p:cNvSpPr txBox="1"/>
          <p:nvPr/>
        </p:nvSpPr>
        <p:spPr>
          <a:xfrm>
            <a:off x="381000" y="2267525"/>
            <a:ext cx="11241300" cy="4112400"/>
          </a:xfrm>
          <a:prstGeom prst="rect">
            <a:avLst/>
          </a:prstGeom>
          <a:noFill/>
          <a:ln>
            <a:noFill/>
          </a:ln>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235" name="Google Shape;235;p33"/>
          <p:cNvSpPr txBox="1"/>
          <p:nvPr/>
        </p:nvSpPr>
        <p:spPr>
          <a:xfrm>
            <a:off x="97800" y="1559488"/>
            <a:ext cx="11807700" cy="3730800"/>
          </a:xfrm>
          <a:prstGeom prst="rect">
            <a:avLst/>
          </a:prstGeom>
          <a:noFill/>
          <a:ln>
            <a:noFill/>
          </a:ln>
        </p:spPr>
        <p:txBody>
          <a:bodyPr spcFirstLastPara="1" wrap="square" lIns="91425" tIns="91425" rIns="91425" bIns="91425" anchor="ctr" anchorCtr="0">
            <a:noAutofit/>
          </a:bodyPr>
          <a:lstStyle/>
          <a:p>
            <a:pPr marL="0" lvl="0" indent="0" rtl="0">
              <a:spcBef>
                <a:spcPts val="0"/>
              </a:spcBef>
              <a:spcAft>
                <a:spcPts val="0"/>
              </a:spcAft>
              <a:buNone/>
            </a:pPr>
            <a:r>
              <a:rPr lang="en-US" sz="4000" b="1" dirty="0" smtClean="0"/>
              <a:t>Alternative </a:t>
            </a:r>
            <a:r>
              <a:rPr lang="en-US" sz="4000" b="1" dirty="0"/>
              <a:t>formats</a:t>
            </a:r>
            <a:r>
              <a:rPr lang="en-US" sz="4000" dirty="0"/>
              <a:t> include audio, braille, electronic or large print versions of standard print such as educational material, textbooks, information leaflets and test.</a:t>
            </a:r>
            <a:endParaRPr sz="4000" dirty="0"/>
          </a:p>
        </p:txBody>
      </p:sp>
      <p:sp>
        <p:nvSpPr>
          <p:cNvPr id="236" name="Google Shape;236;p33"/>
          <p:cNvSpPr txBox="1"/>
          <p:nvPr/>
        </p:nvSpPr>
        <p:spPr>
          <a:xfrm>
            <a:off x="2813450" y="552575"/>
            <a:ext cx="6150000" cy="1231200"/>
          </a:xfrm>
          <a:prstGeom prst="rect">
            <a:avLst/>
          </a:prstGeom>
          <a:noFill/>
          <a:ln>
            <a:noFill/>
          </a:ln>
        </p:spPr>
        <p:txBody>
          <a:bodyPr spcFirstLastPara="1" wrap="square" lIns="91425" tIns="91425" rIns="91425" bIns="91425" anchor="t" anchorCtr="0">
            <a:noAutofit/>
          </a:bodyPr>
          <a:lstStyle/>
          <a:p>
            <a:pPr marL="0" lvl="0" indent="0">
              <a:spcBef>
                <a:spcPts val="0"/>
              </a:spcBef>
              <a:spcAft>
                <a:spcPts val="0"/>
              </a:spcAft>
              <a:buClr>
                <a:schemeClr val="dk1"/>
              </a:buClr>
              <a:buSzPts val="1100"/>
              <a:buFont typeface="Arial"/>
              <a:buNone/>
            </a:pPr>
            <a:r>
              <a:rPr lang="en-US" sz="4800" b="1">
                <a:solidFill>
                  <a:schemeClr val="dk1"/>
                </a:solidFill>
              </a:rPr>
              <a:t>Alternative formats</a:t>
            </a:r>
            <a:endParaRPr sz="4800"/>
          </a:p>
        </p:txBody>
      </p:sp>
      <p:pic>
        <p:nvPicPr>
          <p:cNvPr id="237" name="Google Shape;237;p33"/>
          <p:cNvPicPr preferRelativeResize="0"/>
          <p:nvPr/>
        </p:nvPicPr>
        <p:blipFill>
          <a:blip r:embed="rId3">
            <a:alphaModFix/>
          </a:blip>
          <a:stretch>
            <a:fillRect/>
          </a:stretch>
        </p:blipFill>
        <p:spPr>
          <a:xfrm>
            <a:off x="8359700" y="4582250"/>
            <a:ext cx="3489400" cy="1970050"/>
          </a:xfrm>
          <a:prstGeom prst="rect">
            <a:avLst/>
          </a:prstGeom>
          <a:noFill/>
          <a:ln>
            <a:noFill/>
          </a:ln>
        </p:spPr>
      </p:pic>
    </p:spTree>
    <p:extLst>
      <p:ext uri="{BB962C8B-B14F-4D97-AF65-F5344CB8AC3E}">
        <p14:creationId xmlns:p14="http://schemas.microsoft.com/office/powerpoint/2010/main" val="3180535391"/>
      </p:ext>
    </p:extLst>
  </p:cSld>
  <p:clrMapOvr>
    <a:masterClrMapping/>
  </p:clrMapOvr>
  <mc:AlternateContent xmlns:mc="http://schemas.openxmlformats.org/markup-compatibility/2006" xmlns:p14="http://schemas.microsoft.com/office/powerpoint/2010/main">
    <mc:Choice Requires="p14">
      <p:transition spd="slow" p14:dur="2000" advTm="37223"/>
    </mc:Choice>
    <mc:Fallback xmlns="">
      <p:transition spd="slow" advTm="37223"/>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16500" y="3745836"/>
            <a:ext cx="6858000" cy="3000375"/>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9075" y="3745836"/>
            <a:ext cx="4286250" cy="2857500"/>
          </a:xfrm>
          <a:prstGeom prst="rect">
            <a:avLst/>
          </a:prstGeom>
        </p:spPr>
      </p:pic>
      <p:sp>
        <p:nvSpPr>
          <p:cNvPr id="7" name="TextBox 6"/>
          <p:cNvSpPr txBox="1"/>
          <p:nvPr/>
        </p:nvSpPr>
        <p:spPr>
          <a:xfrm>
            <a:off x="3644900" y="368636"/>
            <a:ext cx="4940300" cy="1015663"/>
          </a:xfrm>
          <a:prstGeom prst="rect">
            <a:avLst/>
          </a:prstGeom>
          <a:noFill/>
        </p:spPr>
        <p:txBody>
          <a:bodyPr wrap="square" rtlCol="0">
            <a:spAutoFit/>
          </a:bodyPr>
          <a:lstStyle/>
          <a:p>
            <a:r>
              <a:rPr lang="en-US" sz="6000" dirty="0" smtClean="0"/>
              <a:t>CART</a:t>
            </a:r>
            <a:endParaRPr lang="en-US" sz="6000" dirty="0"/>
          </a:p>
        </p:txBody>
      </p:sp>
      <p:sp>
        <p:nvSpPr>
          <p:cNvPr id="8" name="TextBox 7"/>
          <p:cNvSpPr txBox="1"/>
          <p:nvPr/>
        </p:nvSpPr>
        <p:spPr>
          <a:xfrm>
            <a:off x="219075" y="1287795"/>
            <a:ext cx="11452225" cy="1938992"/>
          </a:xfrm>
          <a:prstGeom prst="rect">
            <a:avLst/>
          </a:prstGeom>
          <a:noFill/>
        </p:spPr>
        <p:txBody>
          <a:bodyPr wrap="square" rtlCol="0">
            <a:spAutoFit/>
          </a:bodyPr>
          <a:lstStyle/>
          <a:p>
            <a:r>
              <a:rPr lang="en-US" sz="4000" dirty="0"/>
              <a:t>Communication access real-time translation (</a:t>
            </a:r>
            <a:r>
              <a:rPr lang="en-US" sz="4000" b="1" dirty="0"/>
              <a:t>CART</a:t>
            </a:r>
            <a:r>
              <a:rPr lang="en-US" sz="4000" dirty="0"/>
              <a:t>), also called open </a:t>
            </a:r>
            <a:r>
              <a:rPr lang="en-US" sz="4000" b="1" dirty="0"/>
              <a:t>captioning</a:t>
            </a:r>
            <a:r>
              <a:rPr lang="en-US" sz="4000" dirty="0"/>
              <a:t> or real-time stenography, or simply real-time </a:t>
            </a:r>
            <a:r>
              <a:rPr lang="en-US" sz="4000" b="1" dirty="0"/>
              <a:t>captioning</a:t>
            </a:r>
            <a:r>
              <a:rPr lang="en-US" sz="4000" dirty="0"/>
              <a:t>,</a:t>
            </a:r>
          </a:p>
        </p:txBody>
      </p:sp>
    </p:spTree>
    <p:extLst>
      <p:ext uri="{BB962C8B-B14F-4D97-AF65-F5344CB8AC3E}">
        <p14:creationId xmlns:p14="http://schemas.microsoft.com/office/powerpoint/2010/main" val="3161722929"/>
      </p:ext>
    </p:extLst>
  </p:cSld>
  <p:clrMapOvr>
    <a:masterClrMapping/>
  </p:clrMapOvr>
  <mc:AlternateContent xmlns:mc="http://schemas.openxmlformats.org/markup-compatibility/2006" xmlns:p14="http://schemas.microsoft.com/office/powerpoint/2010/main">
    <mc:Choice Requires="p14">
      <p:transition spd="slow" p14:dur="2000" advTm="35616"/>
    </mc:Choice>
    <mc:Fallback xmlns="">
      <p:transition spd="slow" advTm="35616"/>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835150" y="437249"/>
            <a:ext cx="9448800" cy="1010190"/>
          </a:xfrm>
        </p:spPr>
        <p:txBody>
          <a:bodyPr>
            <a:normAutofit/>
          </a:bodyPr>
          <a:lstStyle/>
          <a:p>
            <a:r>
              <a:rPr lang="en-US" dirty="0" smtClean="0"/>
              <a:t>Assistance Animals</a:t>
            </a:r>
            <a:endParaRPr lang="en-US" dirty="0"/>
          </a:p>
        </p:txBody>
      </p:sp>
      <p:sp>
        <p:nvSpPr>
          <p:cNvPr id="3" name="Subtitle 2"/>
          <p:cNvSpPr>
            <a:spLocks noGrp="1"/>
          </p:cNvSpPr>
          <p:nvPr>
            <p:ph type="subTitle" idx="1"/>
          </p:nvPr>
        </p:nvSpPr>
        <p:spPr>
          <a:xfrm>
            <a:off x="353108" y="1962695"/>
            <a:ext cx="10337073" cy="3534953"/>
          </a:xfrm>
        </p:spPr>
        <p:txBody>
          <a:bodyPr>
            <a:normAutofit lnSpcReduction="10000"/>
          </a:bodyPr>
          <a:lstStyle/>
          <a:p>
            <a:pPr marL="342900" indent="-342900">
              <a:buFont typeface="Wingdings" panose="05000000000000000000" pitchFamily="2" charset="2"/>
              <a:buChar char="§"/>
            </a:pPr>
            <a:r>
              <a:rPr lang="en-US" sz="4000" dirty="0" smtClean="0"/>
              <a:t>ODS assess if animal is an assistant animal </a:t>
            </a:r>
          </a:p>
          <a:p>
            <a:pPr marL="342900" indent="-342900">
              <a:buFont typeface="Wingdings" panose="05000000000000000000" pitchFamily="2" charset="2"/>
              <a:buChar char="§"/>
            </a:pPr>
            <a:r>
              <a:rPr lang="en-US" sz="4000" dirty="0" smtClean="0"/>
              <a:t>Differences between Assistant animal and Therapy Animal</a:t>
            </a:r>
          </a:p>
          <a:p>
            <a:pPr marL="342900" indent="-342900">
              <a:buFont typeface="Wingdings" panose="05000000000000000000" pitchFamily="2" charset="2"/>
              <a:buChar char="§"/>
            </a:pPr>
            <a:r>
              <a:rPr lang="en-US" sz="4000" dirty="0" smtClean="0"/>
              <a:t>Assistance Animals in the classroom</a:t>
            </a:r>
          </a:p>
          <a:p>
            <a:pPr marL="342900" indent="-342900">
              <a:buFont typeface="Wingdings" panose="05000000000000000000" pitchFamily="2" charset="2"/>
              <a:buChar char="§"/>
            </a:pPr>
            <a:r>
              <a:rPr lang="en-US" sz="4000" dirty="0" smtClean="0"/>
              <a:t>APSU follows HUD policies/procedures</a:t>
            </a:r>
          </a:p>
          <a:p>
            <a:pPr marL="342900" indent="-342900">
              <a:buFont typeface="Wingdings" panose="05000000000000000000" pitchFamily="2" charset="2"/>
              <a:buChar char="§"/>
            </a:pPr>
            <a:r>
              <a:rPr lang="en-US" sz="4000" dirty="0" smtClean="0"/>
              <a:t>Animals on Campus Policy 3:007</a:t>
            </a:r>
            <a:endParaRPr lang="en-US" sz="4000" dirty="0"/>
          </a:p>
          <a:p>
            <a:pPr marL="342900" indent="-342900">
              <a:buFont typeface="Wingdings" panose="05000000000000000000" pitchFamily="2" charset="2"/>
              <a:buChar char="Ø"/>
            </a:pPr>
            <a:endParaRPr lang="en-US" sz="2400" dirty="0"/>
          </a:p>
        </p:txBody>
      </p:sp>
      <p:pic>
        <p:nvPicPr>
          <p:cNvPr id="4" name="Picture 3" descr="Een blinde leert omgaan met een geleidehond op het parcours van de ..."/>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90000" y="4041499"/>
            <a:ext cx="3302000" cy="2476500"/>
          </a:xfrm>
          <a:prstGeom prst="rect">
            <a:avLst/>
          </a:prstGeom>
        </p:spPr>
      </p:pic>
    </p:spTree>
    <p:extLst>
      <p:ext uri="{BB962C8B-B14F-4D97-AF65-F5344CB8AC3E}">
        <p14:creationId xmlns:p14="http://schemas.microsoft.com/office/powerpoint/2010/main" val="4227581352"/>
      </p:ext>
    </p:extLst>
  </p:cSld>
  <p:clrMapOvr>
    <a:masterClrMapping/>
  </p:clrMapOvr>
  <mc:AlternateContent xmlns:mc="http://schemas.openxmlformats.org/markup-compatibility/2006" xmlns:p14="http://schemas.microsoft.com/office/powerpoint/2010/main">
    <mc:Choice Requires="p14">
      <p:transition spd="slow" p14:dur="2000" advTm="61468"/>
    </mc:Choice>
    <mc:Fallback xmlns="">
      <p:transition spd="slow" advTm="61468"/>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61950" y="581297"/>
            <a:ext cx="11620500" cy="1266553"/>
          </a:xfrm>
        </p:spPr>
        <p:txBody>
          <a:bodyPr>
            <a:normAutofit fontScale="90000"/>
          </a:bodyPr>
          <a:lstStyle/>
          <a:p>
            <a:r>
              <a:rPr lang="en-US" sz="5500" b="1" dirty="0"/>
              <a:t>OFFICE OF DISABILITY SERVICES (</a:t>
            </a:r>
            <a:r>
              <a:rPr lang="en-US" sz="5500" b="1" dirty="0" smtClean="0"/>
              <a:t>ODS) Staff:</a:t>
            </a:r>
            <a:endParaRPr lang="en-US" sz="5500" b="1" dirty="0"/>
          </a:p>
        </p:txBody>
      </p:sp>
      <p:sp>
        <p:nvSpPr>
          <p:cNvPr id="3" name="Subtitle 2"/>
          <p:cNvSpPr>
            <a:spLocks noGrp="1"/>
          </p:cNvSpPr>
          <p:nvPr>
            <p:ph type="subTitle" idx="1"/>
          </p:nvPr>
        </p:nvSpPr>
        <p:spPr>
          <a:xfrm>
            <a:off x="893091" y="2266950"/>
            <a:ext cx="10558217" cy="3333749"/>
          </a:xfrm>
        </p:spPr>
        <p:txBody>
          <a:bodyPr>
            <a:noAutofit/>
          </a:bodyPr>
          <a:lstStyle/>
          <a:p>
            <a:r>
              <a:rPr lang="en-US" sz="4000" b="1" dirty="0" smtClean="0"/>
              <a:t>Jamie McCrary</a:t>
            </a:r>
            <a:endParaRPr lang="en-US" sz="4000" dirty="0" smtClean="0"/>
          </a:p>
          <a:p>
            <a:r>
              <a:rPr lang="en-US" sz="4000" dirty="0" smtClean="0"/>
              <a:t>David Sanford </a:t>
            </a:r>
          </a:p>
          <a:p>
            <a:r>
              <a:rPr lang="en-US" sz="4000" dirty="0" smtClean="0"/>
              <a:t>Elitha Johnson </a:t>
            </a:r>
          </a:p>
          <a:p>
            <a:r>
              <a:rPr lang="en-US" sz="4000" dirty="0" smtClean="0"/>
              <a:t>Dustie Dyce-Boxx</a:t>
            </a:r>
          </a:p>
          <a:p>
            <a:endParaRPr lang="en-US" sz="2800" dirty="0">
              <a:solidFill>
                <a:schemeClr val="bg1">
                  <a:lumMod val="95000"/>
                  <a:lumOff val="5000"/>
                </a:schemeClr>
              </a:solidFill>
            </a:endParaRPr>
          </a:p>
          <a:p>
            <a:endParaRPr lang="en-US" sz="2800" dirty="0">
              <a:solidFill>
                <a:schemeClr val="bg1">
                  <a:lumMod val="95000"/>
                  <a:lumOff val="5000"/>
                </a:schemeClr>
              </a:solidFill>
            </a:endParaRPr>
          </a:p>
        </p:txBody>
      </p:sp>
    </p:spTree>
    <p:extLst>
      <p:ext uri="{BB962C8B-B14F-4D97-AF65-F5344CB8AC3E}">
        <p14:creationId xmlns:p14="http://schemas.microsoft.com/office/powerpoint/2010/main" val="378388860"/>
      </p:ext>
    </p:extLst>
  </p:cSld>
  <p:clrMapOvr>
    <a:masterClrMapping/>
  </p:clrMapOvr>
  <mc:AlternateContent xmlns:mc="http://schemas.openxmlformats.org/markup-compatibility/2006" xmlns:p14="http://schemas.microsoft.com/office/powerpoint/2010/main">
    <mc:Choice Requires="p14">
      <p:transition spd="slow" p14:dur="2000" advTm="12052"/>
    </mc:Choice>
    <mc:Fallback xmlns="">
      <p:transition spd="slow" advTm="12052"/>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362758" y="431805"/>
            <a:ext cx="9448800" cy="1010190"/>
          </a:xfrm>
        </p:spPr>
        <p:txBody>
          <a:bodyPr>
            <a:normAutofit/>
          </a:bodyPr>
          <a:lstStyle/>
          <a:p>
            <a:r>
              <a:rPr lang="en-US" dirty="0" smtClean="0"/>
              <a:t>Other Programs at APSU</a:t>
            </a:r>
            <a:endParaRPr lang="en-US" dirty="0"/>
          </a:p>
        </p:txBody>
      </p:sp>
      <p:sp>
        <p:nvSpPr>
          <p:cNvPr id="3" name="Subtitle 2"/>
          <p:cNvSpPr>
            <a:spLocks noGrp="1"/>
          </p:cNvSpPr>
          <p:nvPr>
            <p:ph type="subTitle" idx="1"/>
          </p:nvPr>
        </p:nvSpPr>
        <p:spPr>
          <a:xfrm>
            <a:off x="918621" y="1975395"/>
            <a:ext cx="10337073" cy="3534953"/>
          </a:xfrm>
        </p:spPr>
        <p:txBody>
          <a:bodyPr>
            <a:normAutofit fontScale="70000" lnSpcReduction="20000"/>
          </a:bodyPr>
          <a:lstStyle/>
          <a:p>
            <a:pPr marL="342900" indent="-342900">
              <a:buFont typeface="Wingdings" panose="05000000000000000000" pitchFamily="2" charset="2"/>
              <a:buChar char="§"/>
            </a:pPr>
            <a:r>
              <a:rPr lang="en-US" sz="4000" dirty="0" smtClean="0"/>
              <a:t>Full Spectrum Learning</a:t>
            </a:r>
          </a:p>
          <a:p>
            <a:pPr marL="342900" indent="-342900">
              <a:buFont typeface="Wingdings" panose="05000000000000000000" pitchFamily="2" charset="2"/>
              <a:buChar char="§"/>
            </a:pPr>
            <a:r>
              <a:rPr lang="en-US" sz="4000" dirty="0" smtClean="0"/>
              <a:t>TRIO</a:t>
            </a:r>
          </a:p>
          <a:p>
            <a:pPr marL="342900" indent="-342900">
              <a:buFont typeface="Wingdings" panose="05000000000000000000" pitchFamily="2" charset="2"/>
              <a:buChar char="§"/>
            </a:pPr>
            <a:r>
              <a:rPr lang="en-US" sz="4000" dirty="0" smtClean="0"/>
              <a:t>Academic Support Center</a:t>
            </a:r>
          </a:p>
          <a:p>
            <a:pPr marL="342900" indent="-342900">
              <a:buFont typeface="Wingdings" panose="05000000000000000000" pitchFamily="2" charset="2"/>
              <a:buChar char="§"/>
            </a:pPr>
            <a:r>
              <a:rPr lang="en-US" sz="4000" dirty="0" smtClean="0"/>
              <a:t>Adult and Non- traditional Students (ANTS)</a:t>
            </a:r>
          </a:p>
          <a:p>
            <a:pPr marL="342900" indent="-342900">
              <a:buFont typeface="Wingdings" panose="05000000000000000000" pitchFamily="2" charset="2"/>
              <a:buChar char="§"/>
            </a:pPr>
            <a:r>
              <a:rPr lang="en-US" sz="4000" dirty="0" smtClean="0"/>
              <a:t>Military Student Center </a:t>
            </a:r>
          </a:p>
          <a:p>
            <a:pPr marL="342900" indent="-342900">
              <a:buFont typeface="Wingdings" panose="05000000000000000000" pitchFamily="2" charset="2"/>
              <a:buChar char="§"/>
            </a:pPr>
            <a:r>
              <a:rPr lang="en-US" sz="4000" dirty="0" smtClean="0"/>
              <a:t>Health/Counseling Services</a:t>
            </a:r>
          </a:p>
          <a:p>
            <a:pPr marL="342900" indent="-342900">
              <a:buFont typeface="Wingdings" panose="05000000000000000000" pitchFamily="2" charset="2"/>
              <a:buChar char="§"/>
            </a:pPr>
            <a:r>
              <a:rPr lang="en-US" sz="4000" dirty="0" smtClean="0"/>
              <a:t>Student Conduct/Case </a:t>
            </a:r>
            <a:r>
              <a:rPr lang="en-US" sz="4000" dirty="0" err="1" smtClean="0"/>
              <a:t>Managment</a:t>
            </a:r>
            <a:endParaRPr lang="en-US" sz="4000" dirty="0" smtClean="0"/>
          </a:p>
          <a:p>
            <a:pPr marL="342900" indent="-342900">
              <a:buFont typeface="Wingdings" panose="05000000000000000000" pitchFamily="2" charset="2"/>
              <a:buChar char="§"/>
            </a:pPr>
            <a:r>
              <a:rPr lang="en-US" sz="4000" dirty="0" smtClean="0"/>
              <a:t>Tuition Reduction Program</a:t>
            </a:r>
            <a:endParaRPr lang="en-US" sz="4000" dirty="0"/>
          </a:p>
          <a:p>
            <a:pPr marL="342900" indent="-342900">
              <a:buFont typeface="Wingdings" panose="05000000000000000000" pitchFamily="2" charset="2"/>
              <a:buChar char="Ø"/>
            </a:pPr>
            <a:endParaRPr lang="en-US" sz="2400" dirty="0"/>
          </a:p>
        </p:txBody>
      </p:sp>
      <p:pic>
        <p:nvPicPr>
          <p:cNvPr id="4" name="Picture 3" descr="Austin Peay State University - Wikipedia, the free encyclopedia"/>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68968" y="4072708"/>
            <a:ext cx="3175000" cy="2387600"/>
          </a:xfrm>
          <a:prstGeom prst="rect">
            <a:avLst/>
          </a:prstGeom>
        </p:spPr>
      </p:pic>
    </p:spTree>
    <p:extLst>
      <p:ext uri="{BB962C8B-B14F-4D97-AF65-F5344CB8AC3E}">
        <p14:creationId xmlns:p14="http://schemas.microsoft.com/office/powerpoint/2010/main" val="92743394"/>
      </p:ext>
    </p:extLst>
  </p:cSld>
  <p:clrMapOvr>
    <a:masterClrMapping/>
  </p:clrMapOvr>
  <mc:AlternateContent xmlns:mc="http://schemas.openxmlformats.org/markup-compatibility/2006" xmlns:p14="http://schemas.microsoft.com/office/powerpoint/2010/main">
    <mc:Choice Requires="p14">
      <p:transition spd="slow" p14:dur="2000" advTm="24605"/>
    </mc:Choice>
    <mc:Fallback xmlns="">
      <p:transition spd="slow" advTm="24605"/>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Together WE CAN MAKE A DIFFERENCE</a:t>
            </a:r>
            <a:endParaRPr lang="en-US" dirty="0"/>
          </a:p>
        </p:txBody>
      </p:sp>
      <p:pic>
        <p:nvPicPr>
          <p:cNvPr id="4" name="Content Placeholder 3" descr="Diversity Images Royalty Free Stock Photos | rawpixel"/>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405837" y="1825625"/>
            <a:ext cx="5380325" cy="4351338"/>
          </a:xfrm>
        </p:spPr>
      </p:pic>
    </p:spTree>
    <p:extLst>
      <p:ext uri="{BB962C8B-B14F-4D97-AF65-F5344CB8AC3E}">
        <p14:creationId xmlns:p14="http://schemas.microsoft.com/office/powerpoint/2010/main" val="3412434275"/>
      </p:ext>
    </p:extLst>
  </p:cSld>
  <p:clrMapOvr>
    <a:masterClrMapping/>
  </p:clrMapOvr>
  <mc:AlternateContent xmlns:mc="http://schemas.openxmlformats.org/markup-compatibility/2006" xmlns:p14="http://schemas.microsoft.com/office/powerpoint/2010/main">
    <mc:Choice Requires="p14">
      <p:transition spd="slow" p14:dur="2000" advTm="26892"/>
    </mc:Choice>
    <mc:Fallback xmlns="">
      <p:transition spd="slow" advTm="26892"/>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181100" y="717555"/>
            <a:ext cx="9448800" cy="1825096"/>
          </a:xfrm>
        </p:spPr>
        <p:txBody>
          <a:bodyPr/>
          <a:lstStyle/>
          <a:p>
            <a:r>
              <a:rPr lang="en-US" smtClean="0"/>
              <a:t>ODS </a:t>
            </a:r>
            <a:r>
              <a:rPr lang="en-US" dirty="0"/>
              <a:t>mission statement:</a:t>
            </a:r>
          </a:p>
        </p:txBody>
      </p:sp>
      <p:sp>
        <p:nvSpPr>
          <p:cNvPr id="3" name="Subtitle 2"/>
          <p:cNvSpPr>
            <a:spLocks noGrp="1"/>
          </p:cNvSpPr>
          <p:nvPr>
            <p:ph type="subTitle" idx="1"/>
          </p:nvPr>
        </p:nvSpPr>
        <p:spPr>
          <a:xfrm>
            <a:off x="1181100" y="2809351"/>
            <a:ext cx="9601200" cy="1291842"/>
          </a:xfrm>
        </p:spPr>
        <p:txBody>
          <a:bodyPr>
            <a:noAutofit/>
          </a:bodyPr>
          <a:lstStyle/>
          <a:p>
            <a:r>
              <a:rPr lang="en-US" sz="4000" dirty="0"/>
              <a:t>To ensure access </a:t>
            </a:r>
            <a:r>
              <a:rPr lang="en-US" sz="4000" dirty="0" smtClean="0"/>
              <a:t>for </a:t>
            </a:r>
            <a:r>
              <a:rPr lang="en-US" sz="4000" dirty="0"/>
              <a:t>students with disabilities to ALL </a:t>
            </a:r>
            <a:r>
              <a:rPr lang="en-US" sz="4000" dirty="0" smtClean="0"/>
              <a:t>curricular </a:t>
            </a:r>
            <a:r>
              <a:rPr lang="en-US" sz="4000" dirty="0"/>
              <a:t>and co-curricular opportunities offered at APSU.</a:t>
            </a:r>
          </a:p>
        </p:txBody>
      </p:sp>
    </p:spTree>
    <p:extLst>
      <p:ext uri="{BB962C8B-B14F-4D97-AF65-F5344CB8AC3E}">
        <p14:creationId xmlns:p14="http://schemas.microsoft.com/office/powerpoint/2010/main" val="2194330280"/>
      </p:ext>
    </p:extLst>
  </p:cSld>
  <p:clrMapOvr>
    <a:masterClrMapping/>
  </p:clrMapOvr>
  <mc:AlternateContent xmlns:mc="http://schemas.openxmlformats.org/markup-compatibility/2006" xmlns:p14="http://schemas.microsoft.com/office/powerpoint/2010/main">
    <mc:Choice Requires="p14">
      <p:transition spd="slow" p14:dur="2000" advTm="24080"/>
    </mc:Choice>
    <mc:Fallback xmlns="">
      <p:transition spd="slow" advTm="24080"/>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895350" y="1158588"/>
            <a:ext cx="9801498" cy="1832262"/>
          </a:xfrm>
        </p:spPr>
        <p:txBody>
          <a:bodyPr>
            <a:normAutofit fontScale="90000"/>
          </a:bodyPr>
          <a:lstStyle/>
          <a:p>
            <a:r>
              <a:rPr lang="en-US" dirty="0"/>
              <a:t>Defining disability- </a:t>
            </a:r>
            <a:br>
              <a:rPr lang="en-US" dirty="0"/>
            </a:br>
            <a:r>
              <a:rPr lang="en-US" sz="4400" dirty="0" smtClean="0"/>
              <a:t>The ADA </a:t>
            </a:r>
            <a:r>
              <a:rPr lang="en-US" sz="4400" dirty="0"/>
              <a:t>defines a disability as an individual who:</a:t>
            </a:r>
            <a:r>
              <a:rPr lang="en-US" dirty="0"/>
              <a:t/>
            </a:r>
            <a:br>
              <a:rPr lang="en-US" dirty="0"/>
            </a:br>
            <a:endParaRPr lang="en-US" dirty="0"/>
          </a:p>
        </p:txBody>
      </p:sp>
      <p:sp>
        <p:nvSpPr>
          <p:cNvPr id="3" name="Subtitle 2"/>
          <p:cNvSpPr>
            <a:spLocks noGrp="1"/>
          </p:cNvSpPr>
          <p:nvPr>
            <p:ph type="subTitle" idx="1"/>
          </p:nvPr>
        </p:nvSpPr>
        <p:spPr>
          <a:xfrm>
            <a:off x="1935615" y="2493819"/>
            <a:ext cx="9696994" cy="4605032"/>
          </a:xfrm>
        </p:spPr>
        <p:txBody>
          <a:bodyPr>
            <a:noAutofit/>
          </a:bodyPr>
          <a:lstStyle/>
          <a:p>
            <a:pPr marL="342900" indent="-342900">
              <a:buFont typeface="Wingdings" panose="05000000000000000000" pitchFamily="2" charset="2"/>
              <a:buChar char="§"/>
            </a:pPr>
            <a:r>
              <a:rPr lang="en-US" sz="4000" dirty="0"/>
              <a:t>Has a physical </a:t>
            </a:r>
            <a:r>
              <a:rPr lang="en-US" sz="4000" dirty="0" smtClean="0"/>
              <a:t>or </a:t>
            </a:r>
            <a:r>
              <a:rPr lang="en-US" sz="4000" dirty="0"/>
              <a:t>mental impairment  that substantially limits one or more major life activities to include major bodily functions  -  OR</a:t>
            </a:r>
          </a:p>
          <a:p>
            <a:pPr marL="342900" indent="-342900">
              <a:buFont typeface="Wingdings" panose="05000000000000000000" pitchFamily="2" charset="2"/>
              <a:buChar char="§"/>
            </a:pPr>
            <a:r>
              <a:rPr lang="en-US" sz="4000" dirty="0"/>
              <a:t>Has a record of such impairment  </a:t>
            </a:r>
            <a:r>
              <a:rPr lang="en-US" sz="4000" dirty="0" smtClean="0"/>
              <a:t> </a:t>
            </a:r>
            <a:endParaRPr lang="en-US" sz="4000" dirty="0"/>
          </a:p>
          <a:p>
            <a:endParaRPr lang="en-US" sz="4000" dirty="0"/>
          </a:p>
        </p:txBody>
      </p:sp>
    </p:spTree>
    <p:extLst>
      <p:ext uri="{BB962C8B-B14F-4D97-AF65-F5344CB8AC3E}">
        <p14:creationId xmlns:p14="http://schemas.microsoft.com/office/powerpoint/2010/main" val="655766233"/>
      </p:ext>
    </p:extLst>
  </p:cSld>
  <p:clrMapOvr>
    <a:masterClrMapping/>
  </p:clrMapOvr>
  <mc:AlternateContent xmlns:mc="http://schemas.openxmlformats.org/markup-compatibility/2006" xmlns:p14="http://schemas.microsoft.com/office/powerpoint/2010/main">
    <mc:Choice Requires="p14">
      <p:transition spd="slow" p14:dur="2000" advTm="25308"/>
    </mc:Choice>
    <mc:Fallback xmlns="">
      <p:transition spd="slow" advTm="25308"/>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09600" y="412755"/>
            <a:ext cx="9448800" cy="1825096"/>
          </a:xfrm>
        </p:spPr>
        <p:txBody>
          <a:bodyPr/>
          <a:lstStyle/>
          <a:p>
            <a:r>
              <a:rPr lang="en-US" dirty="0"/>
              <a:t>Disability identity:</a:t>
            </a:r>
          </a:p>
        </p:txBody>
      </p:sp>
      <p:sp>
        <p:nvSpPr>
          <p:cNvPr id="3" name="Subtitle 2"/>
          <p:cNvSpPr>
            <a:spLocks noGrp="1"/>
          </p:cNvSpPr>
          <p:nvPr>
            <p:ph type="subTitle" idx="1"/>
          </p:nvPr>
        </p:nvSpPr>
        <p:spPr>
          <a:xfrm>
            <a:off x="1714500" y="2832100"/>
            <a:ext cx="9662160" cy="2863849"/>
          </a:xfrm>
        </p:spPr>
        <p:txBody>
          <a:bodyPr>
            <a:normAutofit/>
          </a:bodyPr>
          <a:lstStyle/>
          <a:p>
            <a:pPr marL="342900" indent="-342900">
              <a:buFont typeface="Wingdings" panose="05000000000000000000" pitchFamily="2" charset="2"/>
              <a:buChar char="§"/>
            </a:pPr>
            <a:r>
              <a:rPr lang="en-US" sz="4000" dirty="0"/>
              <a:t>Visible vs</a:t>
            </a:r>
            <a:r>
              <a:rPr lang="en-US" sz="4000" dirty="0" smtClean="0"/>
              <a:t>. </a:t>
            </a:r>
            <a:r>
              <a:rPr lang="en-US" sz="4000" dirty="0"/>
              <a:t>non–visible  disability </a:t>
            </a:r>
          </a:p>
          <a:p>
            <a:pPr marL="342900" indent="-342900">
              <a:buFont typeface="Wingdings" panose="05000000000000000000" pitchFamily="2" charset="2"/>
              <a:buChar char="§"/>
            </a:pPr>
            <a:r>
              <a:rPr lang="en-US" sz="4000" dirty="0"/>
              <a:t>Permanent vs. temporary disability</a:t>
            </a:r>
          </a:p>
        </p:txBody>
      </p:sp>
    </p:spTree>
    <p:extLst>
      <p:ext uri="{BB962C8B-B14F-4D97-AF65-F5344CB8AC3E}">
        <p14:creationId xmlns:p14="http://schemas.microsoft.com/office/powerpoint/2010/main" val="748521686"/>
      </p:ext>
    </p:extLst>
  </p:cSld>
  <p:clrMapOvr>
    <a:masterClrMapping/>
  </p:clrMapOvr>
  <mc:AlternateContent xmlns:mc="http://schemas.openxmlformats.org/markup-compatibility/2006" xmlns:p14="http://schemas.microsoft.com/office/powerpoint/2010/main">
    <mc:Choice Requires="p14">
      <p:transition spd="slow" p14:dur="2000" advTm="60513"/>
    </mc:Choice>
    <mc:Fallback xmlns="">
      <p:transition spd="slow" advTm="60513"/>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Laws/Policies That Protect Persons With Disabilities In Post Secondary Education</a:t>
            </a: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
            </a:pPr>
            <a:r>
              <a:rPr lang="en-US" dirty="0" smtClean="0"/>
              <a:t>ADA </a:t>
            </a:r>
          </a:p>
          <a:p>
            <a:pPr>
              <a:buFont typeface="Wingdings" panose="05000000000000000000" pitchFamily="2" charset="2"/>
              <a:buChar char="§"/>
            </a:pPr>
            <a:r>
              <a:rPr lang="en-US" dirty="0" smtClean="0"/>
              <a:t>ADAA(2008)</a:t>
            </a:r>
          </a:p>
          <a:p>
            <a:pPr>
              <a:buFont typeface="Wingdings" panose="05000000000000000000" pitchFamily="2" charset="2"/>
              <a:buChar char="§"/>
            </a:pPr>
            <a:r>
              <a:rPr lang="en-US" dirty="0" smtClean="0"/>
              <a:t>Section 504 of The Rehabilitation Act of 1973</a:t>
            </a:r>
          </a:p>
          <a:p>
            <a:pPr>
              <a:buFont typeface="Wingdings" panose="05000000000000000000" pitchFamily="2" charset="2"/>
              <a:buChar char="§"/>
            </a:pPr>
            <a:r>
              <a:rPr lang="en-US" dirty="0" smtClean="0"/>
              <a:t>Title II And Title III</a:t>
            </a:r>
          </a:p>
          <a:p>
            <a:pPr>
              <a:buFont typeface="Wingdings" panose="05000000000000000000" pitchFamily="2" charset="2"/>
              <a:buChar char="§"/>
            </a:pPr>
            <a:r>
              <a:rPr lang="en-US" dirty="0" smtClean="0"/>
              <a:t>OCR</a:t>
            </a:r>
          </a:p>
          <a:p>
            <a:pPr>
              <a:buFont typeface="Wingdings" panose="05000000000000000000" pitchFamily="2" charset="2"/>
              <a:buChar char="§"/>
            </a:pPr>
            <a:r>
              <a:rPr lang="en-US" dirty="0" smtClean="0"/>
              <a:t>APSU Policy 6:004</a:t>
            </a:r>
            <a:endParaRPr lang="en-US" dirty="0"/>
          </a:p>
        </p:txBody>
      </p:sp>
    </p:spTree>
    <p:extLst>
      <p:ext uri="{BB962C8B-B14F-4D97-AF65-F5344CB8AC3E}">
        <p14:creationId xmlns:p14="http://schemas.microsoft.com/office/powerpoint/2010/main" val="731995715"/>
      </p:ext>
    </p:extLst>
  </p:cSld>
  <p:clrMapOvr>
    <a:masterClrMapping/>
  </p:clrMapOvr>
  <mc:AlternateContent xmlns:mc="http://schemas.openxmlformats.org/markup-compatibility/2006" xmlns:p14="http://schemas.microsoft.com/office/powerpoint/2010/main">
    <mc:Choice Requires="p14">
      <p:transition spd="slow" p14:dur="2000" advTm="50929"/>
    </mc:Choice>
    <mc:Fallback xmlns="">
      <p:transition spd="slow" advTm="50929"/>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61950" y="351567"/>
            <a:ext cx="9448800" cy="1825096"/>
          </a:xfrm>
        </p:spPr>
        <p:txBody>
          <a:bodyPr>
            <a:normAutofit/>
          </a:bodyPr>
          <a:lstStyle/>
          <a:p>
            <a:r>
              <a:rPr lang="en-US" dirty="0"/>
              <a:t>College disability population: </a:t>
            </a:r>
          </a:p>
        </p:txBody>
      </p:sp>
      <p:sp>
        <p:nvSpPr>
          <p:cNvPr id="3" name="Subtitle 2"/>
          <p:cNvSpPr>
            <a:spLocks noGrp="1"/>
          </p:cNvSpPr>
          <p:nvPr>
            <p:ph type="subTitle" idx="1"/>
          </p:nvPr>
        </p:nvSpPr>
        <p:spPr>
          <a:xfrm>
            <a:off x="1371599" y="2495551"/>
            <a:ext cx="9933710" cy="2722206"/>
          </a:xfrm>
        </p:spPr>
        <p:txBody>
          <a:bodyPr>
            <a:noAutofit/>
          </a:bodyPr>
          <a:lstStyle/>
          <a:p>
            <a:pPr marL="342900" indent="-342900">
              <a:buFont typeface="Wingdings" panose="05000000000000000000" pitchFamily="2" charset="2"/>
              <a:buChar char="§"/>
            </a:pPr>
            <a:r>
              <a:rPr lang="en-US" sz="4000" dirty="0"/>
              <a:t>College students with a disability  – 25-30%</a:t>
            </a:r>
          </a:p>
          <a:p>
            <a:pPr marL="342900" indent="-342900">
              <a:buFont typeface="Wingdings" panose="05000000000000000000" pitchFamily="2" charset="2"/>
              <a:buChar char="§"/>
            </a:pPr>
            <a:r>
              <a:rPr lang="en-US" sz="4000" dirty="0"/>
              <a:t>National average of students that disclose their disability – </a:t>
            </a:r>
            <a:r>
              <a:rPr lang="en-US" sz="4000" dirty="0" smtClean="0"/>
              <a:t>19%</a:t>
            </a:r>
            <a:endParaRPr lang="en-US" sz="4000" dirty="0"/>
          </a:p>
          <a:p>
            <a:pPr marL="342900" indent="-342900">
              <a:buFont typeface="Wingdings" panose="05000000000000000000" pitchFamily="2" charset="2"/>
              <a:buChar char="§"/>
            </a:pPr>
            <a:r>
              <a:rPr lang="en-US" sz="4000" dirty="0"/>
              <a:t>APSU students who have disclosed their disability – 8</a:t>
            </a:r>
            <a:r>
              <a:rPr lang="en-US" sz="4000" dirty="0" smtClean="0"/>
              <a:t>%</a:t>
            </a:r>
            <a:endParaRPr lang="en-US" sz="4000" dirty="0"/>
          </a:p>
        </p:txBody>
      </p:sp>
    </p:spTree>
    <p:extLst>
      <p:ext uri="{BB962C8B-B14F-4D97-AF65-F5344CB8AC3E}">
        <p14:creationId xmlns:p14="http://schemas.microsoft.com/office/powerpoint/2010/main" val="243048504"/>
      </p:ext>
    </p:extLst>
  </p:cSld>
  <p:clrMapOvr>
    <a:masterClrMapping/>
  </p:clrMapOvr>
  <mc:AlternateContent xmlns:mc="http://schemas.openxmlformats.org/markup-compatibility/2006" xmlns:p14="http://schemas.microsoft.com/office/powerpoint/2010/main">
    <mc:Choice Requires="p14">
      <p:transition spd="slow" p14:dur="2000" advTm="39944"/>
    </mc:Choice>
    <mc:Fallback xmlns="">
      <p:transition spd="slow" advTm="39944"/>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81000" y="431805"/>
            <a:ext cx="9448800" cy="1825096"/>
          </a:xfrm>
        </p:spPr>
        <p:txBody>
          <a:bodyPr/>
          <a:lstStyle/>
          <a:p>
            <a:r>
              <a:rPr lang="en-US" dirty="0"/>
              <a:t>Accommodations vs. accessibility: </a:t>
            </a:r>
          </a:p>
        </p:txBody>
      </p:sp>
      <p:sp>
        <p:nvSpPr>
          <p:cNvPr id="3" name="Subtitle 2"/>
          <p:cNvSpPr>
            <a:spLocks noGrp="1"/>
          </p:cNvSpPr>
          <p:nvPr>
            <p:ph type="subTitle" idx="1"/>
          </p:nvPr>
        </p:nvSpPr>
        <p:spPr>
          <a:xfrm>
            <a:off x="1371600" y="2876550"/>
            <a:ext cx="9448800" cy="2296341"/>
          </a:xfrm>
        </p:spPr>
        <p:txBody>
          <a:bodyPr>
            <a:noAutofit/>
          </a:bodyPr>
          <a:lstStyle/>
          <a:p>
            <a:pPr marL="342900" indent="-342900">
              <a:buFont typeface="Wingdings" panose="05000000000000000000" pitchFamily="2" charset="2"/>
              <a:buChar char="§"/>
            </a:pPr>
            <a:r>
              <a:rPr lang="en-US" sz="4000" dirty="0"/>
              <a:t>Accommodations - are built on a specific person’s disability needs.</a:t>
            </a:r>
          </a:p>
          <a:p>
            <a:pPr marL="342900" indent="-342900">
              <a:buFont typeface="Wingdings" panose="05000000000000000000" pitchFamily="2" charset="2"/>
              <a:buChar char="§"/>
            </a:pPr>
            <a:r>
              <a:rPr lang="en-US" sz="4000" dirty="0"/>
              <a:t>Accessibility - access for everyone.</a:t>
            </a:r>
          </a:p>
        </p:txBody>
      </p:sp>
    </p:spTree>
    <p:extLst>
      <p:ext uri="{BB962C8B-B14F-4D97-AF65-F5344CB8AC3E}">
        <p14:creationId xmlns:p14="http://schemas.microsoft.com/office/powerpoint/2010/main" val="1684554881"/>
      </p:ext>
    </p:extLst>
  </p:cSld>
  <p:clrMapOvr>
    <a:masterClrMapping/>
  </p:clrMapOvr>
  <mc:AlternateContent xmlns:mc="http://schemas.openxmlformats.org/markup-compatibility/2006" xmlns:p14="http://schemas.microsoft.com/office/powerpoint/2010/main">
    <mc:Choice Requires="p14">
      <p:transition spd="slow" p14:dur="2000" advTm="51382"/>
    </mc:Choice>
    <mc:Fallback xmlns="">
      <p:transition spd="slow" advTm="51382"/>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0500" y="171450"/>
            <a:ext cx="11525250" cy="1524000"/>
          </a:xfrm>
        </p:spPr>
        <p:txBody>
          <a:bodyPr/>
          <a:lstStyle/>
          <a:p>
            <a:r>
              <a:rPr lang="en-US" dirty="0"/>
              <a:t>Types of accommodations: </a:t>
            </a:r>
            <a:r>
              <a:rPr lang="en-US" sz="3600" dirty="0"/>
              <a:t>(not limited to)</a:t>
            </a:r>
            <a:endParaRPr lang="en-US" dirty="0"/>
          </a:p>
        </p:txBody>
      </p:sp>
      <p:sp>
        <p:nvSpPr>
          <p:cNvPr id="3" name="Subtitle 2"/>
          <p:cNvSpPr>
            <a:spLocks noGrp="1"/>
          </p:cNvSpPr>
          <p:nvPr>
            <p:ph type="subTitle" idx="1"/>
          </p:nvPr>
        </p:nvSpPr>
        <p:spPr>
          <a:xfrm>
            <a:off x="1259206" y="1695450"/>
            <a:ext cx="9692638" cy="4838700"/>
          </a:xfrm>
        </p:spPr>
        <p:txBody>
          <a:bodyPr>
            <a:noAutofit/>
          </a:bodyPr>
          <a:lstStyle/>
          <a:p>
            <a:pPr marL="342900" indent="-342900">
              <a:buFont typeface="Wingdings" panose="05000000000000000000" pitchFamily="2" charset="2"/>
              <a:buChar char="§"/>
            </a:pPr>
            <a:r>
              <a:rPr lang="en-US" sz="4000" dirty="0"/>
              <a:t>Extended Testing Time (Example1.5)</a:t>
            </a:r>
          </a:p>
          <a:p>
            <a:pPr marL="342900" indent="-342900">
              <a:buFont typeface="Wingdings" panose="05000000000000000000" pitchFamily="2" charset="2"/>
              <a:buChar char="§"/>
            </a:pPr>
            <a:r>
              <a:rPr lang="en-US" sz="4000" dirty="0"/>
              <a:t>Minimal Distraction Testing Area</a:t>
            </a:r>
          </a:p>
          <a:p>
            <a:pPr marL="342900" indent="-342900">
              <a:buFont typeface="Wingdings" panose="05000000000000000000" pitchFamily="2" charset="2"/>
              <a:buChar char="§"/>
            </a:pPr>
            <a:r>
              <a:rPr lang="en-US" sz="4000" dirty="0"/>
              <a:t>Note-Taker Services</a:t>
            </a:r>
          </a:p>
          <a:p>
            <a:pPr marL="342900" indent="-342900">
              <a:buFont typeface="Wingdings" panose="05000000000000000000" pitchFamily="2" charset="2"/>
              <a:buChar char="§"/>
            </a:pPr>
            <a:r>
              <a:rPr lang="en-US" sz="4000" dirty="0"/>
              <a:t>Use of Assistive Technology </a:t>
            </a:r>
          </a:p>
          <a:p>
            <a:pPr marL="342900" indent="-342900">
              <a:buFont typeface="Wingdings" panose="05000000000000000000" pitchFamily="2" charset="2"/>
              <a:buChar char="§"/>
            </a:pPr>
            <a:r>
              <a:rPr lang="en-US" sz="4000" dirty="0"/>
              <a:t>Preferred Seating</a:t>
            </a:r>
          </a:p>
          <a:p>
            <a:pPr marL="342900" indent="-342900">
              <a:buFont typeface="Wingdings" panose="05000000000000000000" pitchFamily="2" charset="2"/>
              <a:buChar char="§"/>
            </a:pPr>
            <a:r>
              <a:rPr lang="en-US" sz="4000" dirty="0"/>
              <a:t>Adjustable Seats/desks</a:t>
            </a:r>
          </a:p>
          <a:p>
            <a:pPr marL="342900" indent="-342900">
              <a:buFont typeface="Wingdings" panose="05000000000000000000" pitchFamily="2" charset="2"/>
              <a:buChar char="§"/>
            </a:pPr>
            <a:r>
              <a:rPr lang="en-US" sz="4000" dirty="0"/>
              <a:t>Copy of Power Points</a:t>
            </a:r>
          </a:p>
          <a:p>
            <a:pPr marL="342900" indent="-342900">
              <a:buFont typeface="Wingdings" panose="05000000000000000000" pitchFamily="2" charset="2"/>
              <a:buChar char="Ø"/>
            </a:pPr>
            <a:endParaRPr lang="en-US" sz="4000" dirty="0"/>
          </a:p>
        </p:txBody>
      </p:sp>
    </p:spTree>
    <p:extLst>
      <p:ext uri="{BB962C8B-B14F-4D97-AF65-F5344CB8AC3E}">
        <p14:creationId xmlns:p14="http://schemas.microsoft.com/office/powerpoint/2010/main" val="1535597792"/>
      </p:ext>
    </p:extLst>
  </p:cSld>
  <p:clrMapOvr>
    <a:masterClrMapping/>
  </p:clrMapOvr>
  <mc:AlternateContent xmlns:mc="http://schemas.openxmlformats.org/markup-compatibility/2006" xmlns:p14="http://schemas.microsoft.com/office/powerpoint/2010/main">
    <mc:Choice Requires="p14">
      <p:transition spd="slow" p14:dur="2000" advTm="29264"/>
    </mc:Choice>
    <mc:Fallback xmlns="">
      <p:transition spd="slow" advTm="29264"/>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1905</TotalTime>
  <Words>933</Words>
  <Application>Microsoft Office PowerPoint</Application>
  <PresentationFormat>Widescreen</PresentationFormat>
  <Paragraphs>108</Paragraphs>
  <Slides>21</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21</vt:i4>
      </vt:variant>
    </vt:vector>
  </HeadingPairs>
  <TitlesOfParts>
    <vt:vector size="29" baseType="lpstr">
      <vt:lpstr>Arial</vt:lpstr>
      <vt:lpstr>Calibri</vt:lpstr>
      <vt:lpstr>Calibri Light</vt:lpstr>
      <vt:lpstr>Noto Sans Symbols</vt:lpstr>
      <vt:lpstr>Proxima Nova</vt:lpstr>
      <vt:lpstr>Proxima Nova Semibold</vt:lpstr>
      <vt:lpstr>Wingdings</vt:lpstr>
      <vt:lpstr>Office Theme</vt:lpstr>
      <vt:lpstr>PowerPoint Presentation</vt:lpstr>
      <vt:lpstr>OFFICE OF DISABILITY SERVICES (ODS) Staff:</vt:lpstr>
      <vt:lpstr>ODS mission statement:</vt:lpstr>
      <vt:lpstr>Defining disability-  The ADA defines a disability as an individual who: </vt:lpstr>
      <vt:lpstr>Disability identity:</vt:lpstr>
      <vt:lpstr>Laws/Policies That Protect Persons With Disabilities In Post Secondary Education</vt:lpstr>
      <vt:lpstr>College disability population: </vt:lpstr>
      <vt:lpstr>Accommodations vs. accessibility: </vt:lpstr>
      <vt:lpstr>Types of accommodations: (not limited to)</vt:lpstr>
      <vt:lpstr>how students receive accommodations</vt:lpstr>
      <vt:lpstr>PowerPoint Presentation</vt:lpstr>
      <vt:lpstr>Example Of Accommodation Letter</vt:lpstr>
      <vt:lpstr>PowerPoint Presentation</vt:lpstr>
      <vt:lpstr>PowerPoint Presentation</vt:lpstr>
      <vt:lpstr>Testing At ODS</vt:lpstr>
      <vt:lpstr>PowerPoint Presentation</vt:lpstr>
      <vt:lpstr>PowerPoint Presentation</vt:lpstr>
      <vt:lpstr>PowerPoint Presentation</vt:lpstr>
      <vt:lpstr>Assistance Animals</vt:lpstr>
      <vt:lpstr>Other Programs at APSU</vt:lpstr>
      <vt:lpstr>Together WE CAN MAKE A DIFFERENCE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OFFICE OF DISABILITY SERVICES (ODS)</dc:title>
  <dc:creator>McCrary, Jamie L.</dc:creator>
  <cp:lastModifiedBy>Bryant, Sheila</cp:lastModifiedBy>
  <cp:revision>123</cp:revision>
  <dcterms:created xsi:type="dcterms:W3CDTF">2016-06-17T16:38:24Z</dcterms:created>
  <dcterms:modified xsi:type="dcterms:W3CDTF">2020-08-11T21:19:17Z</dcterms:modified>
</cp:coreProperties>
</file>