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70" r:id="rId4"/>
    <p:sldId id="274" r:id="rId5"/>
    <p:sldId id="256" r:id="rId6"/>
    <p:sldId id="271" r:id="rId7"/>
    <p:sldId id="272" r:id="rId8"/>
    <p:sldId id="267" r:id="rId9"/>
    <p:sldId id="268" r:id="rId10"/>
    <p:sldId id="257" r:id="rId11"/>
    <p:sldId id="258" r:id="rId12"/>
    <p:sldId id="264" r:id="rId13"/>
    <p:sldId id="263" r:id="rId14"/>
    <p:sldId id="259" r:id="rId15"/>
    <p:sldId id="260" r:id="rId16"/>
    <p:sldId id="261" r:id="rId17"/>
    <p:sldId id="276" r:id="rId18"/>
    <p:sldId id="262" r:id="rId19"/>
    <p:sldId id="275" r:id="rId20"/>
    <p:sldId id="280" r:id="rId21"/>
    <p:sldId id="277" r:id="rId22"/>
    <p:sldId id="278" r:id="rId23"/>
    <p:sldId id="279" r:id="rId24"/>
    <p:sldId id="284" r:id="rId25"/>
    <p:sldId id="285" r:id="rId26"/>
    <p:sldId id="281" r:id="rId27"/>
    <p:sldId id="282" r:id="rId28"/>
    <p:sldId id="283" r:id="rId29"/>
    <p:sldId id="273" r:id="rId30"/>
    <p:sldId id="286" r:id="rId31"/>
    <p:sldId id="26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211C5-DA0D-4F69-90D7-FD9714529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80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E6FEF-E99E-4D8C-9E85-C224A5102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1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F2620-AD0A-4394-A2B3-A2FB6FE6A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1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9B061-68E3-470C-A580-B6BE45332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96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57BD2-CB73-47E7-B28A-1F903E90A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6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96B5D-D0A0-4A11-98CE-21B4A420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54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ADC96-A729-4F90-A4A8-9C8D5B81C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99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4938F-08F9-46A5-94A1-F2D295DCE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98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0E4C6-1333-4EA5-9175-1FBBC70F1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8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47E1D-690A-454A-A750-051136956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9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0EBE5-A7EC-4130-B89D-CBE48DB78E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3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FE5A-38D9-44F9-B7A2-6E326B82B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80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5A89C-C700-4222-B745-FDB771BBDF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53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47ABB-8A47-4E22-BC6B-991AF62E2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46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6B696-2C66-49E3-9F45-00F72A9E2A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27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6E34B-F226-4CC2-AF8B-A6E0F6EFC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54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59BD40-4865-4CC5-8581-B48CC2E621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smtClean="0"/>
              <a:t>Lab 9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400" b="1" smtClean="0"/>
              <a:t>The Kidney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Cortex – low power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1268" name="Picture 7" descr="cortex_low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0725"/>
            <a:ext cx="9144000" cy="6126163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Cortex – with Glomerular Corpuscles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2292" name="Picture 7" descr="cortex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46150"/>
            <a:ext cx="9144000" cy="5984875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1" descr="filt_memb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300" y="228600"/>
            <a:ext cx="6615113" cy="6629400"/>
          </a:xfrm>
          <a:noFill/>
        </p:spPr>
      </p:pic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48000" cy="51054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Glomerular</a:t>
            </a:r>
            <a:br>
              <a:rPr lang="en-US" altLang="en-US" smtClean="0"/>
            </a:br>
            <a:r>
              <a:rPr lang="en-US" altLang="en-US" smtClean="0"/>
              <a:t>Filtration Membrane Diagram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Glomerular Filtration Membrane</a:t>
            </a:r>
          </a:p>
        </p:txBody>
      </p:sp>
      <p:pic>
        <p:nvPicPr>
          <p:cNvPr id="14339" name="Picture 1031" descr="filtration membran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730250"/>
            <a:ext cx="7848600" cy="608488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Cortex-Medulla Transition Zone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5364" name="Picture 7" descr="cortex_medull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1675"/>
            <a:ext cx="9144000" cy="61261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Renal Medulla – Base of Pyramid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6388" name="Picture 7" descr="medulla_low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22325"/>
            <a:ext cx="9144000" cy="612616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urinary trac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" y="1447800"/>
            <a:ext cx="3259138" cy="5410200"/>
          </a:xfrm>
          <a:noFill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Ureter Histology</a:t>
            </a:r>
            <a:br>
              <a:rPr lang="en-US" altLang="en-US" smtClean="0"/>
            </a:br>
            <a:r>
              <a:rPr lang="en-US" altLang="en-US" sz="1200" smtClean="0"/>
              <a:t/>
            </a:r>
            <a:br>
              <a:rPr lang="en-US" altLang="en-US" sz="1200" smtClean="0"/>
            </a:br>
            <a:r>
              <a:rPr lang="en-US" altLang="en-US" smtClean="0"/>
              <a:t>(retroperitoneal)</a:t>
            </a:r>
          </a:p>
        </p:txBody>
      </p:sp>
      <p:pic>
        <p:nvPicPr>
          <p:cNvPr id="17412" name="Picture 7" descr="ureter_sec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762000"/>
            <a:ext cx="4572000" cy="60960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urinary bladder in situ - x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5410200" cy="5105400"/>
          </a:xfrm>
          <a:noFill/>
        </p:spPr>
      </p:pic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Urinary Bladder</a:t>
            </a:r>
          </a:p>
        </p:txBody>
      </p:sp>
      <p:pic>
        <p:nvPicPr>
          <p:cNvPr id="18436" name="Picture 8" descr="urinary bladder opene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6538" y="1752600"/>
            <a:ext cx="3827462" cy="51054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urinary bladde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00500" cy="6172200"/>
          </a:xfrm>
          <a:noFill/>
        </p:spPr>
      </p:pic>
      <p:pic>
        <p:nvPicPr>
          <p:cNvPr id="19459" name="Picture 7" descr="ureter_high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6096000" cy="1371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Transitional Epithelium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wet mount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519738"/>
            <a:ext cx="3352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5" descr="centrif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2552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533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Urinalysis</a:t>
            </a:r>
          </a:p>
        </p:txBody>
      </p:sp>
      <p:pic>
        <p:nvPicPr>
          <p:cNvPr id="20485" name="Picture 7" descr="dip dipstick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971800" cy="2971800"/>
          </a:xfrm>
          <a:noFill/>
        </p:spPr>
      </p:pic>
      <p:pic>
        <p:nvPicPr>
          <p:cNvPr id="20486" name="Picture 12" descr="read dipstick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14788"/>
            <a:ext cx="4191000" cy="2843212"/>
          </a:xfrm>
          <a:noFill/>
        </p:spPr>
      </p:pic>
      <p:pic>
        <p:nvPicPr>
          <p:cNvPr id="20487" name="Picture 13" descr="centrifuged urine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663" y="0"/>
            <a:ext cx="2446337" cy="3733800"/>
          </a:xfrm>
          <a:noFill/>
        </p:spPr>
      </p:pic>
      <p:pic>
        <p:nvPicPr>
          <p:cNvPr id="20488" name="Picture 14" descr="sedistain"/>
          <p:cNvPicPr>
            <a:picLocks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114800"/>
            <a:ext cx="1047750" cy="2743200"/>
          </a:xfrm>
          <a:noFill/>
        </p:spPr>
      </p:pic>
      <p:pic>
        <p:nvPicPr>
          <p:cNvPr id="20489" name="Picture 16" descr="wet mount 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14625"/>
            <a:ext cx="25908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7" descr="wet mount 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657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Lab 9: The Kidney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Dialysis experiment results and tests for NaCl and albumin (</a:t>
            </a:r>
            <a:r>
              <a:rPr lang="en-US" altLang="en-US" sz="2800" b="1" i="1" smtClean="0">
                <a:solidFill>
                  <a:srgbClr val="FF0000"/>
                </a:solidFill>
              </a:rPr>
              <a:t>start dialysis first</a:t>
            </a:r>
            <a:r>
              <a:rPr lang="en-US" altLang="en-US" sz="2800" smtClean="0"/>
              <a:t>)</a:t>
            </a: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Kidney dissection </a:t>
            </a: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Urinalysis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Interpret dipstick with the help of a chart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Normal and abnormal constituents of urine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Urinary sediment (pictures +/or slides)</a:t>
            </a:r>
            <a:endParaRPr lang="en-US" altLang="en-US" sz="800" smtClean="0"/>
          </a:p>
          <a:p>
            <a:pPr lvl="1" eaLnBrk="1" hangingPunct="1">
              <a:lnSpc>
                <a:spcPct val="80000"/>
              </a:lnSpc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Histology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Kidney #62, Ureter #62, and Bladder #10</a:t>
            </a:r>
            <a:endParaRPr lang="en-US" altLang="en-US" sz="800" smtClean="0"/>
          </a:p>
          <a:p>
            <a:pPr lvl="1" eaLnBrk="1" hangingPunct="1">
              <a:lnSpc>
                <a:spcPct val="80000"/>
              </a:lnSpc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PhysioEx 41B Renal Physiology --The Function of the Nephron</a:t>
            </a: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endParaRPr lang="en-US" alt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Models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Urinary system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Kidney (including nephron and glomerulus models)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alcium oxalat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2488"/>
            <a:ext cx="9144000" cy="6005512"/>
          </a:xfrm>
          <a:noFill/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Calcium Oxalate Crystals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RBC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5025"/>
            <a:ext cx="9144000" cy="6022975"/>
          </a:xfrm>
          <a:noFill/>
        </p:spPr>
      </p:pic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RBCs – Some Crenated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ods-WBC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8150"/>
            <a:ext cx="9144000" cy="6419850"/>
          </a:xfrm>
          <a:noFill/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WBCs &amp; Bacteria (Rods)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yeast0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859213"/>
            <a:ext cx="4648200" cy="2998787"/>
          </a:xfrm>
          <a:noFill/>
        </p:spPr>
      </p:pic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Yeast</a:t>
            </a:r>
          </a:p>
        </p:txBody>
      </p:sp>
      <p:pic>
        <p:nvPicPr>
          <p:cNvPr id="24580" name="Picture 7" descr="yeast0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84775" cy="6858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quamous cell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9313"/>
            <a:ext cx="9144000" cy="6008687"/>
          </a:xfrm>
          <a:noFill/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Squamous Epithelial Cells from the Urethra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spermatozoa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0450"/>
            <a:ext cx="9144000" cy="5797550"/>
          </a:xfrm>
          <a:noFill/>
        </p:spPr>
      </p:pic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Spermatozoan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hysioEx41B-0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0"/>
            <a:ext cx="9144000" cy="6889750"/>
          </a:xfrm>
          <a:noFill/>
        </p:spPr>
      </p:pic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228600" y="304800"/>
            <a:ext cx="22860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3355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PhysioEx Exercise 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Activity 1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572000" y="4800600"/>
            <a:ext cx="914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6172200" y="0"/>
            <a:ext cx="2971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PhysioEx41B-sim-filtration-data-0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2863"/>
            <a:ext cx="9144000" cy="6900863"/>
          </a:xfrm>
          <a:noFill/>
        </p:spPr>
      </p:pic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381000" y="228600"/>
            <a:ext cx="1981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0" y="4800600"/>
            <a:ext cx="914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467600" y="57150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38200" y="1066800"/>
            <a:ext cx="1981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72200" y="0"/>
            <a:ext cx="29718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228600"/>
            <a:ext cx="282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PhysioEx Exercise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Activity 1</a:t>
            </a: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PhysioEx41B-press-on-filtration-data-0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1600"/>
            <a:ext cx="9144000" cy="6959600"/>
          </a:xfrm>
          <a:noFill/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381000" y="228600"/>
            <a:ext cx="19812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172200" y="-152400"/>
            <a:ext cx="29718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0" y="5029200"/>
            <a:ext cx="914400" cy="3048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2438400"/>
            <a:ext cx="1676400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5125" y="193675"/>
            <a:ext cx="2827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PhysioEx Exercise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Activity 2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7467600" y="5715000"/>
            <a:ext cx="1371600" cy="381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Exercise 9.  Renal Physiology</a:t>
            </a:r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sz="2800" b="1" dirty="0" smtClean="0"/>
              <a:t>The Function of the Nephron: Computer Simulation</a:t>
            </a:r>
            <a:endParaRPr lang="en-US" altLang="en-US" sz="800" b="1" dirty="0" smtClean="0"/>
          </a:p>
          <a:p>
            <a:endParaRPr lang="en-US" altLang="en-US" sz="800" dirty="0" smtClean="0"/>
          </a:p>
          <a:p>
            <a:r>
              <a:rPr lang="en-US" altLang="en-US" sz="2800" dirty="0" smtClean="0"/>
              <a:t>Activity 1- The effect of arteriole radius on glomerular filtration.   Page 9-18 Table </a:t>
            </a:r>
            <a:r>
              <a:rPr lang="en-US" altLang="en-US" sz="2800" dirty="0" smtClean="0"/>
              <a:t>3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sz="2800" dirty="0" smtClean="0"/>
              <a:t>Activity 2- The effect of blood pressure on glomerular filtration. Page 9-18 Table </a:t>
            </a:r>
            <a:r>
              <a:rPr lang="en-US" altLang="en-US" sz="2800" dirty="0" smtClean="0"/>
              <a:t>4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sz="2800" dirty="0" smtClean="0"/>
              <a:t>Below the data tables (or on the back of the page) construct and properly label </a:t>
            </a:r>
            <a:r>
              <a:rPr lang="en-US" altLang="en-US" sz="2800" b="1" dirty="0" smtClean="0"/>
              <a:t>six graphs </a:t>
            </a:r>
            <a:r>
              <a:rPr lang="en-US" altLang="en-US" sz="2800" dirty="0" smtClean="0"/>
              <a:t>using the data from each table</a:t>
            </a:r>
            <a:r>
              <a:rPr lang="en-US" altLang="en-US" sz="2800" dirty="0" smtClean="0"/>
              <a:t>.</a:t>
            </a:r>
            <a:endParaRPr lang="en-US" altLang="en-US" sz="800" dirty="0" smtClean="0"/>
          </a:p>
          <a:p>
            <a:endParaRPr lang="en-US" altLang="en-US" sz="800" dirty="0" smtClean="0"/>
          </a:p>
          <a:p>
            <a:r>
              <a:rPr lang="en-US" altLang="en-US" sz="2800" dirty="0" smtClean="0"/>
              <a:t>You can use plotting software, e.g., Excel, if you like.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Dialysis and Kidney Dissection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For each group of 4 students:</a:t>
            </a:r>
            <a:endParaRPr lang="en-US" altLang="en-US" sz="1000" smtClean="0"/>
          </a:p>
          <a:p>
            <a:pPr eaLnBrk="1" hangingPunct="1"/>
            <a:endParaRPr lang="en-US" altLang="en-US" sz="1000" smtClean="0"/>
          </a:p>
          <a:p>
            <a:pPr lvl="1" eaLnBrk="1" hangingPunct="1"/>
            <a:r>
              <a:rPr lang="en-US" altLang="en-US" smtClean="0"/>
              <a:t>Have two students set up the dialysis experiment</a:t>
            </a:r>
            <a:endParaRPr lang="en-US" altLang="en-US" sz="600" smtClean="0"/>
          </a:p>
          <a:p>
            <a:pPr lvl="1" eaLnBrk="1" hangingPunct="1">
              <a:buFontTx/>
              <a:buNone/>
            </a:pPr>
            <a:endParaRPr lang="en-US" altLang="en-US" sz="600" smtClean="0"/>
          </a:p>
          <a:p>
            <a:pPr lvl="1" eaLnBrk="1" hangingPunct="1"/>
            <a:r>
              <a:rPr lang="en-US" altLang="en-US" smtClean="0"/>
              <a:t>Have the other two students start the kidney dissection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Please Leave the Lab Areas Clean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Gloves and tissue scraps to biohazard bucket</a:t>
            </a:r>
          </a:p>
          <a:p>
            <a:pPr eaLnBrk="1" hangingPunct="1"/>
            <a:r>
              <a:rPr lang="en-US" altLang="en-US" sz="2800" smtClean="0"/>
              <a:t>Dissecting trays &amp; instruments washed and replaced</a:t>
            </a:r>
          </a:p>
          <a:p>
            <a:pPr eaLnBrk="1" hangingPunct="1"/>
            <a:r>
              <a:rPr lang="en-US" altLang="en-US" sz="2800" smtClean="0"/>
              <a:t>Urines flushed down the sink with plenty of water</a:t>
            </a:r>
          </a:p>
          <a:p>
            <a:pPr eaLnBrk="1" hangingPunct="1"/>
            <a:r>
              <a:rPr lang="en-US" altLang="en-US" sz="2800" smtClean="0"/>
              <a:t>Urine centrifuge tubes washed, rinsed, and disinfected; then returned to their racks to dry.</a:t>
            </a:r>
          </a:p>
          <a:p>
            <a:pPr eaLnBrk="1" hangingPunct="1"/>
            <a:r>
              <a:rPr lang="en-US" altLang="en-US" sz="2800" smtClean="0"/>
              <a:t>Urine cups, dipsticks, &amp; paper towels in regular trash</a:t>
            </a:r>
          </a:p>
          <a:p>
            <a:pPr eaLnBrk="1" hangingPunct="1"/>
            <a:r>
              <a:rPr lang="en-US" altLang="en-US" sz="2800" smtClean="0"/>
              <a:t>Used microscope slide cover slips in sharps containers</a:t>
            </a:r>
          </a:p>
          <a:p>
            <a:pPr eaLnBrk="1" hangingPunct="1"/>
            <a:r>
              <a:rPr lang="en-US" altLang="en-US" sz="2800" smtClean="0"/>
              <a:t>Plain microscope slides washed and returned to microscope slide boxes</a:t>
            </a:r>
          </a:p>
          <a:p>
            <a:pPr eaLnBrk="1" hangingPunct="1"/>
            <a:r>
              <a:rPr lang="en-US" altLang="en-US" sz="2800" smtClean="0"/>
              <a:t>Test tubes washed and returned to racks to dry</a:t>
            </a:r>
          </a:p>
          <a:p>
            <a:pPr eaLnBrk="1" hangingPunct="1"/>
            <a:r>
              <a:rPr lang="en-US" altLang="en-US" sz="2800" smtClean="0"/>
              <a:t>Disinfect lab table and sink surfaces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Turn in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Pages 9-17/9-18</a:t>
            </a:r>
            <a:br>
              <a:rPr lang="en-US" altLang="en-US" dirty="0" smtClean="0"/>
            </a:br>
            <a:r>
              <a:rPr lang="en-US" altLang="en-US" dirty="0" smtClean="0"/>
              <a:t>6 graphs</a:t>
            </a:r>
            <a:br>
              <a:rPr lang="en-US" altLang="en-US" dirty="0" smtClean="0"/>
            </a:br>
            <a:r>
              <a:rPr lang="en-US" altLang="en-US" dirty="0" smtClean="0"/>
              <a:t>Complete MAP 9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End Lab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alcium oxalat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2762250" cy="1814513"/>
          </a:xfr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048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Calcium Oxalate Crystals</a:t>
            </a:r>
          </a:p>
        </p:txBody>
      </p:sp>
      <p:pic>
        <p:nvPicPr>
          <p:cNvPr id="33796" name="Picture 6" descr="RB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8194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rods-WB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5052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yeast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37798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squamous ce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819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971800" y="2286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 Blood Cells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62400" y="34290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Yeast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04800" y="33528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White Blood Cells &amp; Bacteria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943600" y="1524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Squamous</a:t>
            </a:r>
            <a:r>
              <a:rPr lang="en-US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lysi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89150"/>
            <a:ext cx="5943600" cy="4471988"/>
          </a:xfr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Dialysis of Albumin and NaCl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81200"/>
            <a:ext cx="3505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Add albumin &amp; NaCl using separate pipettes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Tie bag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Incubate for one hour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Test beaker water using biuret reagent for protein and silver nitrate for Cl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533400"/>
            <a:ext cx="3048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Kidney section</a:t>
            </a:r>
          </a:p>
        </p:txBody>
      </p:sp>
      <p:pic>
        <p:nvPicPr>
          <p:cNvPr id="6147" name="Picture 8" descr="kidney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-22225"/>
            <a:ext cx="7239000" cy="688022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Kidney Dissection</a:t>
            </a:r>
          </a:p>
        </p:txBody>
      </p:sp>
      <p:pic>
        <p:nvPicPr>
          <p:cNvPr id="7171" name="Picture 7" descr="kidney gross section 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914400"/>
            <a:ext cx="6858000" cy="4513263"/>
          </a:xfrm>
          <a:noFill/>
        </p:spPr>
      </p:pic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5626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Make a frontal section and observe visible regions</a:t>
            </a:r>
          </a:p>
          <a:p>
            <a:pPr eaLnBrk="1" hangingPunct="1"/>
            <a:r>
              <a:rPr lang="en-US" altLang="en-US" sz="2800" smtClean="0"/>
              <a:t>Save kidneys in a glove; mark with group names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kidney gross section 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 Human Kidney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2971800" cy="5638800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The Nephron: Functional Unit of the Kidney</a:t>
            </a:r>
          </a:p>
        </p:txBody>
      </p:sp>
      <p:pic>
        <p:nvPicPr>
          <p:cNvPr id="9219" name="Picture 4" descr="Juxtamedullary nephr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3209925" y="0"/>
            <a:ext cx="5934075" cy="68580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 Physiological Processes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9144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the Nephron:  1) glomerular filtration,  2) tubular reabsorption , and 3) tubular secretion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These three processes cooperate to achieve the various functions of the kidney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Different sites </a:t>
            </a:r>
            <a:r>
              <a:rPr lang="en-US" altLang="en-US" sz="2400" b="1" smtClean="0">
                <a:sym typeface="Symbol" panose="05050102010706020507" pitchFamily="18" charset="2"/>
              </a:rPr>
              <a:t></a:t>
            </a:r>
            <a:r>
              <a:rPr lang="en-US" altLang="en-US" sz="2400" smtClean="0">
                <a:sym typeface="Symbol" panose="05050102010706020507" pitchFamily="18" charset="2"/>
              </a:rPr>
              <a:t> </a:t>
            </a:r>
            <a:r>
              <a:rPr lang="en-US" altLang="en-US" sz="2400" smtClean="0"/>
              <a:t>different primary functions</a:t>
            </a:r>
          </a:p>
        </p:txBody>
      </p:sp>
      <p:pic>
        <p:nvPicPr>
          <p:cNvPr id="10244" name="Picture 4" descr="Nephron Processes 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17875"/>
            <a:ext cx="9144000" cy="3540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471</Words>
  <Application>Microsoft Office PowerPoint</Application>
  <PresentationFormat>On-screen Show (4:3)</PresentationFormat>
  <Paragraphs>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Times New Roman</vt:lpstr>
      <vt:lpstr>Arial</vt:lpstr>
      <vt:lpstr>Calibri</vt:lpstr>
      <vt:lpstr>Symbol</vt:lpstr>
      <vt:lpstr>Default Design</vt:lpstr>
      <vt:lpstr>Lab 9</vt:lpstr>
      <vt:lpstr>Lab 9: The Kidney</vt:lpstr>
      <vt:lpstr>Dialysis and Kidney Dissection</vt:lpstr>
      <vt:lpstr>Dialysis of Albumin and NaCl</vt:lpstr>
      <vt:lpstr>Kidney section</vt:lpstr>
      <vt:lpstr>Kidney Dissection</vt:lpstr>
      <vt:lpstr>A Human Kidney</vt:lpstr>
      <vt:lpstr>The Nephron: Functional Unit of the Kidney</vt:lpstr>
      <vt:lpstr>Three Physiological Processes</vt:lpstr>
      <vt:lpstr>Cortex – low power</vt:lpstr>
      <vt:lpstr>Cortex – with Glomerular Corpuscles</vt:lpstr>
      <vt:lpstr>Glomerular Filtration Membrane Diagram</vt:lpstr>
      <vt:lpstr>Glomerular Filtration Membrane</vt:lpstr>
      <vt:lpstr>Cortex-Medulla Transition Zone</vt:lpstr>
      <vt:lpstr>Renal Medulla – Base of Pyramid</vt:lpstr>
      <vt:lpstr>Ureter Histology  (retroperitoneal)</vt:lpstr>
      <vt:lpstr>Urinary Bladder</vt:lpstr>
      <vt:lpstr>Transitional Epithelium</vt:lpstr>
      <vt:lpstr>Urinalysis</vt:lpstr>
      <vt:lpstr>Calcium Oxalate Crystals</vt:lpstr>
      <vt:lpstr>RBCs – Some Crenated</vt:lpstr>
      <vt:lpstr>WBCs &amp; Bacteria (Rods)</vt:lpstr>
      <vt:lpstr>Yeast</vt:lpstr>
      <vt:lpstr>Squamous Epithelial Cells from the Urethra</vt:lpstr>
      <vt:lpstr>Spermatozoan</vt:lpstr>
      <vt:lpstr>PowerPoint Presentation</vt:lpstr>
      <vt:lpstr>PowerPoint Presentation</vt:lpstr>
      <vt:lpstr>PowerPoint Presentation</vt:lpstr>
      <vt:lpstr>Exercise 9.  Renal Physiology</vt:lpstr>
      <vt:lpstr>Please Leave the Lab Areas Clean</vt:lpstr>
      <vt:lpstr>Turn in:  Pages 9-17/9-18 6 graphs Complete MAP 9  End Lab 10</vt:lpstr>
      <vt:lpstr>PowerPoint Presentation</vt:lpstr>
    </vt:vector>
  </TitlesOfParts>
  <Company>Austin Peay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section</dc:title>
  <dc:creator>Joe Schiller</dc:creator>
  <cp:lastModifiedBy>Pitts, Gilbert</cp:lastModifiedBy>
  <cp:revision>24</cp:revision>
  <dcterms:created xsi:type="dcterms:W3CDTF">2003-03-24T21:45:44Z</dcterms:created>
  <dcterms:modified xsi:type="dcterms:W3CDTF">2015-01-20T14:13:27Z</dcterms:modified>
</cp:coreProperties>
</file>